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23"/>
  </p:notesMasterIdLst>
  <p:sldIdLst>
    <p:sldId id="315" r:id="rId4"/>
    <p:sldId id="380" r:id="rId5"/>
    <p:sldId id="1224" r:id="rId6"/>
    <p:sldId id="1237" r:id="rId7"/>
    <p:sldId id="1263" r:id="rId8"/>
    <p:sldId id="1167" r:id="rId9"/>
    <p:sldId id="1292" r:id="rId10"/>
    <p:sldId id="1293" r:id="rId11"/>
    <p:sldId id="1264" r:id="rId12"/>
    <p:sldId id="344" r:id="rId13"/>
    <p:sldId id="1265" r:id="rId14"/>
    <p:sldId id="1307" r:id="rId15"/>
    <p:sldId id="932" r:id="rId16"/>
    <p:sldId id="1308" r:id="rId17"/>
    <p:sldId id="1268" r:id="rId18"/>
    <p:sldId id="1270" r:id="rId19"/>
    <p:sldId id="541" r:id="rId20"/>
    <p:sldId id="542" r:id="rId21"/>
    <p:sldId id="490" r:id="rId22"/>
    <p:sldId id="544" r:id="rId23"/>
    <p:sldId id="416" r:id="rId24"/>
    <p:sldId id="1238" r:id="rId25"/>
    <p:sldId id="1191" r:id="rId26"/>
    <p:sldId id="1247" r:id="rId27"/>
    <p:sldId id="475" r:id="rId28"/>
    <p:sldId id="1219" r:id="rId29"/>
    <p:sldId id="1220" r:id="rId30"/>
    <p:sldId id="398" r:id="rId31"/>
    <p:sldId id="1309" r:id="rId32"/>
    <p:sldId id="1279" r:id="rId33"/>
    <p:sldId id="1310" r:id="rId34"/>
    <p:sldId id="1273" r:id="rId35"/>
    <p:sldId id="948" r:id="rId36"/>
    <p:sldId id="1266" r:id="rId37"/>
    <p:sldId id="456" r:id="rId38"/>
    <p:sldId id="342" r:id="rId39"/>
    <p:sldId id="266" r:id="rId40"/>
    <p:sldId id="317" r:id="rId41"/>
    <p:sldId id="268" r:id="rId42"/>
    <p:sldId id="269" r:id="rId43"/>
    <p:sldId id="270" r:id="rId44"/>
    <p:sldId id="273" r:id="rId45"/>
    <p:sldId id="668" r:id="rId46"/>
    <p:sldId id="667" r:id="rId47"/>
    <p:sldId id="298" r:id="rId48"/>
    <p:sldId id="336" r:id="rId49"/>
    <p:sldId id="352" r:id="rId50"/>
    <p:sldId id="1221" r:id="rId51"/>
    <p:sldId id="943" r:id="rId52"/>
    <p:sldId id="926" r:id="rId53"/>
    <p:sldId id="1303" r:id="rId54"/>
    <p:sldId id="1294" r:id="rId55"/>
    <p:sldId id="1295" r:id="rId56"/>
    <p:sldId id="466" r:id="rId57"/>
    <p:sldId id="1289" r:id="rId58"/>
    <p:sldId id="921" r:id="rId59"/>
    <p:sldId id="1311" r:id="rId60"/>
    <p:sldId id="1297" r:id="rId61"/>
    <p:sldId id="722" r:id="rId62"/>
    <p:sldId id="327" r:id="rId63"/>
    <p:sldId id="1203" r:id="rId64"/>
    <p:sldId id="1280" r:id="rId65"/>
    <p:sldId id="1298" r:id="rId66"/>
    <p:sldId id="1299" r:id="rId67"/>
    <p:sldId id="1291" r:id="rId68"/>
    <p:sldId id="1274" r:id="rId69"/>
    <p:sldId id="1305" r:id="rId70"/>
    <p:sldId id="1312" r:id="rId71"/>
    <p:sldId id="1262" r:id="rId72"/>
    <p:sldId id="1275" r:id="rId73"/>
    <p:sldId id="1276" r:id="rId74"/>
    <p:sldId id="1227" r:id="rId75"/>
    <p:sldId id="1269" r:id="rId76"/>
    <p:sldId id="1233" r:id="rId77"/>
    <p:sldId id="1260" r:id="rId78"/>
    <p:sldId id="944" r:id="rId79"/>
    <p:sldId id="321" r:id="rId80"/>
    <p:sldId id="1245" r:id="rId81"/>
    <p:sldId id="1246" r:id="rId82"/>
    <p:sldId id="358" r:id="rId83"/>
    <p:sldId id="459" r:id="rId84"/>
    <p:sldId id="669" r:id="rId85"/>
    <p:sldId id="1261" r:id="rId86"/>
    <p:sldId id="1315" r:id="rId87"/>
    <p:sldId id="297" r:id="rId88"/>
    <p:sldId id="335" r:id="rId89"/>
    <p:sldId id="1258" r:id="rId90"/>
    <p:sldId id="326" r:id="rId91"/>
    <p:sldId id="1278" r:id="rId92"/>
    <p:sldId id="949" r:id="rId93"/>
    <p:sldId id="262" r:id="rId94"/>
    <p:sldId id="283" r:id="rId95"/>
    <p:sldId id="1306" r:id="rId96"/>
    <p:sldId id="324" r:id="rId97"/>
    <p:sldId id="325" r:id="rId98"/>
    <p:sldId id="899" r:id="rId99"/>
    <p:sldId id="945" r:id="rId100"/>
    <p:sldId id="371" r:id="rId101"/>
    <p:sldId id="1243" r:id="rId102"/>
    <p:sldId id="397" r:id="rId103"/>
    <p:sldId id="1313" r:id="rId104"/>
    <p:sldId id="951" r:id="rId105"/>
    <p:sldId id="444" r:id="rId106"/>
    <p:sldId id="1316" r:id="rId107"/>
    <p:sldId id="1314" r:id="rId108"/>
    <p:sldId id="1223" r:id="rId109"/>
    <p:sldId id="445" r:id="rId110"/>
    <p:sldId id="1218" r:id="rId111"/>
    <p:sldId id="474" r:id="rId112"/>
    <p:sldId id="430" r:id="rId113"/>
    <p:sldId id="431" r:id="rId114"/>
    <p:sldId id="432" r:id="rId115"/>
    <p:sldId id="433" r:id="rId116"/>
    <p:sldId id="513" r:id="rId117"/>
    <p:sldId id="627" r:id="rId118"/>
    <p:sldId id="774" r:id="rId119"/>
    <p:sldId id="447" r:id="rId120"/>
    <p:sldId id="981" r:id="rId121"/>
    <p:sldId id="448" r:id="rId1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C6211E-95A8-4AA5-B3F2-90CF3ECD8935}">
          <p14:sldIdLst>
            <p14:sldId id="315"/>
            <p14:sldId id="380"/>
            <p14:sldId id="1224"/>
          </p14:sldIdLst>
        </p14:section>
        <p14:section name="Network Maintenance" id="{635C5448-836B-4E7F-9C1B-19E6C1E37737}">
          <p14:sldIdLst>
            <p14:sldId id="1237"/>
            <p14:sldId id="1263"/>
            <p14:sldId id="1167"/>
            <p14:sldId id="1292"/>
            <p14:sldId id="1293"/>
            <p14:sldId id="1264"/>
            <p14:sldId id="344"/>
            <p14:sldId id="1265"/>
            <p14:sldId id="1307"/>
          </p14:sldIdLst>
        </p14:section>
        <p14:section name="Our Networks" id="{9A4A1BA4-8AFB-458D-85C6-BA84EB6208BC}">
          <p14:sldIdLst>
            <p14:sldId id="932"/>
            <p14:sldId id="1308"/>
            <p14:sldId id="1268"/>
            <p14:sldId id="1270"/>
            <p14:sldId id="541"/>
            <p14:sldId id="542"/>
            <p14:sldId id="490"/>
            <p14:sldId id="544"/>
            <p14:sldId id="416"/>
          </p14:sldIdLst>
        </p14:section>
        <p14:section name="Online Resources" id="{08EB3009-A6E3-405A-9ED9-8EB3AB9BB06E}">
          <p14:sldIdLst>
            <p14:sldId id="1238"/>
            <p14:sldId id="1191"/>
            <p14:sldId id="1247"/>
            <p14:sldId id="475"/>
            <p14:sldId id="1219"/>
            <p14:sldId id="1220"/>
            <p14:sldId id="398"/>
            <p14:sldId id="1309"/>
            <p14:sldId id="1279"/>
            <p14:sldId id="1310"/>
            <p14:sldId id="1273"/>
          </p14:sldIdLst>
        </p14:section>
        <p14:section name="iLinkBlue" id="{3D0BEED0-96D3-42B1-9AB3-3AEEC41037E6}">
          <p14:sldIdLst>
            <p14:sldId id="948"/>
            <p14:sldId id="1266"/>
            <p14:sldId id="456"/>
            <p14:sldId id="342"/>
            <p14:sldId id="266"/>
            <p14:sldId id="317"/>
            <p14:sldId id="268"/>
            <p14:sldId id="269"/>
            <p14:sldId id="270"/>
            <p14:sldId id="273"/>
            <p14:sldId id="668"/>
            <p14:sldId id="667"/>
            <p14:sldId id="298"/>
            <p14:sldId id="336"/>
            <p14:sldId id="352"/>
            <p14:sldId id="1221"/>
          </p14:sldIdLst>
        </p14:section>
        <p14:section name="Auth info" id="{A29299E7-0FCA-4CF0-89C9-A6878C75FB80}">
          <p14:sldIdLst>
            <p14:sldId id="943"/>
            <p14:sldId id="926"/>
            <p14:sldId id="1303"/>
            <p14:sldId id="1294"/>
            <p14:sldId id="1295"/>
            <p14:sldId id="466"/>
            <p14:sldId id="1289"/>
            <p14:sldId id="921"/>
            <p14:sldId id="1311"/>
            <p14:sldId id="1297"/>
            <p14:sldId id="722"/>
            <p14:sldId id="327"/>
            <p14:sldId id="1203"/>
            <p14:sldId id="1280"/>
            <p14:sldId id="1298"/>
            <p14:sldId id="1299"/>
            <p14:sldId id="1291"/>
          </p14:sldIdLst>
        </p14:section>
        <p14:section name="Authorizations" id="{C2C17CC4-1DF5-48E5-809A-9069FFDE6714}">
          <p14:sldIdLst>
            <p14:sldId id="1274"/>
            <p14:sldId id="1305"/>
            <p14:sldId id="1312"/>
            <p14:sldId id="1262"/>
            <p14:sldId id="1275"/>
            <p14:sldId id="1276"/>
            <p14:sldId id="1227"/>
            <p14:sldId id="1269"/>
            <p14:sldId id="1233"/>
            <p14:sldId id="1260"/>
          </p14:sldIdLst>
        </p14:section>
        <p14:section name="Claims" id="{90813A2F-53C4-45C1-A824-B369CA342CC4}">
          <p14:sldIdLst>
            <p14:sldId id="944"/>
            <p14:sldId id="321"/>
            <p14:sldId id="1245"/>
            <p14:sldId id="1246"/>
            <p14:sldId id="358"/>
            <p14:sldId id="459"/>
            <p14:sldId id="669"/>
            <p14:sldId id="1261"/>
            <p14:sldId id="1315"/>
            <p14:sldId id="297"/>
            <p14:sldId id="335"/>
            <p14:sldId id="1258"/>
            <p14:sldId id="326"/>
            <p14:sldId id="1278"/>
          </p14:sldIdLst>
        </p14:section>
        <p14:section name="Claims Editing" id="{13193D14-0041-4B63-BF9C-C072879A05B6}">
          <p14:sldIdLst>
            <p14:sldId id="949"/>
            <p14:sldId id="262"/>
            <p14:sldId id="283"/>
            <p14:sldId id="1306"/>
            <p14:sldId id="324"/>
            <p14:sldId id="325"/>
            <p14:sldId id="899"/>
          </p14:sldIdLst>
        </p14:section>
        <p14:section name="Helpful Reminders" id="{5F04843D-5E9E-4A4F-85EB-4A133C9ADE2F}">
          <p14:sldIdLst>
            <p14:sldId id="945"/>
            <p14:sldId id="371"/>
            <p14:sldId id="1243"/>
            <p14:sldId id="397"/>
            <p14:sldId id="1313"/>
          </p14:sldIdLst>
        </p14:section>
        <p14:section name="Resources" id="{2791C4D0-AC19-4D05-A2AC-683314BDCDA7}">
          <p14:sldIdLst>
            <p14:sldId id="951"/>
            <p14:sldId id="444"/>
            <p14:sldId id="1316"/>
            <p14:sldId id="1314"/>
            <p14:sldId id="1223"/>
            <p14:sldId id="445"/>
          </p14:sldIdLst>
        </p14:section>
        <p14:section name="Appendix" id="{D7E554B6-09A4-4DAD-A875-A99D297249E6}">
          <p14:sldIdLst>
            <p14:sldId id="1218"/>
            <p14:sldId id="474"/>
            <p14:sldId id="430"/>
            <p14:sldId id="431"/>
            <p14:sldId id="432"/>
            <p14:sldId id="433"/>
            <p14:sldId id="513"/>
            <p14:sldId id="627"/>
            <p14:sldId id="774"/>
            <p14:sldId id="447"/>
            <p14:sldId id="981"/>
            <p14:sldId id="448"/>
          </p14:sldIdLst>
        </p14:section>
      </p14:sectionLst>
    </p:ext>
    <p:ext uri="{EFAFB233-063F-42B5-8137-9DF3F51BA10A}">
      <p15:sldGuideLst xmlns:p15="http://schemas.microsoft.com/office/powerpoint/2012/main">
        <p15:guide id="1" orient="horz" pos="624">
          <p15:clr>
            <a:srgbClr val="A4A3A4"/>
          </p15:clr>
        </p15:guide>
        <p15:guide id="2" pos="288">
          <p15:clr>
            <a:srgbClr val="A4A3A4"/>
          </p15:clr>
        </p15:guide>
        <p15:guide id="3" pos="1152" userDrawn="1">
          <p15:clr>
            <a:srgbClr val="A4A3A4"/>
          </p15:clr>
        </p15:guide>
        <p15:guide id="4" pos="1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681E28-602C-A9A4-3299-DEB2079C360D}" name="Davis, Marie C." initials="MD" userId="S::e06712@lahsic.com::7e57a22e-aa66-429f-a13c-4f1b429e4645" providerId="AD"/>
  <p188:author id="{524C6531-962A-CA82-C335-97B7BFB1F6E2}" name="Gibson, Kaitlyn" initials="GK" userId="S::e51889@lahsic.com::33cb7aff-5e76-4c37-a85b-cb6a1b168dab" providerId="AD"/>
  <p188:author id="{AA901C54-1165-83A6-626A-AB2A4D6C65EC}" name="Zachary, Jami L" initials="ZL" userId="S::e13990@lahsic.com::3073f28b-c0e6-47c9-abc8-dce2a6446010" providerId="AD"/>
  <p188:author id="{AEC0855A-7B6B-365C-B542-92A98B91FA7C}" name="Smith, Julie" initials="SJ" userId="S::e50699@lahsic.com::b2d8af8d-bec4-4937-a220-62aa6a8f5463" providerId="AD"/>
  <p188:author id="{64190861-FACC-679A-ADCA-A8AF3F47ECB8}" name="Mouton, Paden" initials="MP" userId="S::e43280@lahsic.com::fb5c14e2-350d-464b-9749-b70f58e554cb" providerId="AD"/>
  <p188:author id="{CCC8E16E-CE39-38A4-28C6-23AC762F1411}" name="Turner, Tres" initials="TT" userId="S::e51935@lahsic.com::b95751f5-17e1-4fd6-b39a-4693ddfdd346" providerId="AD"/>
  <p188:author id="{E4019078-81AF-DE0A-A107-E6A1D666E9F8}" name="Adams, Jana L." initials="AJL" userId="S::e42452@lahsic.com::2e3e66ff-17bb-4e19-8057-8b53f9269e48" providerId="AD"/>
  <p188:author id="{BC219581-2149-D748-93D6-F5C7D488C001}" name="Granen, Anna" initials="GA" userId="S::e41997@lahsic.com::b5e58ae8-bf40-44e8-9bd2-2e7badc41dde" providerId="AD"/>
  <p188:author id="{2BB33EAD-DCF1-E3B2-E3A5-BD2EEB0C9CFF}" name="Guy, Mary E." initials="GE" userId="S::e33840@lahsic.com::808c0702-d048-470c-8003-a765e29b05f3" providerId="AD"/>
  <p188:author id="{8B959AF7-C49A-DE28-C7B6-4B7B0846668F}" name="Gomila, Billy" initials="GB" userId="S::e50449@lahsic.com::16779507-230d-4b0c-a24f-aad54ccfe7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driguez, Erica" initials="R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565A"/>
    <a:srgbClr val="0070C0"/>
    <a:srgbClr val="F89728"/>
    <a:srgbClr val="8FCAE7"/>
    <a:srgbClr val="7F7F7F"/>
    <a:srgbClr val="9AC933"/>
    <a:srgbClr val="0C79AA"/>
    <a:srgbClr val="0085CA"/>
    <a:srgbClr val="0F6798"/>
    <a:srgbClr val="A8A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81670-AC0C-4AC8-8B11-E546F0BFC263}" v="134" dt="2024-10-09T13:15:16.024"/>
    <p1510:client id="{3C5366AC-CB89-5E8E-53A5-409D122F6CD9}" v="3" dt="2024-10-08T21:25:09.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988" y="60"/>
      </p:cViewPr>
      <p:guideLst>
        <p:guide orient="horz" pos="624"/>
        <p:guide pos="288"/>
        <p:guide pos="1152"/>
        <p:guide pos="192"/>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commentAuthors" Target="commentAuthors.xml"/><Relationship Id="rId129" Type="http://schemas.microsoft.com/office/2015/10/relationships/revisionInfo" Target="revisionInfo.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microsoft.com/office/2018/10/relationships/authors" Targe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00" tIns="45700" rIns="91400" bIns="45700" rtlCol="0"/>
          <a:lstStyle>
            <a:lvl1pPr algn="l">
              <a:defRPr sz="1200">
                <a:latin typeface="Corbel" panose="020B0503020204020204" pitchFamily="34" charset="0"/>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00" tIns="45700" rIns="91400" bIns="45700" rtlCol="0"/>
          <a:lstStyle>
            <a:lvl1pPr algn="r">
              <a:defRPr sz="1200">
                <a:latin typeface="Corbel" panose="020B0503020204020204" pitchFamily="34" charset="0"/>
              </a:defRPr>
            </a:lvl1pPr>
          </a:lstStyle>
          <a:p>
            <a:fld id="{0D15329C-568A-43CB-BBFC-6058F3D2E79B}" type="datetimeFigureOut">
              <a:rPr lang="en-US" smtClean="0"/>
              <a:pPr/>
              <a:t>3/26/2025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00" tIns="45700" rIns="91400" bIns="45700"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00" tIns="45700" rIns="91400" bIns="457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00" tIns="45700" rIns="91400" bIns="45700" rtlCol="0" anchor="b"/>
          <a:lstStyle>
            <a:lvl1pPr algn="l">
              <a:defRPr sz="1200">
                <a:latin typeface="Corbel" panose="020B0503020204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00" tIns="45700" rIns="91400" bIns="45700" rtlCol="0" anchor="b"/>
          <a:lstStyle>
            <a:lvl1pPr algn="r">
              <a:defRPr sz="1200">
                <a:latin typeface="Corbel" panose="020B0503020204020204" pitchFamily="34" charset="0"/>
              </a:defRPr>
            </a:lvl1pPr>
          </a:lstStyle>
          <a:p>
            <a:fld id="{3A762DD8-1CD6-4465-B647-B1056B6301DE}" type="slidenum">
              <a:rPr lang="en-US" smtClean="0"/>
              <a:pPr/>
              <a:t>‹#›</a:t>
            </a:fld>
            <a:endParaRPr lang="en-US"/>
          </a:p>
        </p:txBody>
      </p:sp>
    </p:spTree>
    <p:extLst>
      <p:ext uri="{BB962C8B-B14F-4D97-AF65-F5344CB8AC3E}">
        <p14:creationId xmlns:p14="http://schemas.microsoft.com/office/powerpoint/2010/main" val="76855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Corbel" panose="020B0503020204020204" pitchFamily="34" charset="0"/>
        <a:ea typeface="+mn-ea"/>
        <a:cs typeface="+mn-cs"/>
      </a:defRPr>
    </a:lvl2pPr>
    <a:lvl3pPr marL="914400" algn="l" defTabSz="914400" rtl="0" eaLnBrk="1" latinLnBrk="0" hangingPunct="1">
      <a:defRPr sz="1200" kern="1200">
        <a:solidFill>
          <a:schemeClr val="tx1"/>
        </a:solidFill>
        <a:latin typeface="Corbel" panose="020B0503020204020204" pitchFamily="34" charset="0"/>
        <a:ea typeface="+mn-ea"/>
        <a:cs typeface="+mn-cs"/>
      </a:defRPr>
    </a:lvl3pPr>
    <a:lvl4pPr marL="1371600" algn="l" defTabSz="914400" rtl="0" eaLnBrk="1" latinLnBrk="0" hangingPunct="1">
      <a:defRPr sz="1200" kern="1200">
        <a:solidFill>
          <a:schemeClr val="tx1"/>
        </a:solidFill>
        <a:latin typeface="Corbel" panose="020B0503020204020204" pitchFamily="34" charset="0"/>
        <a:ea typeface="+mn-ea"/>
        <a:cs typeface="+mn-cs"/>
      </a:defRPr>
    </a:lvl4pPr>
    <a:lvl5pPr marL="1828800" algn="l" defTabSz="914400" rtl="0" eaLnBrk="1" latinLnBrk="0" hangingPunct="1">
      <a:defRPr sz="1200" kern="1200">
        <a:solidFill>
          <a:schemeClr val="tx1"/>
        </a:solidFill>
        <a:latin typeface="Corbel" panose="020B0503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62DD8-1CD6-4465-B647-B1056B6301DE}" type="slidenum">
              <a:rPr lang="en-US" smtClean="0"/>
              <a:t>1</a:t>
            </a:fld>
            <a:endParaRPr lang="en-US"/>
          </a:p>
        </p:txBody>
      </p:sp>
    </p:spTree>
    <p:extLst>
      <p:ext uri="{BB962C8B-B14F-4D97-AF65-F5344CB8AC3E}">
        <p14:creationId xmlns:p14="http://schemas.microsoft.com/office/powerpoint/2010/main" val="3872728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21</a:t>
            </a:fld>
            <a:endParaRPr lang="en-US"/>
          </a:p>
        </p:txBody>
      </p:sp>
    </p:spTree>
    <p:extLst>
      <p:ext uri="{BB962C8B-B14F-4D97-AF65-F5344CB8AC3E}">
        <p14:creationId xmlns:p14="http://schemas.microsoft.com/office/powerpoint/2010/main" val="2685287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EDC4F5-0EA3-4F46-8C52-1C6CE153BD7E}" type="slidenum">
              <a:rPr lang="en-US" smtClean="0"/>
              <a:t>23</a:t>
            </a:fld>
            <a:endParaRPr lang="en-US"/>
          </a:p>
        </p:txBody>
      </p:sp>
    </p:spTree>
    <p:extLst>
      <p:ext uri="{BB962C8B-B14F-4D97-AF65-F5344CB8AC3E}">
        <p14:creationId xmlns:p14="http://schemas.microsoft.com/office/powerpoint/2010/main" val="1578225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EDC4F5-0EA3-4F46-8C52-1C6CE153BD7E}" type="slidenum">
              <a:rPr lang="en-US" smtClean="0"/>
              <a:t>24</a:t>
            </a:fld>
            <a:endParaRPr lang="en-US"/>
          </a:p>
        </p:txBody>
      </p:sp>
    </p:spTree>
    <p:extLst>
      <p:ext uri="{BB962C8B-B14F-4D97-AF65-F5344CB8AC3E}">
        <p14:creationId xmlns:p14="http://schemas.microsoft.com/office/powerpoint/2010/main" val="2182833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24B53-D0B4-4E0D-BF24-F032BB107959}" type="slidenum">
              <a:rPr lang="en-US" smtClean="0"/>
              <a:t>25</a:t>
            </a:fld>
            <a:endParaRPr lang="en-US"/>
          </a:p>
        </p:txBody>
      </p:sp>
    </p:spTree>
    <p:extLst>
      <p:ext uri="{BB962C8B-B14F-4D97-AF65-F5344CB8AC3E}">
        <p14:creationId xmlns:p14="http://schemas.microsoft.com/office/powerpoint/2010/main" val="1210852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324B53-D0B4-4E0D-BF24-F032BB107959}" type="slidenum">
              <a:rPr lang="en-US" smtClean="0"/>
              <a:t>26</a:t>
            </a:fld>
            <a:endParaRPr lang="en-US" dirty="0"/>
          </a:p>
        </p:txBody>
      </p:sp>
    </p:spTree>
    <p:extLst>
      <p:ext uri="{BB962C8B-B14F-4D97-AF65-F5344CB8AC3E}">
        <p14:creationId xmlns:p14="http://schemas.microsoft.com/office/powerpoint/2010/main" val="188272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24B53-D0B4-4E0D-BF24-F032BB107959}" type="slidenum">
              <a:rPr lang="en-US" smtClean="0"/>
              <a:t>27</a:t>
            </a:fld>
            <a:endParaRPr lang="en-US"/>
          </a:p>
        </p:txBody>
      </p:sp>
    </p:spTree>
    <p:extLst>
      <p:ext uri="{BB962C8B-B14F-4D97-AF65-F5344CB8AC3E}">
        <p14:creationId xmlns:p14="http://schemas.microsoft.com/office/powerpoint/2010/main" val="2108087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28</a:t>
            </a:fld>
            <a:endParaRPr lang="en-US"/>
          </a:p>
        </p:txBody>
      </p:sp>
    </p:spTree>
    <p:extLst>
      <p:ext uri="{BB962C8B-B14F-4D97-AF65-F5344CB8AC3E}">
        <p14:creationId xmlns:p14="http://schemas.microsoft.com/office/powerpoint/2010/main" val="53516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5324B53-D0B4-4E0D-BF24-F032BB107959}" type="slidenum">
              <a:rPr lang="en-US" smtClean="0"/>
              <a:t>29</a:t>
            </a:fld>
            <a:endParaRPr lang="en-US"/>
          </a:p>
        </p:txBody>
      </p:sp>
    </p:spTree>
    <p:extLst>
      <p:ext uri="{BB962C8B-B14F-4D97-AF65-F5344CB8AC3E}">
        <p14:creationId xmlns:p14="http://schemas.microsoft.com/office/powerpoint/2010/main" val="76478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31</a:t>
            </a:fld>
            <a:endParaRPr lang="en-US"/>
          </a:p>
        </p:txBody>
      </p:sp>
    </p:spTree>
    <p:extLst>
      <p:ext uri="{BB962C8B-B14F-4D97-AF65-F5344CB8AC3E}">
        <p14:creationId xmlns:p14="http://schemas.microsoft.com/office/powerpoint/2010/main" val="379333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24B53-D0B4-4E0D-BF24-F032BB107959}" type="slidenum">
              <a:rPr lang="en-US" smtClean="0"/>
              <a:t>32</a:t>
            </a:fld>
            <a:endParaRPr lang="en-US"/>
          </a:p>
        </p:txBody>
      </p:sp>
    </p:spTree>
    <p:extLst>
      <p:ext uri="{BB962C8B-B14F-4D97-AF65-F5344CB8AC3E}">
        <p14:creationId xmlns:p14="http://schemas.microsoft.com/office/powerpoint/2010/main" val="5380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762DD8-1CD6-4465-B647-B1056B6301DE}" type="slidenum">
              <a:rPr lang="en-US" smtClean="0"/>
              <a:pPr/>
              <a:t>3</a:t>
            </a:fld>
            <a:endParaRPr lang="en-US"/>
          </a:p>
        </p:txBody>
      </p:sp>
    </p:spTree>
    <p:extLst>
      <p:ext uri="{BB962C8B-B14F-4D97-AF65-F5344CB8AC3E}">
        <p14:creationId xmlns:p14="http://schemas.microsoft.com/office/powerpoint/2010/main" val="3555079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34</a:t>
            </a:fld>
            <a:endParaRPr lang="en-US"/>
          </a:p>
        </p:txBody>
      </p:sp>
    </p:spTree>
    <p:extLst>
      <p:ext uri="{BB962C8B-B14F-4D97-AF65-F5344CB8AC3E}">
        <p14:creationId xmlns:p14="http://schemas.microsoft.com/office/powerpoint/2010/main" val="1041828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35</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36</a:t>
            </a:fld>
            <a:endParaRPr lang="en-US"/>
          </a:p>
        </p:txBody>
      </p:sp>
    </p:spTree>
    <p:extLst>
      <p:ext uri="{BB962C8B-B14F-4D97-AF65-F5344CB8AC3E}">
        <p14:creationId xmlns:p14="http://schemas.microsoft.com/office/powerpoint/2010/main" val="3625471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Logging in for the first time </a:t>
            </a:r>
          </a:p>
          <a:p>
            <a:r>
              <a:rPr lang="en-US" dirty="0"/>
              <a:t>When a new user logs into iLinkBlue for the first time, the password must be reset. On the iLinkBlue Login screen, click on the “</a:t>
            </a:r>
            <a:r>
              <a:rPr lang="en-US" b="1" dirty="0"/>
              <a:t>Forgot/Reset Password” </a:t>
            </a:r>
            <a:r>
              <a:rPr lang="en-US" dirty="0"/>
              <a:t>button. Follow the screen prompts to enter your username and click the </a:t>
            </a:r>
            <a:r>
              <a:rPr lang="en-US" b="1" dirty="0"/>
              <a:t>“Request Password” </a:t>
            </a:r>
            <a:r>
              <a:rPr lang="en-US" dirty="0"/>
              <a:t>button. The system will send you an email to reset your password. Click on the link in the email. Follow the prompts to set up a new password. </a:t>
            </a:r>
          </a:p>
          <a:p>
            <a:endParaRPr lang="en-US" dirty="0"/>
          </a:p>
          <a:p>
            <a:r>
              <a:rPr lang="en-US" b="1" dirty="0"/>
              <a:t>User passwords </a:t>
            </a:r>
          </a:p>
          <a:p>
            <a:r>
              <a:rPr lang="en-US" dirty="0"/>
              <a:t>Passwords must be eight positions and contain a number, an uppercase letter, a lowercase letter and one special character (~! @#$%^&amp;). User passwords expire every 180 days. Do not use your browser’s password manager function to save or store your password. This can prevent you from changing your password when it expires. </a:t>
            </a:r>
          </a:p>
          <a:p>
            <a:endParaRPr lang="en-US" dirty="0"/>
          </a:p>
          <a:p>
            <a:r>
              <a:rPr lang="en-US" b="1" dirty="0"/>
              <a:t>Inactivity Policy </a:t>
            </a:r>
          </a:p>
          <a:p>
            <a:r>
              <a:rPr lang="en-US" dirty="0"/>
              <a:t>It is important to periodically log into iLinkBlue to keep your account active. iLinkBlue accounts that are not accessed for 180 days are locked due to inactivity. If an account is locked due to inactivity: </a:t>
            </a:r>
          </a:p>
          <a:p>
            <a:endParaRPr lang="en-US" dirty="0"/>
          </a:p>
          <a:p>
            <a:r>
              <a:rPr lang="en-US" dirty="0"/>
              <a:t>• iLinkBlue users will need to contact their administrative representative. The administrative representatives will need to deactivate the existing account for the user through the Delegated Access application. Then create the user a new account through Delegated Access. </a:t>
            </a:r>
          </a:p>
          <a:p>
            <a:endParaRPr lang="en-US" dirty="0"/>
          </a:p>
          <a:p>
            <a:r>
              <a:rPr lang="en-US" dirty="0"/>
              <a:t>• Administrative representatives will need to contact the PIM Team at PIMTeam@lablue.com or 1-800-716-2299, option 5 to reactivate their administrative representative account. Note: </a:t>
            </a:r>
          </a:p>
          <a:p>
            <a:r>
              <a:rPr lang="en-US" dirty="0"/>
              <a:t>Inactivity iLinkBlue terminates your account if it remains inactive for one year. If iLinkBlue terminates your account, you will need to contact our PIM Team for assistance. You will need to complete a new Administrative Representative Registration Packet (available at www.lablue.com\providers).</a:t>
            </a:r>
          </a:p>
          <a:p>
            <a:endParaRPr lang="en-US" dirty="0"/>
          </a:p>
        </p:txBody>
      </p:sp>
      <p:sp>
        <p:nvSpPr>
          <p:cNvPr id="4" name="Slide Number Placeholder 3"/>
          <p:cNvSpPr>
            <a:spLocks noGrp="1"/>
          </p:cNvSpPr>
          <p:nvPr>
            <p:ph type="sldNum" sz="quarter" idx="5"/>
          </p:nvPr>
        </p:nvSpPr>
        <p:spPr/>
        <p:txBody>
          <a:bodyPr/>
          <a:lstStyle/>
          <a:p>
            <a:fld id="{30312933-1AE3-49AA-9D39-66B735FD79BA}" type="slidenum">
              <a:rPr lang="en-US" smtClean="0"/>
              <a:t>37</a:t>
            </a:fld>
            <a:endParaRPr lang="en-US"/>
          </a:p>
        </p:txBody>
      </p:sp>
    </p:spTree>
    <p:extLst>
      <p:ext uri="{BB962C8B-B14F-4D97-AF65-F5344CB8AC3E}">
        <p14:creationId xmlns:p14="http://schemas.microsoft.com/office/powerpoint/2010/main" val="4037073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38</a:t>
            </a:fld>
            <a:endParaRPr lang="en-US"/>
          </a:p>
        </p:txBody>
      </p:sp>
    </p:spTree>
    <p:extLst>
      <p:ext uri="{BB962C8B-B14F-4D97-AF65-F5344CB8AC3E}">
        <p14:creationId xmlns:p14="http://schemas.microsoft.com/office/powerpoint/2010/main" val="1296587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lumMod val="75000"/>
                    <a:lumOff val="25000"/>
                  </a:schemeClr>
                </a:solidFill>
                <a:latin typeface="Corbel" panose="020B0503020204020204" pitchFamily="34" charset="0"/>
              </a:rPr>
              <a:t>For your security, you must enter the passcode to authenticate who you are when logging into iLinkBlue. </a:t>
            </a:r>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39</a:t>
            </a:fld>
            <a:endParaRPr lang="en-US"/>
          </a:p>
        </p:txBody>
      </p:sp>
    </p:spTree>
    <p:extLst>
      <p:ext uri="{BB962C8B-B14F-4D97-AF65-F5344CB8AC3E}">
        <p14:creationId xmlns:p14="http://schemas.microsoft.com/office/powerpoint/2010/main" val="3075014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searching </a:t>
            </a:r>
            <a:r>
              <a:rPr lang="en-US" err="1"/>
              <a:t>iLB</a:t>
            </a:r>
            <a:r>
              <a:rPr lang="en-US"/>
              <a:t>, if you still have member eligibility questions about a BCBSLA member, you may call our Customer Care Center at 1-800-922-8866.  A CSR will ask the following information found on the Coverage Information screen:</a:t>
            </a:r>
          </a:p>
          <a:p>
            <a:endParaRPr lang="en-US"/>
          </a:p>
          <a:p>
            <a:r>
              <a:rPr lang="en-US"/>
              <a:t>The member’s effective date</a:t>
            </a:r>
          </a:p>
          <a:p>
            <a:r>
              <a:rPr lang="en-US"/>
              <a:t>The member’s cancel date</a:t>
            </a:r>
          </a:p>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41</a:t>
            </a:fld>
            <a:endParaRPr lang="en-US"/>
          </a:p>
        </p:txBody>
      </p:sp>
    </p:spTree>
    <p:extLst>
      <p:ext uri="{BB962C8B-B14F-4D97-AF65-F5344CB8AC3E}">
        <p14:creationId xmlns:p14="http://schemas.microsoft.com/office/powerpoint/2010/main" val="4218890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searching </a:t>
            </a:r>
            <a:r>
              <a:rPr lang="en-US" err="1"/>
              <a:t>iLB</a:t>
            </a:r>
            <a:r>
              <a:rPr lang="en-US"/>
              <a:t>, if you still have member eligibility questions about a Louisiana Blue member, you may call our Customer Care Center at 1-800-922-8866.  A CSR will ask the following information found on the Coverage Information screen:</a:t>
            </a:r>
          </a:p>
          <a:p>
            <a:endParaRPr lang="en-US"/>
          </a:p>
          <a:p>
            <a:r>
              <a:rPr lang="en-US"/>
              <a:t>The member’s effective date</a:t>
            </a:r>
          </a:p>
          <a:p>
            <a:r>
              <a:rPr lang="en-US"/>
              <a:t>The member’s cancel date</a:t>
            </a:r>
          </a:p>
          <a:p>
            <a:endParaRPr lang="en-US"/>
          </a:p>
          <a:p>
            <a:r>
              <a:rPr lang="en-US"/>
              <a:t>COB information is available if we are aware of it. </a:t>
            </a:r>
          </a:p>
          <a:p>
            <a:endParaRPr lang="en-US"/>
          </a:p>
          <a:p>
            <a:r>
              <a:rPr lang="en-US"/>
              <a:t>Under benefits you can also find timely filing for the group, provider type by specialty and applicable copayments. </a:t>
            </a:r>
          </a:p>
        </p:txBody>
      </p:sp>
      <p:sp>
        <p:nvSpPr>
          <p:cNvPr id="4" name="Slide Number Placeholder 3"/>
          <p:cNvSpPr>
            <a:spLocks noGrp="1"/>
          </p:cNvSpPr>
          <p:nvPr>
            <p:ph type="sldNum" sz="quarter" idx="5"/>
          </p:nvPr>
        </p:nvSpPr>
        <p:spPr/>
        <p:txBody>
          <a:bodyPr/>
          <a:lstStyle/>
          <a:p>
            <a:fld id="{30312933-1AE3-49AA-9D39-66B735FD79BA}" type="slidenum">
              <a:rPr lang="en-US" smtClean="0"/>
              <a:t>42</a:t>
            </a:fld>
            <a:endParaRPr lang="en-US"/>
          </a:p>
        </p:txBody>
      </p:sp>
    </p:spTree>
    <p:extLst>
      <p:ext uri="{BB962C8B-B14F-4D97-AF65-F5344CB8AC3E}">
        <p14:creationId xmlns:p14="http://schemas.microsoft.com/office/powerpoint/2010/main" val="3789434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82B3A-90F0-483B-AB0A-311482CCD090}" type="slidenum">
              <a:rPr lang="en-US" smtClean="0"/>
              <a:t>43</a:t>
            </a:fld>
            <a:endParaRPr lang="en-US"/>
          </a:p>
        </p:txBody>
      </p:sp>
    </p:spTree>
    <p:extLst>
      <p:ext uri="{BB962C8B-B14F-4D97-AF65-F5344CB8AC3E}">
        <p14:creationId xmlns:p14="http://schemas.microsoft.com/office/powerpoint/2010/main" val="3132504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45</a:t>
            </a:fld>
            <a:endParaRPr lang="en-US"/>
          </a:p>
        </p:txBody>
      </p:sp>
    </p:spTree>
    <p:extLst>
      <p:ext uri="{BB962C8B-B14F-4D97-AF65-F5344CB8AC3E}">
        <p14:creationId xmlns:p14="http://schemas.microsoft.com/office/powerpoint/2010/main" val="269089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DEDC4F5-0EA3-4F46-8C52-1C6CE153BD7E}" type="slidenum">
              <a:rPr lang="en-US" smtClean="0"/>
              <a:t>5</a:t>
            </a:fld>
            <a:endParaRPr lang="en-US"/>
          </a:p>
        </p:txBody>
      </p:sp>
    </p:spTree>
    <p:extLst>
      <p:ext uri="{BB962C8B-B14F-4D97-AF65-F5344CB8AC3E}">
        <p14:creationId xmlns:p14="http://schemas.microsoft.com/office/powerpoint/2010/main" val="3172319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#3 this information will allow the provider to see what networks they are contracted in.</a:t>
            </a:r>
          </a:p>
          <a:p>
            <a:r>
              <a:rPr lang="en-US"/>
              <a:t>Research multiple codes at once in the Professional Provider Allowable Charges Search application and the Outpatient Facility Allowable Charges Search application by entering the first few numbers of the code followed by an asterisk. The example chart (at right) shows</a:t>
            </a:r>
          </a:p>
          <a:p>
            <a:endParaRPr lang="en-US"/>
          </a:p>
          <a:p>
            <a:r>
              <a:rPr lang="en-US"/>
              <a:t>Allowable Charges Research Examples 99214 only shows the allowable for 99214 </a:t>
            </a:r>
          </a:p>
          <a:p>
            <a:r>
              <a:rPr lang="en-US"/>
              <a:t>992* generates a list of all codes starting with 992</a:t>
            </a:r>
          </a:p>
          <a:p>
            <a:r>
              <a:rPr lang="en-US"/>
              <a:t>99* generates a list of all codes starting with 99 </a:t>
            </a:r>
          </a:p>
          <a:p>
            <a:r>
              <a:rPr lang="en-US"/>
              <a:t>9* generates a list of all codes starting with 9</a:t>
            </a:r>
          </a:p>
        </p:txBody>
      </p:sp>
      <p:sp>
        <p:nvSpPr>
          <p:cNvPr id="4" name="Slide Number Placeholder 3"/>
          <p:cNvSpPr>
            <a:spLocks noGrp="1"/>
          </p:cNvSpPr>
          <p:nvPr>
            <p:ph type="sldNum" sz="quarter" idx="5"/>
          </p:nvPr>
        </p:nvSpPr>
        <p:spPr/>
        <p:txBody>
          <a:bodyPr/>
          <a:lstStyle/>
          <a:p>
            <a:fld id="{30312933-1AE3-49AA-9D39-66B735FD79BA}" type="slidenum">
              <a:rPr lang="en-US" smtClean="0"/>
              <a:t>46</a:t>
            </a:fld>
            <a:endParaRPr lang="en-US"/>
          </a:p>
        </p:txBody>
      </p:sp>
    </p:spTree>
    <p:extLst>
      <p:ext uri="{BB962C8B-B14F-4D97-AF65-F5344CB8AC3E}">
        <p14:creationId xmlns:p14="http://schemas.microsoft.com/office/powerpoint/2010/main" val="3096727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312933-1AE3-49AA-9D39-66B735FD79BA}" type="slidenum">
              <a:rPr lang="en-US" smtClean="0"/>
              <a:t>47</a:t>
            </a:fld>
            <a:endParaRPr lang="en-US" dirty="0"/>
          </a:p>
        </p:txBody>
      </p:sp>
    </p:spTree>
    <p:extLst>
      <p:ext uri="{BB962C8B-B14F-4D97-AF65-F5344CB8AC3E}">
        <p14:creationId xmlns:p14="http://schemas.microsoft.com/office/powerpoint/2010/main" val="2108901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a:t>
            </a:r>
          </a:p>
        </p:txBody>
      </p:sp>
      <p:sp>
        <p:nvSpPr>
          <p:cNvPr id="4" name="Slide Number Placeholder 3"/>
          <p:cNvSpPr>
            <a:spLocks noGrp="1"/>
          </p:cNvSpPr>
          <p:nvPr>
            <p:ph type="sldNum" sz="quarter" idx="5"/>
          </p:nvPr>
        </p:nvSpPr>
        <p:spPr/>
        <p:txBody>
          <a:bodyPr/>
          <a:lstStyle/>
          <a:p>
            <a:fld id="{3A762DD8-1CD6-4465-B647-B1056B6301DE}" type="slidenum">
              <a:rPr lang="en-US" smtClean="0"/>
              <a:t>50</a:t>
            </a:fld>
            <a:endParaRPr lang="en-US"/>
          </a:p>
        </p:txBody>
      </p:sp>
    </p:spTree>
    <p:extLst>
      <p:ext uri="{BB962C8B-B14F-4D97-AF65-F5344CB8AC3E}">
        <p14:creationId xmlns:p14="http://schemas.microsoft.com/office/powerpoint/2010/main" val="3166854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Provider noticed we had the wrong policy linked. Instead of submitting a dispute, email the provider.relations@lablue.com.</a:t>
            </a:r>
          </a:p>
        </p:txBody>
      </p:sp>
      <p:sp>
        <p:nvSpPr>
          <p:cNvPr id="4" name="Slide Number Placeholder 3"/>
          <p:cNvSpPr>
            <a:spLocks noGrp="1"/>
          </p:cNvSpPr>
          <p:nvPr>
            <p:ph type="sldNum" sz="quarter" idx="5"/>
          </p:nvPr>
        </p:nvSpPr>
        <p:spPr/>
        <p:txBody>
          <a:bodyPr/>
          <a:lstStyle/>
          <a:p>
            <a:fld id="{0B70E82F-2BF1-40C3-876B-B44587BD9199}" type="slidenum">
              <a:rPr lang="en-US" smtClean="0"/>
              <a:t>51</a:t>
            </a:fld>
            <a:endParaRPr lang="en-US"/>
          </a:p>
        </p:txBody>
      </p:sp>
    </p:spTree>
    <p:extLst>
      <p:ext uri="{BB962C8B-B14F-4D97-AF65-F5344CB8AC3E}">
        <p14:creationId xmlns:p14="http://schemas.microsoft.com/office/powerpoint/2010/main" val="3363197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sz="1100"/>
              <a:t>You can search for a medical policy using keywords, a CPT Procedure Code or our alpha-index</a:t>
            </a:r>
          </a:p>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54</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0E82F-2BF1-40C3-876B-B44587BD9199}" type="slidenum">
              <a:rPr lang="en-US" smtClean="0"/>
              <a:t>55</a:t>
            </a:fld>
            <a:endParaRPr lang="en-US"/>
          </a:p>
        </p:txBody>
      </p:sp>
    </p:spTree>
    <p:extLst>
      <p:ext uri="{BB962C8B-B14F-4D97-AF65-F5344CB8AC3E}">
        <p14:creationId xmlns:p14="http://schemas.microsoft.com/office/powerpoint/2010/main" val="2447413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62DD8-1CD6-4465-B647-B1056B6301DE}" type="slidenum">
              <a:rPr lang="en-US" smtClean="0"/>
              <a:t>56</a:t>
            </a:fld>
            <a:endParaRPr lang="en-US"/>
          </a:p>
        </p:txBody>
      </p:sp>
    </p:spTree>
    <p:extLst>
      <p:ext uri="{BB962C8B-B14F-4D97-AF65-F5344CB8AC3E}">
        <p14:creationId xmlns:p14="http://schemas.microsoft.com/office/powerpoint/2010/main" val="610232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3700-4CFD-818D-D9FE-D074D4969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0A625-DA9F-2FA6-974E-9B3A89DB8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E323D-6CF9-6C02-6065-059EB3AA5687}"/>
              </a:ext>
            </a:extLst>
          </p:cNvPr>
          <p:cNvSpPr>
            <a:spLocks noGrp="1"/>
          </p:cNvSpPr>
          <p:nvPr>
            <p:ph type="body" idx="1"/>
          </p:nvPr>
        </p:nvSpPr>
        <p:spPr/>
        <p:txBody>
          <a:bodyPr/>
          <a:lstStyle/>
          <a:p>
            <a:r>
              <a:rPr lang="en-US" b="0" i="0" dirty="0">
                <a:solidFill>
                  <a:srgbClr val="333333"/>
                </a:solidFill>
                <a:effectLst/>
                <a:latin typeface="Segoe UI" panose="020B0502040204020203" pitchFamily="34" charset="0"/>
              </a:rPr>
              <a:t>If you've checked the FEP Medical Policy Guidelines and there is not medical policy, check the Louisiana Blue Medical Policy Guidelines too. </a:t>
            </a:r>
            <a:endParaRPr lang="en-US" dirty="0"/>
          </a:p>
        </p:txBody>
      </p:sp>
      <p:sp>
        <p:nvSpPr>
          <p:cNvPr id="4" name="Slide Number Placeholder 3">
            <a:extLst>
              <a:ext uri="{FF2B5EF4-FFF2-40B4-BE49-F238E27FC236}">
                <a16:creationId xmlns:a16="http://schemas.microsoft.com/office/drawing/2014/main" id="{19CAFB3C-0FEA-0B70-6E4A-318B588362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70E82F-2BF1-40C3-876B-B44587BD9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367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appendix</a:t>
            </a:r>
          </a:p>
        </p:txBody>
      </p:sp>
      <p:sp>
        <p:nvSpPr>
          <p:cNvPr id="4" name="Slide Number Placeholder 3"/>
          <p:cNvSpPr>
            <a:spLocks noGrp="1"/>
          </p:cNvSpPr>
          <p:nvPr>
            <p:ph type="sldNum" sz="quarter" idx="5"/>
          </p:nvPr>
        </p:nvSpPr>
        <p:spPr/>
        <p:txBody>
          <a:bodyPr/>
          <a:lstStyle/>
          <a:p>
            <a:fld id="{3A762DD8-1CD6-4465-B647-B1056B6301DE}" type="slidenum">
              <a:rPr lang="en-US" smtClean="0"/>
              <a:t>59</a:t>
            </a:fld>
            <a:endParaRPr lang="en-US"/>
          </a:p>
        </p:txBody>
      </p:sp>
    </p:spTree>
    <p:extLst>
      <p:ext uri="{BB962C8B-B14F-4D97-AF65-F5344CB8AC3E}">
        <p14:creationId xmlns:p14="http://schemas.microsoft.com/office/powerpoint/2010/main" val="65562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0E82F-2BF1-40C3-876B-B44587BD9199}" type="slidenum">
              <a:rPr lang="en-US" smtClean="0"/>
              <a:t>60</a:t>
            </a:fld>
            <a:endParaRPr lang="en-US"/>
          </a:p>
        </p:txBody>
      </p:sp>
    </p:spTree>
    <p:extLst>
      <p:ext uri="{BB962C8B-B14F-4D97-AF65-F5344CB8AC3E}">
        <p14:creationId xmlns:p14="http://schemas.microsoft.com/office/powerpoint/2010/main" val="802169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with CRNFA/CNS/RNFA 1/23</a:t>
            </a:r>
          </a:p>
          <a:p>
            <a:endParaRPr lang="en-US"/>
          </a:p>
          <a:p>
            <a:r>
              <a:rPr lang="en-US"/>
              <a:t>New slide: We now credential telehealth only providers (must be affiliated with a provider in LA).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DC4F5-0EA3-4F46-8C52-1C6CE153BD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548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EXCD/VAS spell out? </a:t>
            </a:r>
          </a:p>
        </p:txBody>
      </p:sp>
      <p:sp>
        <p:nvSpPr>
          <p:cNvPr id="4" name="Slide Number Placeholder 3"/>
          <p:cNvSpPr>
            <a:spLocks noGrp="1"/>
          </p:cNvSpPr>
          <p:nvPr>
            <p:ph type="sldNum" sz="quarter" idx="5"/>
          </p:nvPr>
        </p:nvSpPr>
        <p:spPr/>
        <p:txBody>
          <a:bodyPr/>
          <a:lstStyle/>
          <a:p>
            <a:fld id="{0B70E82F-2BF1-40C3-876B-B44587BD9199}" type="slidenum">
              <a:rPr lang="en-US" smtClean="0"/>
              <a:t>61</a:t>
            </a:fld>
            <a:endParaRPr lang="en-US"/>
          </a:p>
        </p:txBody>
      </p:sp>
    </p:spTree>
    <p:extLst>
      <p:ext uri="{BB962C8B-B14F-4D97-AF65-F5344CB8AC3E}">
        <p14:creationId xmlns:p14="http://schemas.microsoft.com/office/powerpoint/2010/main" val="1274252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*providers must be in network with the patient’s plan not just Louisiana Blue</a:t>
            </a:r>
            <a:endParaRPr lang="en-US" dirty="0"/>
          </a:p>
        </p:txBody>
      </p:sp>
      <p:sp>
        <p:nvSpPr>
          <p:cNvPr id="4" name="Slide Number Placeholder 3"/>
          <p:cNvSpPr>
            <a:spLocks noGrp="1"/>
          </p:cNvSpPr>
          <p:nvPr>
            <p:ph type="sldNum" sz="quarter" idx="5"/>
          </p:nvPr>
        </p:nvSpPr>
        <p:spPr/>
        <p:txBody>
          <a:bodyPr/>
          <a:lstStyle/>
          <a:p>
            <a:fld id="{0B70E82F-2BF1-40C3-876B-B44587BD9199}" type="slidenum">
              <a:rPr lang="en-US" smtClean="0"/>
              <a:t>65</a:t>
            </a:fld>
            <a:endParaRPr lang="en-US"/>
          </a:p>
        </p:txBody>
      </p:sp>
    </p:spTree>
    <p:extLst>
      <p:ext uri="{BB962C8B-B14F-4D97-AF65-F5344CB8AC3E}">
        <p14:creationId xmlns:p14="http://schemas.microsoft.com/office/powerpoint/2010/main" val="2422799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to be in prof too</a:t>
            </a:r>
          </a:p>
        </p:txBody>
      </p:sp>
      <p:sp>
        <p:nvSpPr>
          <p:cNvPr id="4" name="Slide Number Placeholder 3"/>
          <p:cNvSpPr>
            <a:spLocks noGrp="1"/>
          </p:cNvSpPr>
          <p:nvPr>
            <p:ph type="sldNum" sz="quarter" idx="5"/>
          </p:nvPr>
        </p:nvSpPr>
        <p:spPr/>
        <p:txBody>
          <a:bodyPr/>
          <a:lstStyle/>
          <a:p>
            <a:fld id="{3A762DD8-1CD6-4465-B647-B1056B6301DE}" type="slidenum">
              <a:rPr lang="en-US" smtClean="0"/>
              <a:pPr/>
              <a:t>69</a:t>
            </a:fld>
            <a:endParaRPr lang="en-US"/>
          </a:p>
        </p:txBody>
      </p:sp>
    </p:spTree>
    <p:extLst>
      <p:ext uri="{BB962C8B-B14F-4D97-AF65-F5344CB8AC3E}">
        <p14:creationId xmlns:p14="http://schemas.microsoft.com/office/powerpoint/2010/main" val="2456735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Needs to be in prof too</a:t>
            </a:r>
          </a:p>
        </p:txBody>
      </p:sp>
      <p:sp>
        <p:nvSpPr>
          <p:cNvPr id="4" name="Slide Number Placeholder 3"/>
          <p:cNvSpPr>
            <a:spLocks noGrp="1"/>
          </p:cNvSpPr>
          <p:nvPr>
            <p:ph type="sldNum" sz="quarter" idx="5"/>
          </p:nvPr>
        </p:nvSpPr>
        <p:spPr/>
        <p:txBody>
          <a:bodyPr/>
          <a:lstStyle/>
          <a:p>
            <a:fld id="{3A762DD8-1CD6-4465-B647-B1056B6301DE}" type="slidenum">
              <a:rPr lang="en-US" smtClean="0"/>
              <a:pPr/>
              <a:t>70</a:t>
            </a:fld>
            <a:endParaRPr lang="en-US"/>
          </a:p>
        </p:txBody>
      </p:sp>
    </p:spTree>
    <p:extLst>
      <p:ext uri="{BB962C8B-B14F-4D97-AF65-F5344CB8AC3E}">
        <p14:creationId xmlns:p14="http://schemas.microsoft.com/office/powerpoint/2010/main" val="3161712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ea typeface="MS Mincho" panose="02020609040205080304" pitchFamily="49" charset="-128"/>
                <a:cs typeface="Arial" panose="020B0604020202020204" pitchFamily="34" charset="0"/>
              </a:rPr>
              <a:t>The field is prepopulated with a placeholder text (***) description for the selection made in the Note Type field. Erase the placeholder text, then enter your comments.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ea typeface="MS Mincho" panose="02020609040205080304" pitchFamily="49" charset="-128"/>
                <a:cs typeface="Arial" panose="020B0604020202020204" pitchFamily="34" charset="0"/>
              </a:rPr>
              <a:t>Epic is not a Windows-based program; attaching a document may vary depending on your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egoe UI" panose="020B0502040204020203" pitchFamily="34" charset="0"/>
              <a:ea typeface="MS Mincho" panose="02020609040205080304" pitchFamily="49"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A762DD8-1CD6-4465-B647-B1056B6301DE}" type="slidenum">
              <a:rPr lang="en-US" smtClean="0"/>
              <a:pPr/>
              <a:t>71</a:t>
            </a:fld>
            <a:endParaRPr lang="en-US"/>
          </a:p>
        </p:txBody>
      </p:sp>
    </p:spTree>
    <p:extLst>
      <p:ext uri="{BB962C8B-B14F-4D97-AF65-F5344CB8AC3E}">
        <p14:creationId xmlns:p14="http://schemas.microsoft.com/office/powerpoint/2010/main" val="3740706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78</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79</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80</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81</a:t>
            </a:fld>
            <a:endParaRPr lang="en-US"/>
          </a:p>
        </p:txBody>
      </p:sp>
    </p:spTree>
    <p:extLst>
      <p:ext uri="{BB962C8B-B14F-4D97-AF65-F5344CB8AC3E}">
        <p14:creationId xmlns:p14="http://schemas.microsoft.com/office/powerpoint/2010/main" val="23975075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83</a:t>
            </a:fld>
            <a:endParaRPr lang="en-US"/>
          </a:p>
        </p:txBody>
      </p:sp>
    </p:spTree>
    <p:extLst>
      <p:ext uri="{BB962C8B-B14F-4D97-AF65-F5344CB8AC3E}">
        <p14:creationId xmlns:p14="http://schemas.microsoft.com/office/powerpoint/2010/main" val="150266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with CRNFA/CNS/RNFA 1/23</a:t>
            </a:r>
          </a:p>
          <a:p>
            <a:endParaRPr lang="en-US"/>
          </a:p>
          <a:p>
            <a:r>
              <a:rPr lang="en-US"/>
              <a:t>New slide: We now credential telehealth only providers (must be affiliated with a provider in LA).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DC4F5-0EA3-4F46-8C52-1C6CE153BD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499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solidFill>
                  <a:schemeClr val="tx1">
                    <a:lumMod val="75000"/>
                    <a:lumOff val="25000"/>
                  </a:schemeClr>
                </a:solidFill>
                <a:latin typeface="Corbel" panose="020B0503020204020204" pitchFamily="34" charset="0"/>
              </a:rPr>
              <a:t>Louisiana Blue publishes separate reports for each applicable line of business: Louisiana Blue, HMO, OGB and FEP, etc. </a:t>
            </a:r>
          </a:p>
          <a:p>
            <a:pPr defTabSz="966612">
              <a:defRPr/>
            </a:pPr>
            <a:endParaRPr lang="en-US" sz="1300" dirty="0">
              <a:solidFill>
                <a:schemeClr val="tx1">
                  <a:lumMod val="75000"/>
                  <a:lumOff val="25000"/>
                </a:schemeClr>
              </a:solidFill>
              <a:latin typeface="Corbel" panose="020B0503020204020204" pitchFamily="34" charset="0"/>
            </a:endParaRPr>
          </a:p>
          <a:p>
            <a:pPr defTabSz="966612">
              <a:defRPr/>
            </a:pPr>
            <a:endParaRPr lang="en-US" sz="1300" dirty="0">
              <a:solidFill>
                <a:schemeClr val="tx1">
                  <a:lumMod val="75000"/>
                  <a:lumOff val="25000"/>
                </a:schemeClr>
              </a:solidFill>
              <a:latin typeface="Corbel" panose="020B0503020204020204" pitchFamily="34" charset="0"/>
            </a:endParaRPr>
          </a:p>
          <a:p>
            <a:pPr defTabSz="966612">
              <a:defRPr/>
            </a:pPr>
            <a:r>
              <a:rPr lang="en-US" sz="1300" dirty="0">
                <a:solidFill>
                  <a:schemeClr val="tx1">
                    <a:lumMod val="75000"/>
                    <a:lumOff val="25000"/>
                  </a:schemeClr>
                </a:solidFill>
                <a:latin typeface="Corbel" panose="020B0503020204020204" pitchFamily="34" charset="0"/>
              </a:rPr>
              <a:t>EFT is a free service where Louisiana Blue deposits your payment into your checking account. The EFT notifications screen looks similar to the payment registers screen. </a:t>
            </a:r>
          </a:p>
          <a:p>
            <a:pPr defTabSz="966612">
              <a:defRPr/>
            </a:pPr>
            <a:endParaRPr lang="en-US" sz="1300" dirty="0">
              <a:solidFill>
                <a:schemeClr val="tx1">
                  <a:lumMod val="75000"/>
                  <a:lumOff val="25000"/>
                </a:schemeClr>
              </a:solidFill>
              <a:latin typeface="Corbel" panose="020B0503020204020204" pitchFamily="34" charset="0"/>
            </a:endParaRPr>
          </a:p>
          <a:p>
            <a:pPr defTabSz="966612">
              <a:defRPr/>
            </a:pPr>
            <a:endParaRPr lang="en-US" sz="1300" dirty="0">
              <a:solidFill>
                <a:schemeClr val="tx1">
                  <a:lumMod val="75000"/>
                  <a:lumOff val="25000"/>
                </a:schemeClr>
              </a:solidFill>
              <a:latin typeface="Corbel" panose="020B0503020204020204" pitchFamily="34" charset="0"/>
            </a:endParaRPr>
          </a:p>
          <a:p>
            <a:endParaRPr lang="en-US" dirty="0"/>
          </a:p>
        </p:txBody>
      </p:sp>
      <p:sp>
        <p:nvSpPr>
          <p:cNvPr id="4" name="Slide Number Placeholder 3"/>
          <p:cNvSpPr>
            <a:spLocks noGrp="1"/>
          </p:cNvSpPr>
          <p:nvPr>
            <p:ph type="sldNum" sz="quarter" idx="5"/>
          </p:nvPr>
        </p:nvSpPr>
        <p:spPr/>
        <p:txBody>
          <a:bodyPr/>
          <a:lstStyle/>
          <a:p>
            <a:fld id="{30312933-1AE3-49AA-9D39-66B735FD79BA}" type="slidenum">
              <a:rPr lang="en-US" smtClean="0"/>
              <a:t>85</a:t>
            </a:fld>
            <a:endParaRPr lang="en-US"/>
          </a:p>
        </p:txBody>
      </p:sp>
    </p:spTree>
    <p:extLst>
      <p:ext uri="{BB962C8B-B14F-4D97-AF65-F5344CB8AC3E}">
        <p14:creationId xmlns:p14="http://schemas.microsoft.com/office/powerpoint/2010/main" val="21169876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86</a:t>
            </a:fld>
            <a:endParaRPr lang="en-US"/>
          </a:p>
        </p:txBody>
      </p:sp>
    </p:spTree>
    <p:extLst>
      <p:ext uri="{BB962C8B-B14F-4D97-AF65-F5344CB8AC3E}">
        <p14:creationId xmlns:p14="http://schemas.microsoft.com/office/powerpoint/2010/main" val="339668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Action Requests are NOT available for Blue Advantage.</a:t>
            </a:r>
          </a:p>
        </p:txBody>
      </p:sp>
      <p:sp>
        <p:nvSpPr>
          <p:cNvPr id="4" name="Slide Number Placeholder 3"/>
          <p:cNvSpPr>
            <a:spLocks noGrp="1"/>
          </p:cNvSpPr>
          <p:nvPr>
            <p:ph type="sldNum" sz="quarter" idx="10"/>
          </p:nvPr>
        </p:nvSpPr>
        <p:spPr/>
        <p:txBody>
          <a:bodyPr/>
          <a:lstStyle/>
          <a:p>
            <a:fld id="{65324B53-D0B4-4E0D-BF24-F032BB107959}" type="slidenum">
              <a:rPr lang="en-US" smtClean="0"/>
              <a:t>87</a:t>
            </a:fld>
            <a:endParaRPr lang="en-US"/>
          </a:p>
        </p:txBody>
      </p:sp>
    </p:spTree>
    <p:extLst>
      <p:ext uri="{BB962C8B-B14F-4D97-AF65-F5344CB8AC3E}">
        <p14:creationId xmlns:p14="http://schemas.microsoft.com/office/powerpoint/2010/main" val="3727352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claim has more than one line, you only need to do 1 Action Request.</a:t>
            </a:r>
          </a:p>
        </p:txBody>
      </p:sp>
      <p:sp>
        <p:nvSpPr>
          <p:cNvPr id="4" name="Slide Number Placeholder 3"/>
          <p:cNvSpPr>
            <a:spLocks noGrp="1"/>
          </p:cNvSpPr>
          <p:nvPr>
            <p:ph type="sldNum" sz="quarter" idx="5"/>
          </p:nvPr>
        </p:nvSpPr>
        <p:spPr/>
        <p:txBody>
          <a:bodyPr/>
          <a:lstStyle/>
          <a:p>
            <a:fld id="{30312933-1AE3-49AA-9D39-66B735FD79BA}" type="slidenum">
              <a:rPr lang="en-US" smtClean="0"/>
              <a:t>88</a:t>
            </a:fld>
            <a:endParaRPr lang="en-US"/>
          </a:p>
        </p:txBody>
      </p:sp>
    </p:spTree>
    <p:extLst>
      <p:ext uri="{BB962C8B-B14F-4D97-AF65-F5344CB8AC3E}">
        <p14:creationId xmlns:p14="http://schemas.microsoft.com/office/powerpoint/2010/main" val="3349540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312933-1AE3-49AA-9D39-66B735FD79BA}" type="slidenum">
              <a:rPr lang="en-US" smtClean="0"/>
              <a:t>89</a:t>
            </a:fld>
            <a:endParaRPr lang="en-US"/>
          </a:p>
        </p:txBody>
      </p:sp>
    </p:spTree>
    <p:extLst>
      <p:ext uri="{BB962C8B-B14F-4D97-AF65-F5344CB8AC3E}">
        <p14:creationId xmlns:p14="http://schemas.microsoft.com/office/powerpoint/2010/main" val="5859240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762DD8-1CD6-4465-B647-B1056B6301DE}" type="slidenum">
              <a:rPr lang="en-US" smtClean="0"/>
              <a:pPr/>
              <a:t>91</a:t>
            </a:fld>
            <a:endParaRPr lang="en-US"/>
          </a:p>
        </p:txBody>
      </p:sp>
    </p:spTree>
    <p:extLst>
      <p:ext uri="{BB962C8B-B14F-4D97-AF65-F5344CB8AC3E}">
        <p14:creationId xmlns:p14="http://schemas.microsoft.com/office/powerpoint/2010/main" val="1298632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may enter additional claim lines by clicking on the “Add Lines“ button. Once you have entered all applicable information, click on the “Submit“ button to generate CES system review results.</a:t>
            </a:r>
          </a:p>
          <a:p>
            <a:endParaRPr lang="en-US"/>
          </a:p>
        </p:txBody>
      </p:sp>
      <p:sp>
        <p:nvSpPr>
          <p:cNvPr id="4" name="Slide Number Placeholder 3"/>
          <p:cNvSpPr>
            <a:spLocks noGrp="1"/>
          </p:cNvSpPr>
          <p:nvPr>
            <p:ph type="sldNum" sz="quarter" idx="5"/>
          </p:nvPr>
        </p:nvSpPr>
        <p:spPr/>
        <p:txBody>
          <a:bodyPr/>
          <a:lstStyle/>
          <a:p>
            <a:fld id="{0B70E82F-2BF1-40C3-876B-B44587BD9199}" type="slidenum">
              <a:rPr lang="en-US" smtClean="0"/>
              <a:t>93</a:t>
            </a:fld>
            <a:endParaRPr lang="en-US"/>
          </a:p>
        </p:txBody>
      </p:sp>
    </p:spTree>
    <p:extLst>
      <p:ext uri="{BB962C8B-B14F-4D97-AF65-F5344CB8AC3E}">
        <p14:creationId xmlns:p14="http://schemas.microsoft.com/office/powerpoint/2010/main" val="737258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Capital letter is Claim check, lower case is CES</a:t>
            </a:r>
          </a:p>
        </p:txBody>
      </p:sp>
      <p:sp>
        <p:nvSpPr>
          <p:cNvPr id="4" name="Slide Number Placeholder 3"/>
          <p:cNvSpPr>
            <a:spLocks noGrp="1"/>
          </p:cNvSpPr>
          <p:nvPr>
            <p:ph type="sldNum" sz="quarter" idx="5"/>
          </p:nvPr>
        </p:nvSpPr>
        <p:spPr/>
        <p:txBody>
          <a:bodyPr/>
          <a:lstStyle/>
          <a:p>
            <a:fld id="{7833B19D-E2F4-4C06-9BB1-F5E53F51126B}" type="slidenum">
              <a:rPr lang="en-US" smtClean="0"/>
              <a:t>96</a:t>
            </a:fld>
            <a:endParaRPr lang="en-US"/>
          </a:p>
        </p:txBody>
      </p:sp>
    </p:spTree>
    <p:extLst>
      <p:ext uri="{BB962C8B-B14F-4D97-AF65-F5344CB8AC3E}">
        <p14:creationId xmlns:p14="http://schemas.microsoft.com/office/powerpoint/2010/main" val="230887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98</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Facilities billing professional make sure you have all the correct documents </a:t>
            </a:r>
          </a:p>
        </p:txBody>
      </p:sp>
      <p:sp>
        <p:nvSpPr>
          <p:cNvPr id="4" name="Slide Number Placeholder 3"/>
          <p:cNvSpPr>
            <a:spLocks noGrp="1"/>
          </p:cNvSpPr>
          <p:nvPr>
            <p:ph type="sldNum" sz="quarter" idx="10"/>
          </p:nvPr>
        </p:nvSpPr>
        <p:spPr/>
        <p:txBody>
          <a:bodyPr/>
          <a:lstStyle/>
          <a:p>
            <a:fld id="{65324B53-D0B4-4E0D-BF24-F032BB107959}" type="slidenum">
              <a:rPr lang="en-US" smtClean="0"/>
              <a:t>99</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on the form what edits are needed. You do not need to complete all sections. </a:t>
            </a:r>
          </a:p>
        </p:txBody>
      </p:sp>
      <p:sp>
        <p:nvSpPr>
          <p:cNvPr id="4" name="Slide Number Placeholder 3"/>
          <p:cNvSpPr>
            <a:spLocks noGrp="1"/>
          </p:cNvSpPr>
          <p:nvPr>
            <p:ph type="sldNum" sz="quarter" idx="5"/>
          </p:nvPr>
        </p:nvSpPr>
        <p:spPr/>
        <p:txBody>
          <a:bodyPr/>
          <a:lstStyle/>
          <a:p>
            <a:fld id="{4DEDC4F5-0EA3-4F46-8C52-1C6CE153BD7E}" type="slidenum">
              <a:rPr lang="en-US" smtClean="0"/>
              <a:t>9</a:t>
            </a:fld>
            <a:endParaRPr lang="en-US"/>
          </a:p>
        </p:txBody>
      </p:sp>
    </p:spTree>
    <p:extLst>
      <p:ext uri="{BB962C8B-B14F-4D97-AF65-F5344CB8AC3E}">
        <p14:creationId xmlns:p14="http://schemas.microsoft.com/office/powerpoint/2010/main" val="12317020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100</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101</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Updated option 2/3</a:t>
            </a:r>
          </a:p>
        </p:txBody>
      </p:sp>
      <p:sp>
        <p:nvSpPr>
          <p:cNvPr id="4" name="Slide Number Placeholder 3"/>
          <p:cNvSpPr>
            <a:spLocks noGrp="1"/>
          </p:cNvSpPr>
          <p:nvPr>
            <p:ph type="sldNum" sz="quarter" idx="10"/>
          </p:nvPr>
        </p:nvSpPr>
        <p:spPr/>
        <p:txBody>
          <a:bodyPr/>
          <a:lstStyle/>
          <a:p>
            <a:fld id="{65324B53-D0B4-4E0D-BF24-F032BB107959}" type="slidenum">
              <a:rPr lang="en-US" smtClean="0"/>
              <a:t>103</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104</a:t>
            </a:fld>
            <a:endParaRPr lang="en-US"/>
          </a:p>
        </p:txBody>
      </p:sp>
    </p:spTree>
    <p:extLst>
      <p:ext uri="{BB962C8B-B14F-4D97-AF65-F5344CB8AC3E}">
        <p14:creationId xmlns:p14="http://schemas.microsoft.com/office/powerpoint/2010/main" val="621134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105</a:t>
            </a:fld>
            <a:endParaRPr lang="en-US"/>
          </a:p>
        </p:txBody>
      </p:sp>
    </p:spTree>
    <p:extLst>
      <p:ext uri="{BB962C8B-B14F-4D97-AF65-F5344CB8AC3E}">
        <p14:creationId xmlns:p14="http://schemas.microsoft.com/office/powerpoint/2010/main" val="1927580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106</a:t>
            </a:fld>
            <a:endParaRPr lang="en-US"/>
          </a:p>
        </p:txBody>
      </p:sp>
    </p:spTree>
    <p:extLst>
      <p:ext uri="{BB962C8B-B14F-4D97-AF65-F5344CB8AC3E}">
        <p14:creationId xmlns:p14="http://schemas.microsoft.com/office/powerpoint/2010/main" val="1816494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Check with EDI about email/phone number</a:t>
            </a:r>
          </a:p>
        </p:txBody>
      </p:sp>
      <p:sp>
        <p:nvSpPr>
          <p:cNvPr id="4" name="Slide Number Placeholder 3"/>
          <p:cNvSpPr>
            <a:spLocks noGrp="1"/>
          </p:cNvSpPr>
          <p:nvPr>
            <p:ph type="sldNum" sz="quarter" idx="10"/>
          </p:nvPr>
        </p:nvSpPr>
        <p:spPr/>
        <p:txBody>
          <a:bodyPr/>
          <a:lstStyle/>
          <a:p>
            <a:fld id="{65324B53-D0B4-4E0D-BF24-F032BB107959}" type="slidenum">
              <a:rPr lang="en-US" smtClean="0"/>
              <a:t>109</a:t>
            </a:fld>
            <a:endParaRPr lang="en-US"/>
          </a:p>
        </p:txBody>
      </p:sp>
    </p:spTree>
    <p:extLst>
      <p:ext uri="{BB962C8B-B14F-4D97-AF65-F5344CB8AC3E}">
        <p14:creationId xmlns:p14="http://schemas.microsoft.com/office/powerpoint/2010/main" val="7689334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110</a:t>
            </a:fld>
            <a:endParaRPr lang="en-US"/>
          </a:p>
        </p:txBody>
      </p:sp>
    </p:spTree>
    <p:extLst>
      <p:ext uri="{BB962C8B-B14F-4D97-AF65-F5344CB8AC3E}">
        <p14:creationId xmlns:p14="http://schemas.microsoft.com/office/powerpoint/2010/main" val="28946906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111</a:t>
            </a:fld>
            <a:endParaRPr lang="en-US"/>
          </a:p>
        </p:txBody>
      </p:sp>
    </p:spTree>
    <p:extLst>
      <p:ext uri="{BB962C8B-B14F-4D97-AF65-F5344CB8AC3E}">
        <p14:creationId xmlns:p14="http://schemas.microsoft.com/office/powerpoint/2010/main" val="42353139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112</a:t>
            </a:fld>
            <a:endParaRPr lang="en-US"/>
          </a:p>
        </p:txBody>
      </p:sp>
    </p:spTree>
    <p:extLst>
      <p:ext uri="{BB962C8B-B14F-4D97-AF65-F5344CB8AC3E}">
        <p14:creationId xmlns:p14="http://schemas.microsoft.com/office/powerpoint/2010/main" val="280963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on the form what edits are needed. You do not need to complete all sections. </a:t>
            </a:r>
          </a:p>
        </p:txBody>
      </p:sp>
      <p:sp>
        <p:nvSpPr>
          <p:cNvPr id="4" name="Slide Number Placeholder 3"/>
          <p:cNvSpPr>
            <a:spLocks noGrp="1"/>
          </p:cNvSpPr>
          <p:nvPr>
            <p:ph type="sldNum" sz="quarter" idx="5"/>
          </p:nvPr>
        </p:nvSpPr>
        <p:spPr/>
        <p:txBody>
          <a:bodyPr/>
          <a:lstStyle/>
          <a:p>
            <a:fld id="{4DEDC4F5-0EA3-4F46-8C52-1C6CE153BD7E}" type="slidenum">
              <a:rPr lang="en-US" smtClean="0"/>
              <a:t>11</a:t>
            </a:fld>
            <a:endParaRPr lang="en-US"/>
          </a:p>
        </p:txBody>
      </p:sp>
    </p:spTree>
    <p:extLst>
      <p:ext uri="{BB962C8B-B14F-4D97-AF65-F5344CB8AC3E}">
        <p14:creationId xmlns:p14="http://schemas.microsoft.com/office/powerpoint/2010/main" val="38943018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113</a:t>
            </a:fld>
            <a:endParaRPr lang="en-US"/>
          </a:p>
        </p:txBody>
      </p:sp>
    </p:spTree>
    <p:extLst>
      <p:ext uri="{BB962C8B-B14F-4D97-AF65-F5344CB8AC3E}">
        <p14:creationId xmlns:p14="http://schemas.microsoft.com/office/powerpoint/2010/main" val="1425374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114</a:t>
            </a:fld>
            <a:endParaRPr lang="en-US"/>
          </a:p>
        </p:txBody>
      </p:sp>
    </p:spTree>
    <p:extLst>
      <p:ext uri="{BB962C8B-B14F-4D97-AF65-F5344CB8AC3E}">
        <p14:creationId xmlns:p14="http://schemas.microsoft.com/office/powerpoint/2010/main" val="2316632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762DD8-1CD6-4465-B647-B1056B6301DE}" type="slidenum">
              <a:rPr lang="en-US" smtClean="0"/>
              <a:t>115</a:t>
            </a:fld>
            <a:endParaRPr lang="en-US"/>
          </a:p>
        </p:txBody>
      </p:sp>
    </p:spTree>
    <p:extLst>
      <p:ext uri="{BB962C8B-B14F-4D97-AF65-F5344CB8AC3E}">
        <p14:creationId xmlns:p14="http://schemas.microsoft.com/office/powerpoint/2010/main" val="12587883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98">
              <a:defRPr/>
            </a:pPr>
            <a:r>
              <a:rPr lang="en-US"/>
              <a:t>Shelton approved</a:t>
            </a:r>
          </a:p>
        </p:txBody>
      </p:sp>
    </p:spTree>
    <p:extLst>
      <p:ext uri="{BB962C8B-B14F-4D97-AF65-F5344CB8AC3E}">
        <p14:creationId xmlns:p14="http://schemas.microsoft.com/office/powerpoint/2010/main" val="42709225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117</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98">
              <a:defRPr/>
            </a:pPr>
            <a:endParaRPr lang="en-US"/>
          </a:p>
        </p:txBody>
      </p:sp>
    </p:spTree>
    <p:extLst>
      <p:ext uri="{BB962C8B-B14F-4D97-AF65-F5344CB8AC3E}">
        <p14:creationId xmlns:p14="http://schemas.microsoft.com/office/powerpoint/2010/main" val="15479755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Sheldon? </a:t>
            </a:r>
          </a:p>
        </p:txBody>
      </p:sp>
      <p:sp>
        <p:nvSpPr>
          <p:cNvPr id="4" name="Slide Number Placeholder 3"/>
          <p:cNvSpPr>
            <a:spLocks noGrp="1"/>
          </p:cNvSpPr>
          <p:nvPr>
            <p:ph type="sldNum" sz="quarter" idx="10"/>
          </p:nvPr>
        </p:nvSpPr>
        <p:spPr/>
        <p:txBody>
          <a:bodyPr/>
          <a:lstStyle/>
          <a:p>
            <a:fld id="{65324B53-D0B4-4E0D-BF24-F032BB107959}" type="slidenum">
              <a:rPr lang="en-US" smtClean="0"/>
              <a:t>119</a:t>
            </a:fld>
            <a:endParaRPr lang="en-US"/>
          </a:p>
        </p:txBody>
      </p:sp>
    </p:spTree>
    <p:extLst>
      <p:ext uri="{BB962C8B-B14F-4D97-AF65-F5344CB8AC3E}">
        <p14:creationId xmlns:p14="http://schemas.microsoft.com/office/powerpoint/2010/main" val="257543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282B3A-90F0-483B-AB0A-311482CCD090}" type="slidenum">
              <a:rPr lang="en-US" smtClean="0"/>
              <a:t>14</a:t>
            </a:fld>
            <a:endParaRPr lang="en-US"/>
          </a:p>
        </p:txBody>
      </p:sp>
    </p:spTree>
    <p:extLst>
      <p:ext uri="{BB962C8B-B14F-4D97-AF65-F5344CB8AC3E}">
        <p14:creationId xmlns:p14="http://schemas.microsoft.com/office/powerpoint/2010/main" val="881563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65324B53-D0B4-4E0D-BF24-F032BB107959}" type="slidenum">
              <a:rPr lang="en-US" smtClean="0"/>
              <a:t>19</a:t>
            </a:fld>
            <a:endParaRPr lang="en-US"/>
          </a:p>
        </p:txBody>
      </p:sp>
    </p:spTree>
    <p:extLst>
      <p:ext uri="{BB962C8B-B14F-4D97-AF65-F5344CB8AC3E}">
        <p14:creationId xmlns:p14="http://schemas.microsoft.com/office/powerpoint/2010/main" val="2230938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2" descr="bcbsla-ppt-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6"/>
          <p:cNvSpPr txBox="1">
            <a:spLocks noChangeArrowheads="1"/>
          </p:cNvSpPr>
          <p:nvPr userDrawn="1"/>
        </p:nvSpPr>
        <p:spPr bwMode="auto">
          <a:xfrm>
            <a:off x="8026400" y="6664325"/>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defRPr/>
            </a:pPr>
            <a:fld id="{23F7320A-2A3B-4E95-BFF3-12F644EF74BA}" type="slidenum">
              <a:rPr lang="en-US" sz="1000" smtClean="0">
                <a:solidFill>
                  <a:srgbClr val="007EBF"/>
                </a:solidFill>
                <a:latin typeface="Corbel" panose="020B0503020204020204" pitchFamily="34" charset="0"/>
              </a:rPr>
              <a:pPr algn="r" eaLnBrk="1" fontAlgn="base" hangingPunct="1">
                <a:spcBef>
                  <a:spcPct val="50000"/>
                </a:spcBef>
                <a:spcAft>
                  <a:spcPct val="0"/>
                </a:spcAft>
                <a:defRPr/>
              </a:pPr>
              <a:t>‹#›</a:t>
            </a:fld>
            <a:endParaRPr lang="en-US" sz="1000">
              <a:solidFill>
                <a:srgbClr val="007EBF"/>
              </a:solidFill>
              <a:latin typeface="Corbel" panose="020B0503020204020204" pitchFamily="34" charset="0"/>
            </a:endParaRPr>
          </a:p>
        </p:txBody>
      </p:sp>
      <p:sp>
        <p:nvSpPr>
          <p:cNvPr id="497667" name="Rectangle 3"/>
          <p:cNvSpPr>
            <a:spLocks noGrp="1" noChangeArrowheads="1"/>
          </p:cNvSpPr>
          <p:nvPr>
            <p:ph type="ctrTitle"/>
          </p:nvPr>
        </p:nvSpPr>
        <p:spPr>
          <a:xfrm>
            <a:off x="533400" y="2209800"/>
            <a:ext cx="8077200" cy="1219200"/>
          </a:xfrm>
        </p:spPr>
        <p:txBody>
          <a:bodyPr/>
          <a:lstStyle>
            <a:lvl1pPr algn="ctr">
              <a:defRPr sz="4400">
                <a:solidFill>
                  <a:schemeClr val="bg1"/>
                </a:solidFill>
              </a:defRPr>
            </a:lvl1pPr>
          </a:lstStyle>
          <a:p>
            <a:r>
              <a:rPr lang="en-US"/>
              <a:t>Click to edit Master title style</a:t>
            </a:r>
          </a:p>
        </p:txBody>
      </p:sp>
      <p:sp>
        <p:nvSpPr>
          <p:cNvPr id="497668" name="Rectangle 4"/>
          <p:cNvSpPr>
            <a:spLocks noGrp="1" noChangeArrowheads="1"/>
          </p:cNvSpPr>
          <p:nvPr>
            <p:ph type="subTitle" idx="1"/>
          </p:nvPr>
        </p:nvSpPr>
        <p:spPr>
          <a:xfrm>
            <a:off x="762000" y="3200400"/>
            <a:ext cx="7562850" cy="1066800"/>
          </a:xfrm>
        </p:spPr>
        <p:txBody>
          <a:bodyPr anchor="ctr" anchorCtr="1"/>
          <a:lstStyle>
            <a:lvl1pPr marL="0" indent="0" algn="ctr">
              <a:buFontTx/>
              <a:buNone/>
              <a:defRPr sz="3500">
                <a:solidFill>
                  <a:schemeClr val="bg1"/>
                </a:solidFill>
              </a:defRPr>
            </a:lvl1pPr>
          </a:lstStyle>
          <a:p>
            <a:r>
              <a:rPr lang="en-US"/>
              <a:t>Click to edit Master subtitle style</a:t>
            </a:r>
          </a:p>
        </p:txBody>
      </p:sp>
    </p:spTree>
    <p:extLst>
      <p:ext uri="{BB962C8B-B14F-4D97-AF65-F5344CB8AC3E}">
        <p14:creationId xmlns:p14="http://schemas.microsoft.com/office/powerpoint/2010/main" val="89350114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3758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descr="bcbsla-ppt-blank-ver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705600" y="381000"/>
            <a:ext cx="19050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381000"/>
            <a:ext cx="6477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1081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524000"/>
            <a:ext cx="41529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762500" y="1524000"/>
            <a:ext cx="4152900" cy="4953000"/>
          </a:xfrm>
        </p:spPr>
        <p:txBody>
          <a:bodyPr/>
          <a:lstStyle/>
          <a:p>
            <a:pPr lvl="0"/>
            <a:endParaRPr lang="en-US" noProof="0"/>
          </a:p>
        </p:txBody>
      </p:sp>
      <p:sp>
        <p:nvSpPr>
          <p:cNvPr id="5" name="Title 1"/>
          <p:cNvSpPr>
            <a:spLocks noGrp="1"/>
          </p:cNvSpPr>
          <p:nvPr>
            <p:ph type="title"/>
          </p:nvPr>
        </p:nvSpPr>
        <p:spPr>
          <a:xfrm>
            <a:off x="457200" y="533400"/>
            <a:ext cx="6553200" cy="990600"/>
          </a:xfrm>
        </p:spPr>
        <p:txBody>
          <a:bodyPr/>
          <a:lstStyle/>
          <a:p>
            <a:r>
              <a:rPr lang="en-US"/>
              <a:t>Click to edit Master title style</a:t>
            </a:r>
          </a:p>
        </p:txBody>
      </p:sp>
    </p:spTree>
    <p:extLst>
      <p:ext uri="{BB962C8B-B14F-4D97-AF65-F5344CB8AC3E}">
        <p14:creationId xmlns:p14="http://schemas.microsoft.com/office/powerpoint/2010/main" val="6745728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Corbel" panose="020B0503020204020204" pitchFamily="34" charset="0"/>
              </a:defRPr>
            </a:lvl1pPr>
          </a:lstStyle>
          <a:p>
            <a:endParaRPr lang="en-US"/>
          </a:p>
        </p:txBody>
      </p:sp>
      <p:cxnSp>
        <p:nvCxnSpPr>
          <p:cNvPr id="2" name="Straight Connector 1">
            <a:extLst>
              <a:ext uri="{FF2B5EF4-FFF2-40B4-BE49-F238E27FC236}">
                <a16:creationId xmlns:a16="http://schemas.microsoft.com/office/drawing/2014/main" id="{6E76C832-64B1-03E1-7BC9-12EB3FBEFB9B}"/>
              </a:ext>
            </a:extLst>
          </p:cNvPr>
          <p:cNvCxnSpPr/>
          <p:nvPr userDrawn="1"/>
        </p:nvCxnSpPr>
        <p:spPr>
          <a:xfrm>
            <a:off x="0" y="936319"/>
            <a:ext cx="9144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642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539A42-C866-4EAA-A5FB-27D8263F5F9C}"/>
              </a:ext>
            </a:extLst>
          </p:cNvPr>
          <p:cNvSpPr>
            <a:spLocks noGrp="1"/>
          </p:cNvSpPr>
          <p:nvPr>
            <p:ph type="title"/>
          </p:nvPr>
        </p:nvSpPr>
        <p:spPr>
          <a:xfrm>
            <a:off x="457200" y="533400"/>
            <a:ext cx="6553200" cy="99060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C2E6F272-36E1-4EEE-8872-8ED29EFA10FD}"/>
              </a:ext>
            </a:extLst>
          </p:cNvPr>
          <p:cNvSpPr>
            <a:spLocks noGrp="1"/>
          </p:cNvSpPr>
          <p:nvPr>
            <p:ph idx="1"/>
          </p:nvPr>
        </p:nvSpPr>
        <p:spPr>
          <a:xfrm>
            <a:off x="457200" y="1752600"/>
            <a:ext cx="8458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389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386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F8B2A6-D9D5-7580-772E-ED4FEA2A435E}"/>
              </a:ext>
            </a:extLst>
          </p:cNvPr>
          <p:cNvSpPr/>
          <p:nvPr userDrawn="1"/>
        </p:nvSpPr>
        <p:spPr>
          <a:xfrm>
            <a:off x="8443398" y="633712"/>
            <a:ext cx="539430" cy="605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1FE304E-BD9A-614F-95B1-CB413441B677}"/>
              </a:ext>
            </a:extLst>
          </p:cNvPr>
          <p:cNvSpPr>
            <a:spLocks noGrp="1"/>
          </p:cNvSpPr>
          <p:nvPr>
            <p:ph type="sldNum" sz="quarter" idx="12"/>
          </p:nvPr>
        </p:nvSpPr>
        <p:spPr>
          <a:xfrm>
            <a:off x="144350" y="137220"/>
            <a:ext cx="770468" cy="365125"/>
          </a:xfrm>
          <a:prstGeom prst="rect">
            <a:avLst/>
          </a:prstGeom>
        </p:spPr>
        <p:txBody>
          <a:bodyPr/>
          <a:lstStyle>
            <a:lvl1pPr algn="l">
              <a:defRPr sz="800">
                <a:solidFill>
                  <a:srgbClr val="969FA7"/>
                </a:solidFill>
              </a:defRPr>
            </a:lvl1pPr>
          </a:lstStyle>
          <a:p>
            <a:fld id="{6515B5BC-D9F5-4C13-B818-2BF4361E938C}" type="slidenum">
              <a:rPr lang="en-US" smtClean="0"/>
              <a:pPr/>
              <a:t>‹#›</a:t>
            </a:fld>
            <a:endParaRPr lang="en-US"/>
          </a:p>
        </p:txBody>
      </p:sp>
    </p:spTree>
    <p:extLst>
      <p:ext uri="{BB962C8B-B14F-4D97-AF65-F5344CB8AC3E}">
        <p14:creationId xmlns:p14="http://schemas.microsoft.com/office/powerpoint/2010/main" val="3132352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6A52E4A-5A1C-8AE6-7C21-DF7622F1419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0791"/>
          <a:stretch/>
        </p:blipFill>
        <p:spPr>
          <a:xfrm>
            <a:off x="5161547" y="0"/>
            <a:ext cx="3982453" cy="6858000"/>
          </a:xfrm>
          <a:prstGeom prst="rect">
            <a:avLst/>
          </a:prstGeom>
        </p:spPr>
      </p:pic>
      <p:sp>
        <p:nvSpPr>
          <p:cNvPr id="6" name="Slide Number Placeholder 5">
            <a:extLst>
              <a:ext uri="{FF2B5EF4-FFF2-40B4-BE49-F238E27FC236}">
                <a16:creationId xmlns:a16="http://schemas.microsoft.com/office/drawing/2014/main" id="{F44B518E-8FD6-3802-57F7-037ECF8ABE02}"/>
              </a:ext>
            </a:extLst>
          </p:cNvPr>
          <p:cNvSpPr>
            <a:spLocks noGrp="1"/>
          </p:cNvSpPr>
          <p:nvPr>
            <p:ph type="sldNum" sz="quarter" idx="12"/>
          </p:nvPr>
        </p:nvSpPr>
        <p:spPr/>
        <p:txBody>
          <a:bodyPr/>
          <a:lstStyle/>
          <a:p>
            <a:fld id="{0C2181C2-2AAD-4DC0-831B-98C4A5B3C004}" type="slidenum">
              <a:rPr lang="en-US" smtClean="0"/>
              <a:t>‹#›</a:t>
            </a:fld>
            <a:endParaRPr lang="en-US"/>
          </a:p>
        </p:txBody>
      </p:sp>
      <p:sp>
        <p:nvSpPr>
          <p:cNvPr id="10" name="Text Placeholder 9">
            <a:extLst>
              <a:ext uri="{FF2B5EF4-FFF2-40B4-BE49-F238E27FC236}">
                <a16:creationId xmlns:a16="http://schemas.microsoft.com/office/drawing/2014/main" id="{8EC3ECDD-6BF1-D8CB-FB12-38BC031242F5}"/>
              </a:ext>
            </a:extLst>
          </p:cNvPr>
          <p:cNvSpPr>
            <a:spLocks noGrp="1"/>
          </p:cNvSpPr>
          <p:nvPr>
            <p:ph type="body" sz="quarter" idx="13" hasCustomPrompt="1"/>
          </p:nvPr>
        </p:nvSpPr>
        <p:spPr>
          <a:xfrm>
            <a:off x="492125" y="500063"/>
            <a:ext cx="6315075" cy="984250"/>
          </a:xfrm>
          <a:prstGeom prst="rect">
            <a:avLst/>
          </a:prstGeom>
        </p:spPr>
        <p:txBody>
          <a:bodyPr/>
          <a:lstStyle>
            <a:lvl1pPr marL="0" indent="0">
              <a:buNone/>
              <a:defRPr b="1">
                <a:solidFill>
                  <a:schemeClr val="tx1">
                    <a:lumMod val="85000"/>
                    <a:lumOff val="15000"/>
                  </a:schemeClr>
                </a:solidFill>
                <a:latin typeface="Segoe UI" panose="020B0502040204020203" pitchFamily="34" charset="0"/>
                <a:cs typeface="Segoe UI" panose="020B0502040204020203" pitchFamily="34" charset="0"/>
              </a:defRPr>
            </a:lvl1pPr>
          </a:lstStyle>
          <a:p>
            <a:pPr lvl="0"/>
            <a:r>
              <a:rPr lang="en-US"/>
              <a:t>text</a:t>
            </a:r>
          </a:p>
        </p:txBody>
      </p:sp>
      <p:sp>
        <p:nvSpPr>
          <p:cNvPr id="12" name="Text Placeholder 11">
            <a:extLst>
              <a:ext uri="{FF2B5EF4-FFF2-40B4-BE49-F238E27FC236}">
                <a16:creationId xmlns:a16="http://schemas.microsoft.com/office/drawing/2014/main" id="{A075AD3A-220E-3D4E-F66F-50BFEB1A2076}"/>
              </a:ext>
            </a:extLst>
          </p:cNvPr>
          <p:cNvSpPr>
            <a:spLocks noGrp="1"/>
          </p:cNvSpPr>
          <p:nvPr>
            <p:ph type="body" sz="quarter" idx="14"/>
          </p:nvPr>
        </p:nvSpPr>
        <p:spPr>
          <a:xfrm>
            <a:off x="492125" y="1820863"/>
            <a:ext cx="4502150" cy="4814887"/>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544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4903" y="6385445"/>
            <a:ext cx="2057400" cy="365125"/>
          </a:xfrm>
        </p:spPr>
        <p:txBody>
          <a:bodyPr/>
          <a:lstStyle>
            <a:lvl1pPr>
              <a:defRPr>
                <a:solidFill>
                  <a:srgbClr val="555C71"/>
                </a:solidFill>
                <a:latin typeface="Corbel" panose="020B0503020204020204" pitchFamily="34" charset="0"/>
              </a:defRPr>
            </a:lvl1pPr>
          </a:lstStyle>
          <a:p>
            <a:fld id="{58C75CFB-35AF-4AE8-8ECD-394369A32573}" type="slidenum">
              <a:rPr lang="en-US" smtClean="0"/>
              <a:pPr/>
              <a:t>‹#›</a:t>
            </a:fld>
            <a:endParaRPr lang="en-US"/>
          </a:p>
        </p:txBody>
      </p:sp>
      <p:sp>
        <p:nvSpPr>
          <p:cNvPr id="4" name="Text Placeholder 3">
            <a:extLst>
              <a:ext uri="{FF2B5EF4-FFF2-40B4-BE49-F238E27FC236}">
                <a16:creationId xmlns:a16="http://schemas.microsoft.com/office/drawing/2014/main" id="{9889AA70-0BDF-48A1-A55F-720FD1960D4D}"/>
              </a:ext>
            </a:extLst>
          </p:cNvPr>
          <p:cNvSpPr>
            <a:spLocks noGrp="1"/>
          </p:cNvSpPr>
          <p:nvPr>
            <p:ph type="body" sz="quarter" idx="14" hasCustomPrompt="1"/>
          </p:nvPr>
        </p:nvSpPr>
        <p:spPr>
          <a:xfrm>
            <a:off x="488315" y="469215"/>
            <a:ext cx="7886700" cy="593190"/>
          </a:xfrm>
        </p:spPr>
        <p:txBody>
          <a:bodyPr>
            <a:noAutofit/>
          </a:bodyPr>
          <a:lstStyle>
            <a:lvl1pPr marL="0" indent="0">
              <a:buNone/>
              <a:defRPr b="1">
                <a:solidFill>
                  <a:srgbClr val="003359"/>
                </a:solidFill>
                <a:latin typeface="Corbel" panose="020B0503020204020204" pitchFamily="34" charset="0"/>
                <a:cs typeface="Segoe UI" panose="020B0502040204020203" pitchFamily="34" charset="0"/>
              </a:defRPr>
            </a:lvl1pPr>
            <a:lvl3pPr marL="914400" indent="0">
              <a:buNone/>
              <a:defRPr/>
            </a:lvl3pPr>
          </a:lstStyle>
          <a:p>
            <a:pPr lvl="0"/>
            <a:r>
              <a:rPr lang="en-US" b="1">
                <a:latin typeface="Segoe UI" panose="020B0502040204020203" pitchFamily="34" charset="0"/>
                <a:cs typeface="Segoe UI" panose="020B0502040204020203" pitchFamily="34" charset="0"/>
              </a:rPr>
              <a:t>Heading text</a:t>
            </a:r>
            <a:endParaRPr lang="en-US"/>
          </a:p>
        </p:txBody>
      </p:sp>
      <p:sp>
        <p:nvSpPr>
          <p:cNvPr id="8" name="Content Placeholder 2">
            <a:extLst>
              <a:ext uri="{FF2B5EF4-FFF2-40B4-BE49-F238E27FC236}">
                <a16:creationId xmlns:a16="http://schemas.microsoft.com/office/drawing/2014/main" id="{7EED89F8-ACA9-4869-AE93-A740EFF5C6D4}"/>
              </a:ext>
            </a:extLst>
          </p:cNvPr>
          <p:cNvSpPr>
            <a:spLocks noGrp="1"/>
          </p:cNvSpPr>
          <p:nvPr>
            <p:ph idx="13"/>
          </p:nvPr>
        </p:nvSpPr>
        <p:spPr>
          <a:xfrm>
            <a:off x="695151" y="1619251"/>
            <a:ext cx="7886700" cy="4351338"/>
          </a:xfrm>
        </p:spPr>
        <p:txBody>
          <a:bodyPr/>
          <a:lstStyle>
            <a:lvl1pPr>
              <a:buClr>
                <a:srgbClr val="8FCAE7"/>
              </a:buClr>
              <a:defRPr>
                <a:solidFill>
                  <a:srgbClr val="003359"/>
                </a:solidFill>
                <a:latin typeface="Corbel" panose="020B0503020204020204" pitchFamily="34" charset="0"/>
                <a:cs typeface="Segoe UI" panose="020B0502040204020203" pitchFamily="34" charset="0"/>
              </a:defRPr>
            </a:lvl1pPr>
            <a:lvl2pPr>
              <a:buClr>
                <a:srgbClr val="8FCAE7"/>
              </a:buClr>
              <a:defRPr>
                <a:solidFill>
                  <a:srgbClr val="003359"/>
                </a:solidFill>
                <a:latin typeface="Corbel" panose="020B0503020204020204" pitchFamily="34" charset="0"/>
                <a:cs typeface="Segoe UI" panose="020B0502040204020203" pitchFamily="34" charset="0"/>
              </a:defRPr>
            </a:lvl2pPr>
            <a:lvl3pPr>
              <a:buClr>
                <a:srgbClr val="8FCAE7"/>
              </a:buClr>
              <a:defRPr>
                <a:solidFill>
                  <a:srgbClr val="003359"/>
                </a:solidFill>
                <a:latin typeface="Corbel" panose="020B0503020204020204" pitchFamily="34" charset="0"/>
                <a:cs typeface="Segoe UI" panose="020B0502040204020203" pitchFamily="34" charset="0"/>
              </a:defRPr>
            </a:lvl3pPr>
            <a:lvl4pPr>
              <a:buClr>
                <a:srgbClr val="8FCAE7"/>
              </a:buClr>
              <a:defRPr>
                <a:solidFill>
                  <a:srgbClr val="003359"/>
                </a:solidFill>
                <a:latin typeface="Corbel" panose="020B0503020204020204" pitchFamily="34" charset="0"/>
                <a:cs typeface="Segoe UI" panose="020B0502040204020203" pitchFamily="34" charset="0"/>
              </a:defRPr>
            </a:lvl4pPr>
            <a:lvl5pPr>
              <a:buClr>
                <a:srgbClr val="8FCAE7"/>
              </a:buClr>
              <a:defRPr>
                <a:solidFill>
                  <a:srgbClr val="003359"/>
                </a:solidFill>
                <a:latin typeface="Corbel" panose="020B0503020204020204"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Isosceles Triangle 1">
            <a:extLst>
              <a:ext uri="{FF2B5EF4-FFF2-40B4-BE49-F238E27FC236}">
                <a16:creationId xmlns:a16="http://schemas.microsoft.com/office/drawing/2014/main" id="{305AC0E5-533B-46AA-8A0A-30F4A527647B}"/>
              </a:ext>
            </a:extLst>
          </p:cNvPr>
          <p:cNvSpPr/>
          <p:nvPr userDrawn="1"/>
        </p:nvSpPr>
        <p:spPr>
          <a:xfrm>
            <a:off x="-179388" y="0"/>
            <a:ext cx="377508" cy="6858000"/>
          </a:xfrm>
          <a:prstGeom prst="triangle">
            <a:avLst/>
          </a:prstGeom>
          <a:solidFill>
            <a:srgbClr val="BED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Isosceles Triangle 8">
            <a:extLst>
              <a:ext uri="{FF2B5EF4-FFF2-40B4-BE49-F238E27FC236}">
                <a16:creationId xmlns:a16="http://schemas.microsoft.com/office/drawing/2014/main" id="{F5E97BD8-C244-454C-9BB1-DA5803C70E52}"/>
              </a:ext>
            </a:extLst>
          </p:cNvPr>
          <p:cNvSpPr/>
          <p:nvPr userDrawn="1"/>
        </p:nvSpPr>
        <p:spPr>
          <a:xfrm flipH="1" flipV="1">
            <a:off x="8872045" y="0"/>
            <a:ext cx="520268" cy="7094970"/>
          </a:xfrm>
          <a:prstGeom prst="triangle">
            <a:avLst/>
          </a:prstGeom>
          <a:solidFill>
            <a:srgbClr val="BED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Tree>
    <p:extLst>
      <p:ext uri="{BB962C8B-B14F-4D97-AF65-F5344CB8AC3E}">
        <p14:creationId xmlns:p14="http://schemas.microsoft.com/office/powerpoint/2010/main" val="3716829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CDAE1D-4BEB-716E-107A-DEC202C75C50}"/>
              </a:ext>
            </a:extLst>
          </p:cNvPr>
          <p:cNvSpPr>
            <a:spLocks noGrp="1"/>
          </p:cNvSpPr>
          <p:nvPr>
            <p:ph type="sldNum" sz="quarter" idx="12"/>
          </p:nvPr>
        </p:nvSpPr>
        <p:spPr/>
        <p:txBody>
          <a:bodyPr/>
          <a:lstStyle/>
          <a:p>
            <a:fld id="{0C2181C2-2AAD-4DC0-831B-98C4A5B3C004}" type="slidenum">
              <a:rPr lang="en-US" smtClean="0"/>
              <a:t>‹#›</a:t>
            </a:fld>
            <a:endParaRPr lang="en-US"/>
          </a:p>
        </p:txBody>
      </p:sp>
      <p:cxnSp>
        <p:nvCxnSpPr>
          <p:cNvPr id="7" name="Straight Connector 6">
            <a:extLst>
              <a:ext uri="{FF2B5EF4-FFF2-40B4-BE49-F238E27FC236}">
                <a16:creationId xmlns:a16="http://schemas.microsoft.com/office/drawing/2014/main" id="{E2F445FF-C25B-9E14-87F8-9353AD2894D8}"/>
              </a:ext>
            </a:extLst>
          </p:cNvPr>
          <p:cNvCxnSpPr>
            <a:cxnSpLocks/>
          </p:cNvCxnSpPr>
          <p:nvPr userDrawn="1"/>
        </p:nvCxnSpPr>
        <p:spPr>
          <a:xfrm>
            <a:off x="452889" y="1147156"/>
            <a:ext cx="8109220" cy="0"/>
          </a:xfrm>
          <a:prstGeom prst="line">
            <a:avLst/>
          </a:prstGeom>
          <a:ln>
            <a:solidFill>
              <a:srgbClr val="4EB8EF"/>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74BC0D1F-13A0-9582-B6A4-5F9B1FC0EF87}"/>
              </a:ext>
            </a:extLst>
          </p:cNvPr>
          <p:cNvSpPr>
            <a:spLocks noGrp="1"/>
          </p:cNvSpPr>
          <p:nvPr>
            <p:ph type="body" sz="quarter" idx="13" hasCustomPrompt="1"/>
          </p:nvPr>
        </p:nvSpPr>
        <p:spPr>
          <a:xfrm>
            <a:off x="492125" y="500063"/>
            <a:ext cx="8069984" cy="984250"/>
          </a:xfrm>
          <a:prstGeom prst="rect">
            <a:avLst/>
          </a:prstGeom>
        </p:spPr>
        <p:txBody>
          <a:bodyPr/>
          <a:lstStyle>
            <a:lvl1pPr marL="0" indent="0">
              <a:buNone/>
              <a:defRPr b="1">
                <a:solidFill>
                  <a:schemeClr val="tx1">
                    <a:lumMod val="85000"/>
                    <a:lumOff val="15000"/>
                  </a:schemeClr>
                </a:solidFill>
                <a:latin typeface="Segoe UI" panose="020B0502040204020203" pitchFamily="34" charset="0"/>
                <a:cs typeface="Segoe UI" panose="020B0502040204020203" pitchFamily="34" charset="0"/>
              </a:defRPr>
            </a:lvl1pPr>
          </a:lstStyle>
          <a:p>
            <a:pPr lvl="0"/>
            <a:r>
              <a:rPr lang="en-US"/>
              <a:t>text</a:t>
            </a:r>
          </a:p>
        </p:txBody>
      </p:sp>
      <p:sp>
        <p:nvSpPr>
          <p:cNvPr id="9" name="Text Placeholder 11">
            <a:extLst>
              <a:ext uri="{FF2B5EF4-FFF2-40B4-BE49-F238E27FC236}">
                <a16:creationId xmlns:a16="http://schemas.microsoft.com/office/drawing/2014/main" id="{C3BD3F9C-C8DB-EBA2-752D-9570FDB825B4}"/>
              </a:ext>
            </a:extLst>
          </p:cNvPr>
          <p:cNvSpPr>
            <a:spLocks noGrp="1"/>
          </p:cNvSpPr>
          <p:nvPr>
            <p:ph type="body" sz="quarter" idx="14"/>
          </p:nvPr>
        </p:nvSpPr>
        <p:spPr>
          <a:xfrm>
            <a:off x="492124" y="1820863"/>
            <a:ext cx="8109219" cy="4814887"/>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36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36237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1B697AA-74CA-F2AF-7034-7499D9E0E518}"/>
              </a:ext>
            </a:extLst>
          </p:cNvPr>
          <p:cNvSpPr>
            <a:spLocks noGrp="1"/>
          </p:cNvSpPr>
          <p:nvPr>
            <p:ph type="sldNum" sz="quarter" idx="12"/>
          </p:nvPr>
        </p:nvSpPr>
        <p:spPr>
          <a:xfrm>
            <a:off x="6543235" y="6365403"/>
            <a:ext cx="2057400" cy="365125"/>
          </a:xfrm>
        </p:spPr>
        <p:txBody>
          <a:bodyPr/>
          <a:lstStyle/>
          <a:p>
            <a:fld id="{0C2181C2-2AAD-4DC0-831B-98C4A5B3C004}" type="slidenum">
              <a:rPr lang="en-US" smtClean="0"/>
              <a:t>‹#›</a:t>
            </a:fld>
            <a:endParaRPr lang="en-US"/>
          </a:p>
        </p:txBody>
      </p:sp>
      <p:grpSp>
        <p:nvGrpSpPr>
          <p:cNvPr id="15" name="Group 14">
            <a:extLst>
              <a:ext uri="{FF2B5EF4-FFF2-40B4-BE49-F238E27FC236}">
                <a16:creationId xmlns:a16="http://schemas.microsoft.com/office/drawing/2014/main" id="{A3E8A933-A24D-0654-AE58-55381D1931E8}"/>
              </a:ext>
            </a:extLst>
          </p:cNvPr>
          <p:cNvGrpSpPr/>
          <p:nvPr/>
        </p:nvGrpSpPr>
        <p:grpSpPr>
          <a:xfrm flipH="1">
            <a:off x="6934953" y="-348183"/>
            <a:ext cx="2209045" cy="7206183"/>
            <a:chOff x="1395359" y="-83128"/>
            <a:chExt cx="2663136" cy="6858000"/>
          </a:xfrm>
        </p:grpSpPr>
        <p:pic>
          <p:nvPicPr>
            <p:cNvPr id="16" name="Graphic 15">
              <a:extLst>
                <a:ext uri="{FF2B5EF4-FFF2-40B4-BE49-F238E27FC236}">
                  <a16:creationId xmlns:a16="http://schemas.microsoft.com/office/drawing/2014/main" id="{B3D2DF4E-FF4C-2FBA-3E60-07CDC1C5122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1549"/>
            <a:stretch/>
          </p:blipFill>
          <p:spPr>
            <a:xfrm>
              <a:off x="1395359" y="-83128"/>
              <a:ext cx="2663136" cy="6858000"/>
            </a:xfrm>
            <a:prstGeom prst="rect">
              <a:avLst/>
            </a:prstGeom>
          </p:spPr>
        </p:pic>
        <p:pic>
          <p:nvPicPr>
            <p:cNvPr id="17" name="Graphic 16">
              <a:extLst>
                <a:ext uri="{FF2B5EF4-FFF2-40B4-BE49-F238E27FC236}">
                  <a16:creationId xmlns:a16="http://schemas.microsoft.com/office/drawing/2014/main" id="{CBE89D94-6BC6-2B72-C672-757527D1883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4155"/>
            <a:stretch/>
          </p:blipFill>
          <p:spPr>
            <a:xfrm>
              <a:off x="1395359" y="-83128"/>
              <a:ext cx="2172686" cy="6858000"/>
            </a:xfrm>
            <a:prstGeom prst="rect">
              <a:avLst/>
            </a:prstGeom>
          </p:spPr>
        </p:pic>
      </p:grpSp>
      <p:sp>
        <p:nvSpPr>
          <p:cNvPr id="18" name="Text Placeholder 9">
            <a:extLst>
              <a:ext uri="{FF2B5EF4-FFF2-40B4-BE49-F238E27FC236}">
                <a16:creationId xmlns:a16="http://schemas.microsoft.com/office/drawing/2014/main" id="{6E25FB7F-3CF5-4F87-D640-D6EA226F3CBD}"/>
              </a:ext>
            </a:extLst>
          </p:cNvPr>
          <p:cNvSpPr>
            <a:spLocks noGrp="1"/>
          </p:cNvSpPr>
          <p:nvPr>
            <p:ph type="body" sz="quarter" idx="13" hasCustomPrompt="1"/>
          </p:nvPr>
        </p:nvSpPr>
        <p:spPr>
          <a:xfrm>
            <a:off x="446224" y="457040"/>
            <a:ext cx="5402033" cy="984250"/>
          </a:xfrm>
          <a:prstGeom prst="rect">
            <a:avLst/>
          </a:prstGeom>
        </p:spPr>
        <p:txBody>
          <a:bodyPr/>
          <a:lstStyle>
            <a:lvl1pPr marL="0" indent="0">
              <a:buNone/>
              <a:defRPr b="1">
                <a:solidFill>
                  <a:schemeClr val="tx1">
                    <a:lumMod val="85000"/>
                    <a:lumOff val="15000"/>
                  </a:schemeClr>
                </a:solidFill>
                <a:latin typeface="Segoe UI" panose="020B0502040204020203" pitchFamily="34" charset="0"/>
                <a:cs typeface="Segoe UI" panose="020B0502040204020203" pitchFamily="34" charset="0"/>
              </a:defRPr>
            </a:lvl1pPr>
          </a:lstStyle>
          <a:p>
            <a:pPr lvl="0"/>
            <a:r>
              <a:rPr lang="en-US"/>
              <a:t>text</a:t>
            </a:r>
          </a:p>
        </p:txBody>
      </p:sp>
      <p:sp>
        <p:nvSpPr>
          <p:cNvPr id="19" name="Text Placeholder 11">
            <a:extLst>
              <a:ext uri="{FF2B5EF4-FFF2-40B4-BE49-F238E27FC236}">
                <a16:creationId xmlns:a16="http://schemas.microsoft.com/office/drawing/2014/main" id="{2305D50B-866F-5B67-5C52-31C281DE3A6D}"/>
              </a:ext>
            </a:extLst>
          </p:cNvPr>
          <p:cNvSpPr>
            <a:spLocks noGrp="1"/>
          </p:cNvSpPr>
          <p:nvPr>
            <p:ph type="body" sz="quarter" idx="14"/>
          </p:nvPr>
        </p:nvSpPr>
        <p:spPr>
          <a:xfrm>
            <a:off x="370633" y="2256030"/>
            <a:ext cx="5765779" cy="4814887"/>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90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4503217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152900" cy="47798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4152900" cy="477981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4581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4040188" cy="8032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2727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24000"/>
            <a:ext cx="4041775" cy="80327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2727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457200" y="533400"/>
            <a:ext cx="6553200" cy="990600"/>
          </a:xfrm>
        </p:spPr>
        <p:txBody>
          <a:bodyPr/>
          <a:lstStyle/>
          <a:p>
            <a:r>
              <a:rPr lang="en-US"/>
              <a:t>Click to edit Master title style</a:t>
            </a:r>
          </a:p>
        </p:txBody>
      </p:sp>
    </p:spTree>
    <p:extLst>
      <p:ext uri="{BB962C8B-B14F-4D97-AF65-F5344CB8AC3E}">
        <p14:creationId xmlns:p14="http://schemas.microsoft.com/office/powerpoint/2010/main" val="24945079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070570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9522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52487"/>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52487"/>
            <a:ext cx="5111750" cy="5548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014537"/>
            <a:ext cx="3008313" cy="4386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84197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26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38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592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645013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cbsla-ppt-blank.jp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7" name="Rectangle 3"/>
          <p:cNvSpPr>
            <a:spLocks noGrp="1" noChangeArrowheads="1"/>
          </p:cNvSpPr>
          <p:nvPr>
            <p:ph type="title"/>
          </p:nvPr>
        </p:nvSpPr>
        <p:spPr bwMode="auto">
          <a:xfrm>
            <a:off x="457200" y="533400"/>
            <a:ext cx="655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57200" y="1752600"/>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6"/>
          <p:cNvSpPr txBox="1">
            <a:spLocks noChangeArrowheads="1"/>
          </p:cNvSpPr>
          <p:nvPr userDrawn="1"/>
        </p:nvSpPr>
        <p:spPr bwMode="auto">
          <a:xfrm>
            <a:off x="8055634" y="6613525"/>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defRPr/>
            </a:pPr>
            <a:fld id="{DCC6D25A-3D58-4715-9FE7-F09F2BAD725C}" type="slidenum">
              <a:rPr lang="en-US" sz="1000" smtClean="0">
                <a:solidFill>
                  <a:srgbClr val="007EBF"/>
                </a:solidFill>
                <a:latin typeface="Corbel" panose="020B0503020204020204" pitchFamily="34" charset="0"/>
              </a:rPr>
              <a:pPr algn="r" eaLnBrk="1" fontAlgn="base" hangingPunct="1">
                <a:spcBef>
                  <a:spcPct val="50000"/>
                </a:spcBef>
                <a:spcAft>
                  <a:spcPct val="0"/>
                </a:spcAft>
                <a:defRPr/>
              </a:pPr>
              <a:t>‹#›</a:t>
            </a:fld>
            <a:endParaRPr lang="en-US" sz="1000">
              <a:solidFill>
                <a:srgbClr val="007EBF"/>
              </a:solidFill>
              <a:latin typeface="Corbel" panose="020B0503020204020204" pitchFamily="34" charset="0"/>
            </a:endParaRPr>
          </a:p>
        </p:txBody>
      </p:sp>
    </p:spTree>
    <p:extLst>
      <p:ext uri="{BB962C8B-B14F-4D97-AF65-F5344CB8AC3E}">
        <p14:creationId xmlns:p14="http://schemas.microsoft.com/office/powerpoint/2010/main" val="524270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Lst>
  <p:transition/>
  <p:hf hdr="0" ftr="0" dt="0"/>
  <p:txStyles>
    <p:titleStyle>
      <a:lvl1pPr algn="l" rtl="0" eaLnBrk="0" fontAlgn="base" hangingPunct="0">
        <a:spcBef>
          <a:spcPct val="0"/>
        </a:spcBef>
        <a:spcAft>
          <a:spcPct val="0"/>
        </a:spcAft>
        <a:defRPr sz="3400" b="1">
          <a:solidFill>
            <a:srgbClr val="0F6798"/>
          </a:solidFill>
          <a:latin typeface="Corbel" panose="020B05030202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p:titleStyle>
    <p:body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Corbel" panose="020B0503020204020204" pitchFamily="34" charset="0"/>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Corbel" panose="020B0503020204020204" pitchFamily="34" charset="0"/>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Corbel" panose="020B0503020204020204" pitchFamily="34" charset="0"/>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Corbel" panose="020B0503020204020204" pitchFamily="34" charset="0"/>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Corbel" panose="020B0503020204020204" pitchFamily="34" charset="0"/>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2.sv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154.png"/></Relationships>
</file>

<file path=ppt/slides/_rels/slide11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3.xml"/><Relationship Id="rId1" Type="http://schemas.openxmlformats.org/officeDocument/2006/relationships/slideLayout" Target="../slideLayouts/slideLayout14.xml"/><Relationship Id="rId5" Type="http://schemas.openxmlformats.org/officeDocument/2006/relationships/image" Target="../media/image154.png"/><Relationship Id="rId4" Type="http://schemas.openxmlformats.org/officeDocument/2006/relationships/image" Target="../media/image153.png"/></Relationships>
</file>

<file path=ppt/slides/_rels/slide11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mailto:ProviderIdentMgmt@lablue.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1.sv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8.sv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svg"/></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130.PNG"/></Relationships>
</file>

<file path=ppt/slides/_rels/slide92.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gif"/><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447800"/>
            <a:ext cx="3733800" cy="4724400"/>
          </a:xfrm>
          <a:prstGeom prst="rect">
            <a:avLst/>
          </a:prstGeom>
          <a:noFill/>
        </p:spPr>
        <p:txBody>
          <a:bodyPr wrap="square" rtlCol="0">
            <a:noAutofit/>
          </a:bodyPr>
          <a:lstStyle/>
          <a:p>
            <a:pPr marL="0" lvl="1">
              <a:spcAft>
                <a:spcPts val="1200"/>
              </a:spcAft>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For the listening benefit of webinar attendees, we have muted all lines and will be starting our presentation shortly.</a:t>
            </a:r>
          </a:p>
          <a:p>
            <a:pPr marL="342900" lvl="1" indent="-342900">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This helps prevent background noise (e.g., unmuted phones or phones put on hold) during the webinar.</a:t>
            </a:r>
          </a:p>
          <a:p>
            <a:pPr marL="342900" lvl="1" indent="-342900">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This also means we are unable to hear you during the webinar.</a:t>
            </a:r>
          </a:p>
          <a:p>
            <a:pPr marL="342900" lvl="1" indent="-342900">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Please submit your questions directly through the webinar platform.</a:t>
            </a:r>
          </a:p>
          <a:p>
            <a:pPr marL="0" lvl="1">
              <a:spcAft>
                <a:spcPts val="1200"/>
              </a:spcAft>
            </a:pPr>
            <a:endParaRPr lang="en-US" sz="2000">
              <a:latin typeface="Corbel" panose="020B0503020204020204" pitchFamily="34" charset="0"/>
              <a:ea typeface="Segoe UI" panose="020B0502040204020203" pitchFamily="34" charset="0"/>
              <a:cs typeface="Segoe UI" panose="020B0502040204020203" pitchFamily="34" charset="0"/>
            </a:endParaRPr>
          </a:p>
        </p:txBody>
      </p:sp>
      <p:sp>
        <p:nvSpPr>
          <p:cNvPr id="7" name="Right Arrow 6"/>
          <p:cNvSpPr/>
          <p:nvPr/>
        </p:nvSpPr>
        <p:spPr>
          <a:xfrm>
            <a:off x="4229100" y="4648200"/>
            <a:ext cx="685800" cy="463162"/>
          </a:xfrm>
          <a:prstGeom prst="rightArrow">
            <a:avLst/>
          </a:prstGeom>
          <a:solidFill>
            <a:srgbClr val="F8972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8" name="Rounded Rectangle 7"/>
          <p:cNvSpPr/>
          <p:nvPr/>
        </p:nvSpPr>
        <p:spPr>
          <a:xfrm>
            <a:off x="5410200" y="1447800"/>
            <a:ext cx="3276600" cy="4419600"/>
          </a:xfrm>
          <a:prstGeom prst="roundRect">
            <a:avLst>
              <a:gd name="adj" fmla="val 5505"/>
            </a:avLst>
          </a:prstGeom>
          <a:noFill/>
          <a:ln w="38100">
            <a:solidFill>
              <a:schemeClr val="bg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Welcome to the Louisiana Blue Network</a:t>
            </a:r>
          </a:p>
        </p:txBody>
      </p:sp>
      <p:sp>
        <p:nvSpPr>
          <p:cNvPr id="10" name="Rectangle 9">
            <a:extLst>
              <a:ext uri="{FF2B5EF4-FFF2-40B4-BE49-F238E27FC236}">
                <a16:creationId xmlns:a16="http://schemas.microsoft.com/office/drawing/2014/main" id="{D966DB44-5CAB-4DBE-B6A5-56D5279C46E7}"/>
              </a:ext>
            </a:extLst>
          </p:cNvPr>
          <p:cNvSpPr/>
          <p:nvPr/>
        </p:nvSpPr>
        <p:spPr>
          <a:xfrm>
            <a:off x="5502779" y="1733996"/>
            <a:ext cx="3200400" cy="3570208"/>
          </a:xfrm>
          <a:prstGeom prst="rect">
            <a:avLst/>
          </a:prstGeom>
        </p:spPr>
        <p:txBody>
          <a:bodyPr wrap="square">
            <a:spAutoFit/>
          </a:bodyPr>
          <a:lstStyle/>
          <a:p>
            <a:r>
              <a:rPr lang="en-US" b="1" u="sng">
                <a:solidFill>
                  <a:srgbClr val="55565A"/>
                </a:solidFill>
                <a:latin typeface="Corbel" panose="020B0503020204020204" pitchFamily="34" charset="0"/>
                <a:cs typeface="Segoe UI" panose="020B0502040204020203" pitchFamily="34" charset="0"/>
              </a:rPr>
              <a:t>How to submit questions</a:t>
            </a:r>
            <a:r>
              <a:rPr lang="en-US" b="1">
                <a:solidFill>
                  <a:srgbClr val="55565A"/>
                </a:solidFill>
                <a:latin typeface="Corbel" panose="020B0503020204020204" pitchFamily="34" charset="0"/>
                <a:cs typeface="Segoe UI" panose="020B0502040204020203" pitchFamily="34" charset="0"/>
              </a:rPr>
              <a:t>:</a:t>
            </a:r>
          </a:p>
          <a:p>
            <a:endParaRPr lang="en-US" b="1">
              <a:solidFill>
                <a:srgbClr val="55565A"/>
              </a:solidFill>
              <a:latin typeface="Corbel" panose="020B0503020204020204" pitchFamily="34" charset="0"/>
              <a:cs typeface="Segoe UI" panose="020B0502040204020203" pitchFamily="34" charset="0"/>
            </a:endParaRPr>
          </a:p>
          <a:p>
            <a:pPr marL="176213" indent="-176213">
              <a:spcAft>
                <a:spcPts val="600"/>
              </a:spcAft>
              <a:buClr>
                <a:srgbClr val="55565A"/>
              </a:buClr>
              <a:buFont typeface="Arial" panose="020B0604020202020204" pitchFamily="34" charset="0"/>
              <a:buChar char="•"/>
            </a:pPr>
            <a:r>
              <a:rPr lang="en-US">
                <a:solidFill>
                  <a:srgbClr val="55565A"/>
                </a:solidFill>
                <a:latin typeface="Corbel" panose="020B0503020204020204" pitchFamily="34" charset="0"/>
                <a:cs typeface="Segoe UI" panose="020B0502040204020203" pitchFamily="34" charset="0"/>
              </a:rPr>
              <a:t>Open the Q&amp;A feature at the bottom of your screen,  type your question related to today’s training webinar and hit “enter.”</a:t>
            </a:r>
          </a:p>
          <a:p>
            <a:pPr marL="176213" indent="-176213">
              <a:spcAft>
                <a:spcPts val="600"/>
              </a:spcAft>
              <a:buClr>
                <a:srgbClr val="55565A"/>
              </a:buClr>
              <a:buFont typeface="Arial" panose="020B0604020202020204" pitchFamily="34" charset="0"/>
              <a:buChar char="•"/>
            </a:pPr>
            <a:r>
              <a:rPr lang="en-US">
                <a:solidFill>
                  <a:srgbClr val="55565A"/>
                </a:solidFill>
                <a:latin typeface="Corbel" panose="020B0503020204020204" pitchFamily="34" charset="0"/>
                <a:cs typeface="Segoe UI" panose="020B0502040204020203" pitchFamily="34" charset="0"/>
              </a:rPr>
              <a:t>Once your question is answered, it will appear in the “Answered” tab. </a:t>
            </a:r>
          </a:p>
          <a:p>
            <a:pPr marL="176213" indent="-176213">
              <a:spcAft>
                <a:spcPts val="600"/>
              </a:spcAft>
              <a:buClr>
                <a:srgbClr val="55565A"/>
              </a:buClr>
              <a:buFont typeface="Arial" panose="020B0604020202020204" pitchFamily="34" charset="0"/>
              <a:buChar char="•"/>
            </a:pPr>
            <a:r>
              <a:rPr lang="en-US">
                <a:solidFill>
                  <a:srgbClr val="55565A"/>
                </a:solidFill>
                <a:latin typeface="Corbel" panose="020B0503020204020204" pitchFamily="34" charset="0"/>
                <a:cs typeface="Segoe UI" panose="020B0502040204020203" pitchFamily="34" charset="0"/>
              </a:rPr>
              <a:t>All questions will be answered by the end of the webinar. </a:t>
            </a:r>
          </a:p>
        </p:txBody>
      </p:sp>
    </p:spTree>
    <p:extLst>
      <p:ext uri="{BB962C8B-B14F-4D97-AF65-F5344CB8AC3E}">
        <p14:creationId xmlns:p14="http://schemas.microsoft.com/office/powerpoint/2010/main" val="38963527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4479F-D19C-21AD-2774-B5F19655928C}"/>
              </a:ext>
            </a:extLst>
          </p:cNvPr>
          <p:cNvSpPr>
            <a:spLocks noGrp="1"/>
          </p:cNvSpPr>
          <p:nvPr>
            <p:ph idx="4294967295"/>
          </p:nvPr>
        </p:nvSpPr>
        <p:spPr>
          <a:xfrm>
            <a:off x="694644" y="1181290"/>
            <a:ext cx="8601075" cy="1835150"/>
          </a:xfrm>
        </p:spPr>
        <p:txBody>
          <a:bodyPr>
            <a:normAutofit/>
          </a:bodyPr>
          <a:lstStyle/>
          <a:p>
            <a:pPr>
              <a:spcAft>
                <a:spcPts val="1200"/>
              </a:spcAft>
              <a:buClr>
                <a:srgbClr val="404040"/>
              </a:buClr>
              <a:buFont typeface="Arial" panose="020B0604020202020204" pitchFamily="34" charset="0"/>
              <a:buChar char="•"/>
            </a:pPr>
            <a:r>
              <a:rPr lang="en-US" sz="1800">
                <a:solidFill>
                  <a:srgbClr val="55565A"/>
                </a:solidFill>
                <a:latin typeface="Corbel" panose="020B0503020204020204" pitchFamily="34" charset="0"/>
              </a:rPr>
              <a:t>Indicate on the Provider Request Form they </a:t>
            </a:r>
            <a:br>
              <a:rPr lang="en-US" sz="1800">
                <a:solidFill>
                  <a:srgbClr val="55565A"/>
                </a:solidFill>
                <a:latin typeface="Corbel" panose="020B0503020204020204" pitchFamily="34" charset="0"/>
              </a:rPr>
            </a:br>
            <a:r>
              <a:rPr lang="en-US" sz="1800">
                <a:solidFill>
                  <a:srgbClr val="55565A"/>
                </a:solidFill>
                <a:latin typeface="Corbel" panose="020B0503020204020204" pitchFamily="34" charset="0"/>
              </a:rPr>
              <a:t>type of change you are requesting. </a:t>
            </a:r>
          </a:p>
          <a:p>
            <a:pPr>
              <a:spcAft>
                <a:spcPts val="1200"/>
              </a:spcAft>
              <a:buClr>
                <a:srgbClr val="404040"/>
              </a:buClr>
              <a:buFont typeface="Arial" panose="020B0604020202020204" pitchFamily="34" charset="0"/>
              <a:buChar char="•"/>
            </a:pPr>
            <a:r>
              <a:rPr lang="en-US" sz="1800">
                <a:solidFill>
                  <a:srgbClr val="55565A"/>
                </a:solidFill>
                <a:latin typeface="Corbel" panose="020B0503020204020204" pitchFamily="34" charset="0"/>
              </a:rPr>
              <a:t>You will </a:t>
            </a:r>
            <a:r>
              <a:rPr lang="en-US" sz="1800" b="1">
                <a:solidFill>
                  <a:srgbClr val="55565A"/>
                </a:solidFill>
                <a:latin typeface="Corbel" panose="020B0503020204020204" pitchFamily="34" charset="0"/>
              </a:rPr>
              <a:t>only</a:t>
            </a:r>
            <a:r>
              <a:rPr lang="en-US" sz="1800">
                <a:solidFill>
                  <a:srgbClr val="55565A"/>
                </a:solidFill>
                <a:latin typeface="Corbel" panose="020B0503020204020204" pitchFamily="34" charset="0"/>
              </a:rPr>
              <a:t> need to fill out the section of this form </a:t>
            </a:r>
            <a:br>
              <a:rPr lang="en-US" sz="1800">
                <a:solidFill>
                  <a:srgbClr val="55565A"/>
                </a:solidFill>
                <a:latin typeface="Corbel" panose="020B0503020204020204" pitchFamily="34" charset="0"/>
              </a:rPr>
            </a:br>
            <a:r>
              <a:rPr lang="en-US" sz="1800">
                <a:solidFill>
                  <a:srgbClr val="55565A"/>
                </a:solidFill>
                <a:latin typeface="Corbel" panose="020B0503020204020204" pitchFamily="34" charset="0"/>
              </a:rPr>
              <a:t>that needs updating. Completing the entire form is not required. </a:t>
            </a:r>
          </a:p>
        </p:txBody>
      </p:sp>
      <p:grpSp>
        <p:nvGrpSpPr>
          <p:cNvPr id="4" name="Group 3">
            <a:extLst>
              <a:ext uri="{FF2B5EF4-FFF2-40B4-BE49-F238E27FC236}">
                <a16:creationId xmlns:a16="http://schemas.microsoft.com/office/drawing/2014/main" id="{3EC0B20B-1202-5FFD-5C2A-732F46829471}"/>
              </a:ext>
            </a:extLst>
          </p:cNvPr>
          <p:cNvGrpSpPr/>
          <p:nvPr/>
        </p:nvGrpSpPr>
        <p:grpSpPr>
          <a:xfrm>
            <a:off x="694644" y="3187369"/>
            <a:ext cx="7873663" cy="2752368"/>
            <a:chOff x="694644" y="3187369"/>
            <a:chExt cx="7873663" cy="2752368"/>
          </a:xfrm>
        </p:grpSpPr>
        <p:pic>
          <p:nvPicPr>
            <p:cNvPr id="5" name="Picture 4" descr="Graphical user interface, text, application&#10;&#10;Description automatically generated">
              <a:extLst>
                <a:ext uri="{FF2B5EF4-FFF2-40B4-BE49-F238E27FC236}">
                  <a16:creationId xmlns:a16="http://schemas.microsoft.com/office/drawing/2014/main" id="{57C59DFA-5B12-7DBB-037A-37744F5D9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44" y="3187369"/>
              <a:ext cx="7873663" cy="2752368"/>
            </a:xfrm>
            <a:prstGeom prst="rect">
              <a:avLst/>
            </a:prstGeom>
            <a:ln w="3175">
              <a:solidFill>
                <a:schemeClr val="tx1"/>
              </a:solidFill>
            </a:ln>
          </p:spPr>
        </p:pic>
        <p:sp>
          <p:nvSpPr>
            <p:cNvPr id="2" name="Rectangle 1">
              <a:extLst>
                <a:ext uri="{FF2B5EF4-FFF2-40B4-BE49-F238E27FC236}">
                  <a16:creationId xmlns:a16="http://schemas.microsoft.com/office/drawing/2014/main" id="{9EB3F081-3A0B-D181-9234-0CBD89B35B86}"/>
                </a:ext>
              </a:extLst>
            </p:cNvPr>
            <p:cNvSpPr/>
            <p:nvPr/>
          </p:nvSpPr>
          <p:spPr>
            <a:xfrm>
              <a:off x="3560619" y="4369588"/>
              <a:ext cx="2320636" cy="389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a:extLst>
              <a:ext uri="{FF2B5EF4-FFF2-40B4-BE49-F238E27FC236}">
                <a16:creationId xmlns:a16="http://schemas.microsoft.com/office/drawing/2014/main" id="{DD2C06DD-9D81-BD1D-23BF-FDC639B33437}"/>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Updating Your Information</a:t>
            </a:r>
          </a:p>
        </p:txBody>
      </p:sp>
      <p:sp>
        <p:nvSpPr>
          <p:cNvPr id="8" name="Flowchart: Off-page Connector 7">
            <a:extLst>
              <a:ext uri="{FF2B5EF4-FFF2-40B4-BE49-F238E27FC236}">
                <a16:creationId xmlns:a16="http://schemas.microsoft.com/office/drawing/2014/main" id="{7EC21131-9117-7F8E-CD10-CC51EF3DB7EB}"/>
              </a:ext>
            </a:extLst>
          </p:cNvPr>
          <p:cNvSpPr/>
          <p:nvPr/>
        </p:nvSpPr>
        <p:spPr>
          <a:xfrm>
            <a:off x="6172200" y="0"/>
            <a:ext cx="2080548" cy="1834221"/>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12180A-924D-C4D6-77A3-EF6AE9A1968C}"/>
              </a:ext>
            </a:extLst>
          </p:cNvPr>
          <p:cNvSpPr txBox="1"/>
          <p:nvPr/>
        </p:nvSpPr>
        <p:spPr>
          <a:xfrm>
            <a:off x="6347746" y="72916"/>
            <a:ext cx="1748583" cy="1477328"/>
          </a:xfrm>
          <a:prstGeom prst="rect">
            <a:avLst/>
          </a:prstGeom>
          <a:noFill/>
        </p:spPr>
        <p:txBody>
          <a:bodyPr wrap="square">
            <a:spAutoFit/>
          </a:bodyPr>
          <a:lstStyle/>
          <a:p>
            <a:pPr algn="ctr"/>
            <a:r>
              <a:rPr lang="en-US" sz="1800">
                <a:solidFill>
                  <a:srgbClr val="55565A"/>
                </a:solidFill>
                <a:latin typeface="Corbel" panose="020B0503020204020204" pitchFamily="34" charset="0"/>
                <a:ea typeface="Segoe UI" panose="020B0502040204020203" pitchFamily="34" charset="0"/>
              </a:rPr>
              <a:t>It is important that we always have your most current information! </a:t>
            </a:r>
            <a:endParaRPr lang="en-US">
              <a:solidFill>
                <a:srgbClr val="55565A"/>
              </a:solidFill>
              <a:latin typeface="Corbel" panose="020B0503020204020204" pitchFamily="34" charset="0"/>
            </a:endParaRPr>
          </a:p>
        </p:txBody>
      </p:sp>
    </p:spTree>
    <p:extLst>
      <p:ext uri="{BB962C8B-B14F-4D97-AF65-F5344CB8AC3E}">
        <p14:creationId xmlns:p14="http://schemas.microsoft.com/office/powerpoint/2010/main" val="151941264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286000"/>
            <a:ext cx="3245697" cy="2514600"/>
          </a:xfrm>
          <a:prstGeom prst="rect">
            <a:avLst/>
          </a:prstGeom>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Medical Record Requests</a:t>
            </a:r>
          </a:p>
        </p:txBody>
      </p:sp>
      <p:sp>
        <p:nvSpPr>
          <p:cNvPr id="2" name="TextBox 1"/>
          <p:cNvSpPr txBox="1"/>
          <p:nvPr/>
        </p:nvSpPr>
        <p:spPr>
          <a:xfrm>
            <a:off x="381000" y="914400"/>
            <a:ext cx="7617160" cy="861774"/>
          </a:xfrm>
          <a:prstGeom prst="rect">
            <a:avLst/>
          </a:prstGeom>
          <a:noFill/>
        </p:spPr>
        <p:txBody>
          <a:bodyPr wrap="square" rtlCol="0">
            <a:spAutoFit/>
          </a:bodyPr>
          <a:lstStyle/>
          <a:p>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From time to time, you may receive a medical record request from us or one of our vendors to perform medical record chart audits on our behalf.</a:t>
            </a:r>
          </a:p>
          <a:p>
            <a:endParaRPr lang="en-US">
              <a:solidFill>
                <a:srgbClr val="55565A"/>
              </a:solidFill>
              <a:latin typeface="Abadi" panose="020B0604020104020204" pitchFamily="34" charset="0"/>
            </a:endParaRPr>
          </a:p>
        </p:txBody>
      </p:sp>
      <p:sp>
        <p:nvSpPr>
          <p:cNvPr id="6" name="TextBox 5"/>
          <p:cNvSpPr txBox="1"/>
          <p:nvPr/>
        </p:nvSpPr>
        <p:spPr>
          <a:xfrm>
            <a:off x="381000" y="1658152"/>
            <a:ext cx="4645360" cy="5432256"/>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Per your Louisiana Blue network agreement, </a:t>
            </a: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providers are not to charge a fee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for providing medical records to Louisiana Blue or agencies acting on our behalf.</a:t>
            </a:r>
          </a:p>
          <a:p>
            <a:pPr marL="274320" indent="-274320">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If you use a copy center or a vendor to provide us with requested medical records, providers are to ensure we receive those records without a charge.</a:t>
            </a:r>
          </a:p>
          <a:p>
            <a:pPr marL="274320" indent="-274320">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You do not need to obtain a distinct and specific authorization from the member for these medical record releases or reviews.</a:t>
            </a:r>
          </a:p>
          <a:p>
            <a:pPr marL="274320" indent="-274320">
              <a:spcAft>
                <a:spcPts val="600"/>
              </a:spcAft>
              <a:buFont typeface="Arial" panose="020B0604020202020204"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 patient’s Louisiana Blue subscriber contract allows for the release of the information to Louisiana Blue or its designee.</a:t>
            </a:r>
          </a:p>
          <a:p>
            <a:pPr marL="274320" indent="-274320">
              <a:spcAft>
                <a:spcPts val="1800"/>
              </a:spcAft>
              <a:buFont typeface="Arial" panose="020B0604020202020204" pitchFamily="34" charset="0"/>
              <a:buChar char="•"/>
            </a:pPr>
            <a:r>
              <a:rPr lang="en-US" sz="1600">
                <a:solidFill>
                  <a:srgbClr val="55565A"/>
                </a:solidFill>
                <a:latin typeface="Corbel" panose="020B0503020204020204" pitchFamily="34" charset="0"/>
                <a:cs typeface="Segoe UI" panose="020B0502040204020203" pitchFamily="34" charset="0"/>
              </a:rPr>
              <a:t>iLinkBlue has a Document Upload feature allowing documents, including </a:t>
            </a:r>
            <a:r>
              <a:rPr lang="en-US" sz="1600">
                <a:solidFill>
                  <a:srgbClr val="55565A"/>
                </a:solidFill>
                <a:latin typeface="Corbel" panose="020B0503020204020204" pitchFamily="34" charset="0"/>
              </a:rPr>
              <a:t>medical records for retrospective or post claim review,</a:t>
            </a:r>
            <a:r>
              <a:rPr lang="en-US" sz="1600">
                <a:solidFill>
                  <a:srgbClr val="55565A"/>
                </a:solidFill>
                <a:latin typeface="Corbel" panose="020B0503020204020204" pitchFamily="34" charset="0"/>
                <a:cs typeface="Segoe UI" panose="020B0502040204020203" pitchFamily="34" charset="0"/>
              </a:rPr>
              <a:t> to be uploaded that would otherwise be faxed, emailed or mailed. </a:t>
            </a:r>
            <a:endParaRPr lang="en-US" sz="1600">
              <a:latin typeface="Abadi" panose="020B0604020104020204" pitchFamily="34" charset="0"/>
            </a:endParaRPr>
          </a:p>
          <a:p>
            <a:pPr hangingPunct="0"/>
            <a:endParaRPr lang="en-US" sz="1400" b="1">
              <a:latin typeface="Abadi" panose="020B0604020104020204" pitchFamily="34" charset="0"/>
            </a:endParaRPr>
          </a:p>
        </p:txBody>
      </p:sp>
      <p:sp>
        <p:nvSpPr>
          <p:cNvPr id="12" name="Right Arrow 11"/>
          <p:cNvSpPr/>
          <p:nvPr/>
        </p:nvSpPr>
        <p:spPr>
          <a:xfrm>
            <a:off x="4724400" y="6172200"/>
            <a:ext cx="457200" cy="4572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latin typeface="Abadi" panose="020B0604020104020204" pitchFamily="34" charset="0"/>
            </a:endParaRPr>
          </a:p>
        </p:txBody>
      </p:sp>
    </p:spTree>
    <p:extLst>
      <p:ext uri="{BB962C8B-B14F-4D97-AF65-F5344CB8AC3E}">
        <p14:creationId xmlns:p14="http://schemas.microsoft.com/office/powerpoint/2010/main" val="48622110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86C8C-C18F-4025-9892-E7DD4E0050ED}"/>
              </a:ext>
            </a:extLst>
          </p:cNvPr>
          <p:cNvPicPr>
            <a:picLocks noChangeAspect="1"/>
          </p:cNvPicPr>
          <p:nvPr/>
        </p:nvPicPr>
        <p:blipFill>
          <a:blip r:embed="rId3" cstate="print">
            <a:extLst>
              <a:ext uri="{28A0092B-C50C-407E-A947-70E740481C1C}">
                <a14:useLocalDpi xmlns:a14="http://schemas.microsoft.com/office/drawing/2010/main" val="0"/>
              </a:ext>
            </a:extLst>
          </a:blip>
          <a:srcRect l="11512" t="7337" r="11715"/>
          <a:stretch/>
        </p:blipFill>
        <p:spPr>
          <a:xfrm>
            <a:off x="5042452" y="1329153"/>
            <a:ext cx="2663687" cy="2118189"/>
          </a:xfrm>
          <a:prstGeom prst="rect">
            <a:avLst/>
          </a:prstGeom>
          <a:ln w="3175">
            <a:solidFill>
              <a:srgbClr val="55565A"/>
            </a:solidFill>
          </a:ln>
        </p:spPr>
      </p:pic>
      <p:sp>
        <p:nvSpPr>
          <p:cNvPr id="10" name="Rectangle 9"/>
          <p:cNvSpPr/>
          <p:nvPr/>
        </p:nvSpPr>
        <p:spPr>
          <a:xfrm>
            <a:off x="609600" y="762000"/>
            <a:ext cx="8077200" cy="338554"/>
          </a:xfrm>
          <a:prstGeom prst="rect">
            <a:avLst/>
          </a:prstGeom>
        </p:spPr>
        <p:txBody>
          <a:bodyPr wrap="square">
            <a:spAutoFit/>
          </a:bodyPr>
          <a:lstStyle/>
          <a:p>
            <a:pPr marL="285750" indent="-285750">
              <a:spcAft>
                <a:spcPts val="1800"/>
              </a:spcAft>
              <a:buFont typeface="Arial" pitchFamily="34" charset="0"/>
              <a:buChar char="•"/>
            </a:pPr>
            <a:endParaRPr lang="en-US" sz="1600">
              <a:latin typeface="Corbel" panose="020B0503020204020204" pitchFamily="34" charset="0"/>
              <a:cs typeface="Arial" panose="020B0604020202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Provider Self-service </a:t>
            </a:r>
          </a:p>
        </p:txBody>
      </p:sp>
      <p:sp>
        <p:nvSpPr>
          <p:cNvPr id="11" name="TextBox 10"/>
          <p:cNvSpPr txBox="1"/>
          <p:nvPr/>
        </p:nvSpPr>
        <p:spPr>
          <a:xfrm>
            <a:off x="457200" y="923865"/>
            <a:ext cx="4038600" cy="2739211"/>
          </a:xfrm>
          <a:prstGeom prst="rect">
            <a:avLst/>
          </a:prstGeom>
          <a:noFill/>
        </p:spPr>
        <p:txBody>
          <a:bodyPr wrap="square" rtlCol="0">
            <a:spAutoFit/>
          </a:bodyPr>
          <a:lstStyle/>
          <a:p>
            <a:pPr>
              <a:spcAft>
                <a:spcPts val="600"/>
              </a:spcAft>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Providers are required to use our self-service tools for:</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Member eligibility</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Claim status inquiries</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Professional allowable searches</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Medical policy searches</a:t>
            </a:r>
          </a:p>
          <a:p>
            <a:pPr>
              <a:spcAft>
                <a:spcPts val="600"/>
              </a:spcAft>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These services will no longer be handled directly by our Customer Care Center.</a:t>
            </a:r>
          </a:p>
          <a:p>
            <a:pPr marL="569913" lvl="1" indent="-231775">
              <a:spcAft>
                <a:spcPts val="1200"/>
              </a:spcAft>
              <a:buClr>
                <a:srgbClr val="55565A"/>
              </a:buClr>
              <a:buFont typeface="Segoe UI" panose="020B0502040204020203" pitchFamily="34" charset="0"/>
              <a:buChar char="−"/>
            </a:pPr>
            <a:endParaRPr lang="en-US" sz="14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ED9F0B1E-8A01-499E-849E-3EB51B1AA447}"/>
              </a:ext>
            </a:extLst>
          </p:cNvPr>
          <p:cNvSpPr/>
          <p:nvPr/>
        </p:nvSpPr>
        <p:spPr>
          <a:xfrm>
            <a:off x="457201" y="3463820"/>
            <a:ext cx="5181600" cy="2616101"/>
          </a:xfrm>
          <a:prstGeom prst="rect">
            <a:avLst/>
          </a:prstGeom>
        </p:spPr>
        <p:txBody>
          <a:bodyPr wrap="square">
            <a:spAutoFit/>
          </a:bodyPr>
          <a:lstStyle/>
          <a:p>
            <a:pPr>
              <a:spcAft>
                <a:spcPts val="600"/>
              </a:spcAft>
            </a:pP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Self-service tools available to providers:</a:t>
            </a:r>
          </a:p>
          <a:p>
            <a:pPr marL="285750" indent="-285750">
              <a:spcBef>
                <a:spcPts val="0"/>
              </a:spcBef>
              <a:spcAft>
                <a:spcPts val="600"/>
              </a:spcAft>
              <a:buFont typeface="Arial" panose="020B0604020202020204" pitchFamily="34" charset="0"/>
              <a:buChar char="•"/>
            </a:pPr>
            <a:r>
              <a:rPr lang="en-US" sz="1600" dirty="0" err="1">
                <a:solidFill>
                  <a:srgbClr val="55565A"/>
                </a:solidFill>
                <a:latin typeface="Corbel" panose="020B0503020204020204" pitchFamily="34" charset="0"/>
                <a:ea typeface="Segoe UI" panose="020B0502040204020203" pitchFamily="34" charset="0"/>
                <a:cs typeface="Segoe UI" panose="020B0502040204020203" pitchFamily="34" charset="0"/>
              </a:rPr>
              <a:t>iLinkBlue</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www.lablue.com/ilinkblue</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Interactive Voice Recognition (IVR) </a:t>
            </a:r>
            <a:b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(1-800-922-8866)</a:t>
            </a:r>
          </a:p>
          <a:p>
            <a:pPr marL="548640" lvl="1" indent="-285750">
              <a:spcAft>
                <a:spcPts val="600"/>
              </a:spcAft>
              <a:buFont typeface="Symbol" panose="05050102010706020507" pitchFamily="18" charset="2"/>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The Automated Benefits &amp; Claim Status (IVR Navigation Guide) Tidbit will help you navigate the IVR system and is available at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&gt;Resources &gt;Tidbits.</a:t>
            </a:r>
          </a:p>
          <a:p>
            <a:pPr marL="285750" indent="-285750">
              <a:spcBef>
                <a:spcPts val="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HIPAA 27x transactions</a:t>
            </a:r>
            <a:endParaRPr lang="en-US" sz="2000" dirty="0">
              <a:latin typeface="Corbel" panose="020B0503020204020204" pitchFamily="34" charset="0"/>
            </a:endParaRPr>
          </a:p>
        </p:txBody>
      </p:sp>
      <p:pic>
        <p:nvPicPr>
          <p:cNvPr id="4" name="Picture 3">
            <a:extLst>
              <a:ext uri="{FF2B5EF4-FFF2-40B4-BE49-F238E27FC236}">
                <a16:creationId xmlns:a16="http://schemas.microsoft.com/office/drawing/2014/main" id="{C35E213C-9D54-4FC4-A6B9-B2EAC1A659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96000" y="2974991"/>
            <a:ext cx="2308612" cy="2988514"/>
          </a:xfrm>
          <a:prstGeom prst="rect">
            <a:avLst/>
          </a:prstGeom>
          <a:ln w="3175">
            <a:solidFill>
              <a:srgbClr val="55565A"/>
            </a:solidFill>
          </a:ln>
        </p:spPr>
      </p:pic>
    </p:spTree>
    <p:extLst>
      <p:ext uri="{BB962C8B-B14F-4D97-AF65-F5344CB8AC3E}">
        <p14:creationId xmlns:p14="http://schemas.microsoft.com/office/powerpoint/2010/main" val="157190358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FD09BB-7177-4606-BE29-D9553BCE22A0}"/>
              </a:ext>
            </a:extLst>
          </p:cNvPr>
          <p:cNvSpPr>
            <a:spLocks noGrp="1"/>
          </p:cNvSpPr>
          <p:nvPr>
            <p:ph type="title"/>
          </p:nvPr>
        </p:nvSpPr>
        <p:spPr>
          <a:xfrm>
            <a:off x="685800" y="3048000"/>
            <a:ext cx="7772400" cy="1362075"/>
          </a:xfrm>
        </p:spPr>
        <p:txBody>
          <a:bodyPr/>
          <a:lstStyle/>
          <a:p>
            <a:pPr algn="ctr"/>
            <a:r>
              <a:rPr lang="en-US">
                <a:latin typeface="Corbel" panose="020B0503020204020204" pitchFamily="34" charset="0"/>
              </a:rPr>
              <a:t>Support</a:t>
            </a:r>
          </a:p>
        </p:txBody>
      </p:sp>
    </p:spTree>
    <p:extLst>
      <p:ext uri="{BB962C8B-B14F-4D97-AF65-F5344CB8AC3E}">
        <p14:creationId xmlns:p14="http://schemas.microsoft.com/office/powerpoint/2010/main" val="184122086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762000"/>
            <a:ext cx="8077200" cy="338554"/>
          </a:xfrm>
          <a:prstGeom prst="rect">
            <a:avLst/>
          </a:prstGeom>
        </p:spPr>
        <p:txBody>
          <a:bodyPr wrap="square">
            <a:spAutoFit/>
          </a:bodyPr>
          <a:lstStyle/>
          <a:p>
            <a:pPr marL="285750" indent="-285750">
              <a:spcAft>
                <a:spcPts val="1800"/>
              </a:spcAft>
              <a:buFont typeface="Arial" pitchFamily="34" charset="0"/>
              <a:buChar char="•"/>
            </a:pPr>
            <a:endParaRPr lang="en-US" sz="1600">
              <a:latin typeface="Corbel" panose="020B0503020204020204" pitchFamily="34" charset="0"/>
              <a:cs typeface="Arial" panose="020B0604020202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Customer Care Center</a:t>
            </a:r>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
        <p:nvSpPr>
          <p:cNvPr id="17" name="Rectangle 4"/>
          <p:cNvSpPr>
            <a:spLocks noChangeArrowheads="1"/>
          </p:cNvSpPr>
          <p:nvPr/>
        </p:nvSpPr>
        <p:spPr bwMode="auto">
          <a:xfrm>
            <a:off x="457200" y="3678755"/>
            <a:ext cx="7239000" cy="3026845"/>
          </a:xfrm>
          <a:prstGeom prst="rect">
            <a:avLst/>
          </a:prstGeom>
          <a:noFill/>
          <a:ln w="9525">
            <a:noFill/>
            <a:miter lim="800000"/>
            <a:headEnd/>
            <a:tailEnd/>
          </a:ln>
        </p:spPr>
        <p:txBody>
          <a:bodyPr/>
          <a:lstStyle/>
          <a:p>
            <a:pPr>
              <a:spcBef>
                <a:spcPct val="20000"/>
              </a:spcBef>
              <a:spcAft>
                <a:spcPts val="900"/>
              </a:spcAft>
              <a:buClr>
                <a:schemeClr val="tx1"/>
              </a:buClr>
              <a:buSzPct val="50000"/>
            </a:pPr>
            <a:r>
              <a:rPr lang="en-US" sz="1600" b="1">
                <a:latin typeface="Corbel" panose="020B0503020204020204" pitchFamily="34" charset="0"/>
                <a:ea typeface="Segoe UI" panose="020B0502040204020203" pitchFamily="34" charset="0"/>
                <a:cs typeface="Segoe UI" panose="020B0502040204020203" pitchFamily="34" charset="0"/>
              </a:rPr>
              <a:t>BlueCard Eligibility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600">
                <a:latin typeface="Corbel" panose="020B0503020204020204" pitchFamily="34" charset="0"/>
                <a:ea typeface="Segoe UI" panose="020B0502040204020203" pitchFamily="34" charset="0"/>
                <a:cs typeface="Segoe UI" panose="020B0502040204020203" pitchFamily="34" charset="0"/>
              </a:rPr>
              <a:t> </a:t>
            </a:r>
            <a:r>
              <a:rPr lang="en-US" sz="1600">
                <a:solidFill>
                  <a:schemeClr val="bg2">
                    <a:lumMod val="75000"/>
                  </a:schemeClr>
                </a:solidFill>
                <a:latin typeface="Corbel" panose="020B0503020204020204" pitchFamily="34" charset="0"/>
                <a:ea typeface="Segoe UI" panose="020B0502040204020203" pitchFamily="34" charset="0"/>
                <a:cs typeface="Segoe UI" panose="020B0502040204020203" pitchFamily="34" charset="0"/>
              </a:rPr>
              <a:t>1-800-676-BLUE (1-800-676-2583)</a:t>
            </a:r>
            <a:r>
              <a:rPr lang="en-US" sz="1600">
                <a:latin typeface="Corbel" panose="020B0503020204020204" pitchFamily="34" charset="0"/>
                <a:ea typeface="Segoe UI" panose="020B0502040204020203" pitchFamily="34" charset="0"/>
                <a:cs typeface="Segoe UI" panose="020B0502040204020203" pitchFamily="34" charset="0"/>
              </a:rPr>
              <a:t> </a:t>
            </a:r>
            <a:br>
              <a:rPr lang="en-US" sz="1600">
                <a:latin typeface="Corbel" panose="020B0503020204020204" pitchFamily="34" charset="0"/>
                <a:ea typeface="Segoe UI" panose="020B0502040204020203" pitchFamily="34" charset="0"/>
                <a:cs typeface="Segoe UI" panose="020B0502040204020203" pitchFamily="34" charset="0"/>
              </a:rPr>
            </a:b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for out-of-state member eligibility and benefits information</a:t>
            </a:r>
          </a:p>
          <a:p>
            <a:pPr>
              <a:spcBef>
                <a:spcPct val="20000"/>
              </a:spcBef>
              <a:spcAft>
                <a:spcPts val="900"/>
              </a:spcAft>
              <a:buClr>
                <a:schemeClr val="tx1"/>
              </a:buClr>
              <a:buSzPct val="50000"/>
            </a:pPr>
            <a:r>
              <a:rPr lang="en-US" sz="1600" b="1">
                <a:latin typeface="Corbel" panose="020B0503020204020204" pitchFamily="34" charset="0"/>
                <a:ea typeface="Segoe UI" panose="020B0502040204020203" pitchFamily="34" charset="0"/>
                <a:cs typeface="Segoe UI" panose="020B0502040204020203" pitchFamily="34" charset="0"/>
              </a:rPr>
              <a:t>Fraud &amp; Abuse Hotline </a:t>
            </a:r>
            <a:r>
              <a:rPr lang="en-US" sz="1600">
                <a:solidFill>
                  <a:schemeClr val="bg2">
                    <a:lumMod val="75000"/>
                  </a:schemeClr>
                </a:solidFill>
                <a:latin typeface="Corbel" panose="020B0503020204020204" pitchFamily="34" charset="0"/>
                <a:cs typeface="Segoe UI" panose="020B0502040204020203" pitchFamily="34" charset="0"/>
              </a:rPr>
              <a:t>– 1-800-392-9249</a:t>
            </a:r>
            <a:br>
              <a:rPr lang="en-US" sz="1600">
                <a:latin typeface="Corbel" panose="020B0503020204020204" pitchFamily="34" charset="0"/>
                <a:ea typeface="Segoe UI" panose="020B0502040204020203" pitchFamily="34" charset="0"/>
                <a:cs typeface="Segoe UI" panose="020B0502040204020203" pitchFamily="34" charset="0"/>
              </a:rPr>
            </a:b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Call 24/7 and you can remain anonymous as all reports are confidential </a:t>
            </a:r>
          </a:p>
          <a:p>
            <a:pPr>
              <a:buClr>
                <a:schemeClr val="tx1"/>
              </a:buClr>
              <a:buSzPct val="50000"/>
            </a:pPr>
            <a:r>
              <a:rPr lang="en-US" sz="1800" b="1">
                <a:solidFill>
                  <a:srgbClr val="0085CA"/>
                </a:solidFill>
                <a:latin typeface="Corbel" panose="020B0503020204020204" pitchFamily="34" charset="0"/>
                <a:ea typeface="Segoe UI" panose="020B0502040204020203" pitchFamily="34" charset="0"/>
                <a:cs typeface="Segoe UI" panose="020B0502040204020203" pitchFamily="34" charset="0"/>
              </a:rPr>
              <a:t>Health Services Division </a:t>
            </a:r>
            <a:r>
              <a:rPr lang="en-US" sz="1600">
                <a:solidFill>
                  <a:schemeClr val="bg2">
                    <a:lumMod val="75000"/>
                  </a:schemeClr>
                </a:solidFill>
                <a:latin typeface="Corbel" panose="020B0503020204020204" pitchFamily="34" charset="0"/>
                <a:cs typeface="Segoe UI" panose="020B0502040204020203" pitchFamily="34" charset="0"/>
              </a:rPr>
              <a:t>– 1-800-716-2299</a:t>
            </a:r>
          </a:p>
          <a:p>
            <a:pPr marL="341313" indent="-231775">
              <a:lnSpc>
                <a:spcPts val="2000"/>
              </a:lnSpc>
              <a:buClr>
                <a:schemeClr val="tx1"/>
              </a:buClr>
              <a:buSzPct val="50000"/>
            </a:pPr>
            <a:r>
              <a:rPr lang="en-US" sz="18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1</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for questions regarding provider contracts</a:t>
            </a:r>
          </a:p>
          <a:p>
            <a:pPr marL="341313" indent="-231775">
              <a:lnSpc>
                <a:spcPts val="2000"/>
              </a:lnSpc>
              <a:buClr>
                <a:schemeClr val="tx1"/>
              </a:buClr>
              <a:buSzPct val="50000"/>
            </a:pPr>
            <a:r>
              <a:rPr lang="en-US" sz="14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2</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for questions regarding credentialing and provider record information</a:t>
            </a:r>
          </a:p>
          <a:p>
            <a:pPr marL="341313" indent="-231775">
              <a:lnSpc>
                <a:spcPts val="2000"/>
              </a:lnSpc>
              <a:buClr>
                <a:schemeClr val="tx1"/>
              </a:buClr>
              <a:buSzPct val="50000"/>
            </a:pPr>
            <a:r>
              <a:rPr lang="en-US" sz="14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3</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for questions regarding iLinkBlue and clearinghouse information</a:t>
            </a:r>
          </a:p>
          <a:p>
            <a:pPr marL="341313" indent="-231775">
              <a:lnSpc>
                <a:spcPts val="2000"/>
              </a:lnSpc>
              <a:buClr>
                <a:schemeClr val="tx1"/>
              </a:buClr>
              <a:buSzPct val="50000"/>
            </a:pPr>
            <a:r>
              <a:rPr lang="en-US" sz="14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4</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for questions regarding provider relations</a:t>
            </a:r>
          </a:p>
          <a:p>
            <a:pPr marL="341313" indent="-231775">
              <a:lnSpc>
                <a:spcPts val="2000"/>
              </a:lnSpc>
              <a:buClr>
                <a:schemeClr val="tx1"/>
              </a:buClr>
              <a:buSzPct val="50000"/>
            </a:pPr>
            <a:r>
              <a:rPr lang="en-US" sz="1400" b="1">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sz="1400" b="1">
                <a:solidFill>
                  <a:srgbClr val="0085CA"/>
                </a:solidFill>
                <a:latin typeface="Corbel" panose="020B0503020204020204" pitchFamily="34" charset="0"/>
                <a:ea typeface="Segoe UI" panose="020B0502040204020203" pitchFamily="34" charset="0"/>
                <a:cs typeface="Segoe UI" panose="020B0502040204020203" pitchFamily="34" charset="0"/>
              </a:rPr>
              <a:t>option 5</a:t>
            </a:r>
            <a:r>
              <a:rPr lang="en-US" sz="1400">
                <a:solidFill>
                  <a:srgbClr val="0085CF"/>
                </a:solidFill>
                <a:latin typeface="Corbel" panose="020B0503020204020204" pitchFamily="34" charset="0"/>
                <a:ea typeface="Segoe UI" panose="020B0502040204020203" pitchFamily="34" charset="0"/>
                <a:cs typeface="Segoe UI" panose="020B0502040204020203" pitchFamily="34" charset="0"/>
              </a:rPr>
              <a:t> </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for questions regarding security access to online services</a:t>
            </a:r>
          </a:p>
          <a:p>
            <a:pPr marL="341313" indent="-231775">
              <a:buClr>
                <a:schemeClr val="tx1"/>
              </a:buClr>
              <a:buSzPct val="50000"/>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	</a:t>
            </a:r>
            <a:endParaRPr lang="en-US" sz="1400">
              <a:solidFill>
                <a:srgbClr val="7F7F7F"/>
              </a:solidFill>
              <a:latin typeface="Corbel" panose="020B0503020204020204" pitchFamily="34" charset="0"/>
              <a:ea typeface="Segoe UI" panose="020B0502040204020203" pitchFamily="34" charset="0"/>
              <a:cs typeface="Segoe UI" panose="020B0502040204020203" pitchFamily="34" charset="0"/>
            </a:endParaRPr>
          </a:p>
          <a:p>
            <a:pPr marL="341313" indent="-231775">
              <a:buClr>
                <a:schemeClr val="tx1"/>
              </a:buClr>
              <a:buSzPct val="50000"/>
              <a:buFont typeface="Arial" pitchFamily="34" charset="0"/>
              <a:buChar char="•"/>
            </a:pPr>
            <a:endParaRPr lang="en-US" sz="1600">
              <a:solidFill>
                <a:srgbClr val="7F7F7F"/>
              </a:solidFill>
              <a:latin typeface="Corbel" panose="020B0503020204020204" pitchFamily="34" charset="0"/>
              <a:ea typeface="Segoe UI" panose="020B0502040204020203" pitchFamily="34" charset="0"/>
              <a:cs typeface="Segoe UI" panose="020B0502040204020203" pitchFamily="34" charset="0"/>
            </a:endParaRPr>
          </a:p>
        </p:txBody>
      </p:sp>
      <p:sp>
        <p:nvSpPr>
          <p:cNvPr id="18" name="Rectangle 7"/>
          <p:cNvSpPr>
            <a:spLocks noChangeArrowheads="1"/>
          </p:cNvSpPr>
          <p:nvPr/>
        </p:nvSpPr>
        <p:spPr bwMode="auto">
          <a:xfrm>
            <a:off x="425027" y="3212029"/>
            <a:ext cx="8296274" cy="609600"/>
          </a:xfrm>
          <a:prstGeom prst="rect">
            <a:avLst/>
          </a:prstGeom>
          <a:noFill/>
          <a:ln w="9525">
            <a:noFill/>
            <a:miter lim="800000"/>
            <a:headEnd/>
            <a:tailEnd/>
          </a:ln>
        </p:spPr>
        <p:txBody>
          <a:bodyPr/>
          <a:lstStyle/>
          <a:p>
            <a:pPr marL="342900" indent="-342900">
              <a:spcBef>
                <a:spcPct val="20000"/>
              </a:spcBef>
              <a:spcAft>
                <a:spcPct val="25000"/>
              </a:spcAft>
              <a:buClr>
                <a:schemeClr val="tx1"/>
              </a:buClr>
            </a:pPr>
            <a:r>
              <a:rPr lang="en-US" sz="2000" b="1">
                <a:solidFill>
                  <a:srgbClr val="F89728"/>
                </a:solidFill>
                <a:latin typeface="Corbel" panose="020B0503020204020204" pitchFamily="34" charset="0"/>
                <a:ea typeface="Segoe UI" panose="020B0502040204020203" pitchFamily="34" charset="0"/>
                <a:cs typeface="Segoe UI" panose="020B0502040204020203" pitchFamily="34" charset="0"/>
              </a:rPr>
              <a:t>Other Provider Phone Lines</a:t>
            </a:r>
          </a:p>
        </p:txBody>
      </p:sp>
      <p:sp>
        <p:nvSpPr>
          <p:cNvPr id="19" name="Line 8"/>
          <p:cNvSpPr>
            <a:spLocks noChangeShapeType="1"/>
          </p:cNvSpPr>
          <p:nvPr/>
        </p:nvSpPr>
        <p:spPr bwMode="auto">
          <a:xfrm>
            <a:off x="838200" y="3124200"/>
            <a:ext cx="7391400" cy="0"/>
          </a:xfrm>
          <a:prstGeom prst="line">
            <a:avLst/>
          </a:prstGeom>
          <a:noFill/>
          <a:ln w="9525">
            <a:solidFill>
              <a:schemeClr val="tx1"/>
            </a:solidFill>
            <a:round/>
            <a:headEnd/>
            <a:tailEnd/>
          </a:ln>
        </p:spPr>
        <p:txBody>
          <a:bodyPr/>
          <a:lstStyle/>
          <a:p>
            <a:endParaRPr lang="en-US">
              <a:latin typeface="Corbel" panose="020B0503020204020204" pitchFamily="34" charset="0"/>
            </a:endParaRPr>
          </a:p>
        </p:txBody>
      </p:sp>
      <p:sp>
        <p:nvSpPr>
          <p:cNvPr id="12" name="Rounded Rectangle 9">
            <a:extLst>
              <a:ext uri="{FF2B5EF4-FFF2-40B4-BE49-F238E27FC236}">
                <a16:creationId xmlns:a16="http://schemas.microsoft.com/office/drawing/2014/main" id="{6D9D933B-5978-4229-8DE0-BF6DB8031888}"/>
              </a:ext>
            </a:extLst>
          </p:cNvPr>
          <p:cNvSpPr/>
          <p:nvPr/>
        </p:nvSpPr>
        <p:spPr bwMode="auto">
          <a:xfrm>
            <a:off x="6553200" y="1298917"/>
            <a:ext cx="1981199" cy="1139484"/>
          </a:xfrm>
          <a:prstGeom prst="roundRect">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13" name="Left Brace 12">
            <a:extLst>
              <a:ext uri="{FF2B5EF4-FFF2-40B4-BE49-F238E27FC236}">
                <a16:creationId xmlns:a16="http://schemas.microsoft.com/office/drawing/2014/main" id="{F184AE38-5CFC-4BA3-9226-237B4F01F6A5}"/>
              </a:ext>
            </a:extLst>
          </p:cNvPr>
          <p:cNvSpPr/>
          <p:nvPr/>
        </p:nvSpPr>
        <p:spPr>
          <a:xfrm flipH="1" flipV="1">
            <a:off x="5867400" y="752480"/>
            <a:ext cx="533400" cy="1990709"/>
          </a:xfrm>
          <a:prstGeom prst="leftBrace">
            <a:avLst>
              <a:gd name="adj1" fmla="val 23967"/>
              <a:gd name="adj2" fmla="val 47099"/>
            </a:avLst>
          </a:prstGeom>
          <a:ln>
            <a:solidFill>
              <a:srgbClr val="F89728"/>
            </a:solidFill>
          </a:ln>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Corbel" panose="020B0503020204020204" pitchFamily="34" charset="0"/>
            </a:endParaRPr>
          </a:p>
        </p:txBody>
      </p:sp>
      <p:sp>
        <p:nvSpPr>
          <p:cNvPr id="14" name="Rectangle 2">
            <a:extLst>
              <a:ext uri="{FF2B5EF4-FFF2-40B4-BE49-F238E27FC236}">
                <a16:creationId xmlns:a16="http://schemas.microsoft.com/office/drawing/2014/main" id="{E81D9FE1-2619-472F-8FF2-71422FB9CE0E}"/>
              </a:ext>
            </a:extLst>
          </p:cNvPr>
          <p:cNvSpPr txBox="1">
            <a:spLocks noChangeArrowheads="1"/>
          </p:cNvSpPr>
          <p:nvPr/>
        </p:nvSpPr>
        <p:spPr bwMode="auto">
          <a:xfrm>
            <a:off x="457200" y="920221"/>
            <a:ext cx="6095999" cy="237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mn-lt"/>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mn-lt"/>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mn-lt"/>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a:lstStyle>
          <a:p>
            <a:pPr eaLnBrk="1" hangingPunct="1">
              <a:spcBef>
                <a:spcPts val="600"/>
              </a:spcBef>
              <a:spcAft>
                <a:spcPts val="600"/>
              </a:spcAft>
              <a:buClr>
                <a:schemeClr val="tx1"/>
              </a:buClr>
              <a:buFontTx/>
              <a:buNone/>
              <a:tabLst>
                <a:tab pos="2686050" algn="l"/>
              </a:tabLst>
            </a:pPr>
            <a:r>
              <a:rPr lang="en-US" sz="1600" b="1" kern="0" dirty="0">
                <a:solidFill>
                  <a:srgbClr val="0085CA"/>
                </a:solidFill>
                <a:latin typeface="Corbel" panose="020B0503020204020204" pitchFamily="34" charset="0"/>
                <a:ea typeface="Segoe UI" panose="020B0502040204020203" pitchFamily="34" charset="0"/>
                <a:cs typeface="Segoe UI" panose="020B0502040204020203" pitchFamily="34" charset="0"/>
              </a:rPr>
              <a:t>Customer Care Center</a:t>
            </a:r>
            <a:r>
              <a:rPr lang="en-US" sz="1600" b="1" kern="0" dirty="0">
                <a:solidFill>
                  <a:srgbClr val="7F7F7F"/>
                </a:solidFill>
                <a:latin typeface="Corbel" panose="020B0503020204020204" pitchFamily="34" charset="0"/>
                <a:ea typeface="Segoe UI" panose="020B0502040204020203" pitchFamily="34" charset="0"/>
                <a:cs typeface="Segoe UI" panose="020B0502040204020203" pitchFamily="34" charset="0"/>
              </a:rPr>
              <a:t>			1-800-922-8866 </a:t>
            </a:r>
          </a:p>
          <a:p>
            <a:pPr eaLnBrk="1" hangingPunct="1">
              <a:spcBef>
                <a:spcPts val="600"/>
              </a:spcBef>
              <a:spcAft>
                <a:spcPts val="600"/>
              </a:spcAft>
              <a:buClr>
                <a:schemeClr val="tx1"/>
              </a:buClr>
              <a:buFontTx/>
              <a:buNone/>
              <a:tabLst>
                <a:tab pos="2686050" algn="l"/>
              </a:tabLst>
            </a:pPr>
            <a:r>
              <a:rPr lang="en-US" sz="1600" b="1" kern="0" dirty="0">
                <a:solidFill>
                  <a:srgbClr val="0085CA"/>
                </a:solidFill>
                <a:latin typeface="Corbel" panose="020B0503020204020204" pitchFamily="34" charset="0"/>
                <a:ea typeface="Segoe UI" panose="020B0502040204020203" pitchFamily="34" charset="0"/>
                <a:cs typeface="Segoe UI" panose="020B0502040204020203" pitchFamily="34" charset="0"/>
              </a:rPr>
              <a:t>FEP Dedicated Unit</a:t>
            </a:r>
            <a:r>
              <a:rPr lang="en-US" sz="1600" b="1" kern="0" dirty="0">
                <a:solidFill>
                  <a:srgbClr val="66BD29"/>
                </a:solidFill>
                <a:latin typeface="Corbel" panose="020B0503020204020204" pitchFamily="34" charset="0"/>
                <a:ea typeface="Segoe UI" panose="020B0502040204020203" pitchFamily="34" charset="0"/>
                <a:cs typeface="Segoe UI" panose="020B0502040204020203" pitchFamily="34" charset="0"/>
              </a:rPr>
              <a:t>			</a:t>
            </a:r>
            <a:r>
              <a:rPr lang="en-US" sz="1600" b="1" kern="0" dirty="0">
                <a:solidFill>
                  <a:srgbClr val="7F7F7F"/>
                </a:solidFill>
                <a:latin typeface="Corbel" panose="020B0503020204020204" pitchFamily="34" charset="0"/>
                <a:ea typeface="Segoe UI" panose="020B0502040204020203" pitchFamily="34" charset="0"/>
                <a:cs typeface="Segoe UI" panose="020B0502040204020203" pitchFamily="34" charset="0"/>
              </a:rPr>
              <a:t>1-800-272-3029</a:t>
            </a:r>
          </a:p>
          <a:p>
            <a:pPr eaLnBrk="1" hangingPunct="1">
              <a:spcAft>
                <a:spcPct val="25000"/>
              </a:spcAft>
              <a:buClr>
                <a:schemeClr val="tx1"/>
              </a:buClr>
              <a:buFontTx/>
              <a:buNone/>
              <a:tabLst>
                <a:tab pos="2686050" algn="l"/>
              </a:tabLst>
            </a:pPr>
            <a:r>
              <a:rPr lang="en-US" sz="1600" b="1" kern="0" dirty="0">
                <a:solidFill>
                  <a:srgbClr val="0085CA"/>
                </a:solidFill>
                <a:latin typeface="Corbel" panose="020B0503020204020204" pitchFamily="34" charset="0"/>
                <a:ea typeface="Segoe UI" panose="020B0502040204020203" pitchFamily="34" charset="0"/>
                <a:cs typeface="Segoe UI" panose="020B0502040204020203" pitchFamily="34" charset="0"/>
              </a:rPr>
              <a:t>OGB Dedicated Unit</a:t>
            </a:r>
            <a:r>
              <a:rPr lang="en-US" sz="1600" b="1" kern="0" dirty="0">
                <a:solidFill>
                  <a:srgbClr val="7F7F7F"/>
                </a:solidFill>
                <a:latin typeface="Corbel" panose="020B0503020204020204" pitchFamily="34" charset="0"/>
                <a:ea typeface="Segoe UI" panose="020B0502040204020203" pitchFamily="34" charset="0"/>
                <a:cs typeface="Segoe UI" panose="020B0502040204020203" pitchFamily="34" charset="0"/>
              </a:rPr>
              <a:t>			1-800-392-4089</a:t>
            </a:r>
          </a:p>
          <a:p>
            <a:pPr>
              <a:spcAft>
                <a:spcPct val="25000"/>
              </a:spcAft>
              <a:buClr>
                <a:schemeClr val="tx1"/>
              </a:buClr>
              <a:buNone/>
              <a:tabLst>
                <a:tab pos="2686050" algn="l"/>
              </a:tabLst>
            </a:pPr>
            <a:r>
              <a:rPr lang="en-US" sz="1600" b="1" kern="0" dirty="0">
                <a:solidFill>
                  <a:srgbClr val="0085CA"/>
                </a:solidFill>
                <a:latin typeface="Corbel" panose="020B0503020204020204" pitchFamily="34" charset="0"/>
                <a:ea typeface="Segoe UI" panose="020B0502040204020203" pitchFamily="34" charset="0"/>
                <a:cs typeface="Segoe UI" panose="020B0502040204020203" pitchFamily="34" charset="0"/>
              </a:rPr>
              <a:t>Blue Advantage </a:t>
            </a:r>
            <a:r>
              <a:rPr lang="en-US" sz="1600" b="1" kern="0" dirty="0">
                <a:solidFill>
                  <a:srgbClr val="66BD29"/>
                </a:solidFill>
                <a:latin typeface="Corbel" panose="020B0503020204020204" pitchFamily="34" charset="0"/>
                <a:ea typeface="Segoe UI" panose="020B0502040204020203" pitchFamily="34" charset="0"/>
                <a:cs typeface="Segoe UI" panose="020B0502040204020203" pitchFamily="34" charset="0"/>
              </a:rPr>
              <a:t>			</a:t>
            </a:r>
            <a:r>
              <a:rPr lang="en-US" sz="1600" b="1" dirty="0">
                <a:solidFill>
                  <a:srgbClr val="7F7F7F"/>
                </a:solidFill>
                <a:latin typeface="Corbel" panose="020B0503020204020204" pitchFamily="34" charset="0"/>
                <a:ea typeface="Segoe UI" panose="020B0502040204020203" pitchFamily="34" charset="0"/>
                <a:cs typeface="Segoe UI" panose="020B0502040204020203" pitchFamily="34" charset="0"/>
              </a:rPr>
              <a:t>1-866-508-7145</a:t>
            </a:r>
          </a:p>
        </p:txBody>
      </p:sp>
      <p:sp>
        <p:nvSpPr>
          <p:cNvPr id="15" name="TextBox 14">
            <a:extLst>
              <a:ext uri="{FF2B5EF4-FFF2-40B4-BE49-F238E27FC236}">
                <a16:creationId xmlns:a16="http://schemas.microsoft.com/office/drawing/2014/main" id="{C8E30F48-F4C4-4FE7-9BAF-8D33702B3C6F}"/>
              </a:ext>
            </a:extLst>
          </p:cNvPr>
          <p:cNvSpPr txBox="1"/>
          <p:nvPr/>
        </p:nvSpPr>
        <p:spPr>
          <a:xfrm>
            <a:off x="6553200" y="1401718"/>
            <a:ext cx="1981200" cy="923330"/>
          </a:xfrm>
          <a:prstGeom prst="rect">
            <a:avLst/>
          </a:prstGeom>
          <a:noFill/>
        </p:spPr>
        <p:txBody>
          <a:bodyPr wrap="square" rtlCol="0">
            <a:spAutoFit/>
          </a:bodyPr>
          <a:lstStyle/>
          <a:p>
            <a:pPr algn="ctr"/>
            <a:r>
              <a:rPr lang="en-US" b="1">
                <a:solidFill>
                  <a:schemeClr val="bg1"/>
                </a:solidFill>
                <a:latin typeface="Corbel" panose="020B0503020204020204" pitchFamily="34" charset="0"/>
                <a:ea typeface="Segoe UI" panose="020B0502040204020203" pitchFamily="34" charset="0"/>
                <a:cs typeface="Segoe UI" panose="020B0502040204020203" pitchFamily="34" charset="0"/>
              </a:rPr>
              <a:t>For information NOT available</a:t>
            </a:r>
          </a:p>
          <a:p>
            <a:pPr algn="ctr"/>
            <a:r>
              <a:rPr lang="en-US" b="1">
                <a:solidFill>
                  <a:schemeClr val="bg1"/>
                </a:solidFill>
                <a:latin typeface="Corbel" panose="020B0503020204020204" pitchFamily="34" charset="0"/>
                <a:ea typeface="Segoe UI" panose="020B0502040204020203" pitchFamily="34" charset="0"/>
                <a:cs typeface="Segoe UI" panose="020B0502040204020203" pitchFamily="34" charset="0"/>
              </a:rPr>
              <a:t>on iLinkBlue</a:t>
            </a:r>
          </a:p>
        </p:txBody>
      </p:sp>
    </p:spTree>
    <p:extLst>
      <p:ext uri="{BB962C8B-B14F-4D97-AF65-F5344CB8AC3E}">
        <p14:creationId xmlns:p14="http://schemas.microsoft.com/office/powerpoint/2010/main" val="32066453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Provider Relations</a:t>
            </a:r>
          </a:p>
        </p:txBody>
      </p:sp>
      <p:sp>
        <p:nvSpPr>
          <p:cNvPr id="8" name="Rounded Rectangle 9">
            <a:extLst>
              <a:ext uri="{FF2B5EF4-FFF2-40B4-BE49-F238E27FC236}">
                <a16:creationId xmlns:a16="http://schemas.microsoft.com/office/drawing/2014/main" id="{5730E78B-856E-D47D-D890-347572EF608C}"/>
              </a:ext>
            </a:extLst>
          </p:cNvPr>
          <p:cNvSpPr/>
          <p:nvPr/>
        </p:nvSpPr>
        <p:spPr>
          <a:xfrm>
            <a:off x="498764" y="5659992"/>
            <a:ext cx="8077200" cy="1009823"/>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6" name="Rectangle 9">
            <a:extLst>
              <a:ext uri="{FF2B5EF4-FFF2-40B4-BE49-F238E27FC236}">
                <a16:creationId xmlns:a16="http://schemas.microsoft.com/office/drawing/2014/main" id="{424D8C3A-7EB4-EB5A-3077-1BE8303D5D8A}"/>
              </a:ext>
            </a:extLst>
          </p:cNvPr>
          <p:cNvSpPr>
            <a:spLocks noChangeArrowheads="1"/>
          </p:cNvSpPr>
          <p:nvPr/>
        </p:nvSpPr>
        <p:spPr bwMode="auto">
          <a:xfrm>
            <a:off x="568036" y="5995627"/>
            <a:ext cx="7885301" cy="338554"/>
          </a:xfrm>
          <a:prstGeom prst="rect">
            <a:avLst/>
          </a:prstGeom>
          <a:noFill/>
          <a:ln w="9525">
            <a:noFill/>
            <a:miter lim="800000"/>
            <a:headEnd/>
            <a:tailEnd/>
          </a:ln>
        </p:spPr>
        <p:txBody>
          <a:bodyPr wrap="square" anchor="ctr">
            <a:spAutoFit/>
          </a:bodyPr>
          <a:lstStyle/>
          <a:p>
            <a:pPr algn="ctr">
              <a:spcAft>
                <a:spcPct val="100000"/>
              </a:spcAft>
              <a:tabLst>
                <a:tab pos="2919413" algn="l"/>
              </a:tabLst>
            </a:pP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provider.relations@lablue.com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1-800-716-2299, option 4</a:t>
            </a:r>
            <a:endParaRPr lang="en-US" sz="1600" u="sng" dirty="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
        <p:nvSpPr>
          <p:cNvPr id="3" name="Rectangle 9">
            <a:extLst>
              <a:ext uri="{FF2B5EF4-FFF2-40B4-BE49-F238E27FC236}">
                <a16:creationId xmlns:a16="http://schemas.microsoft.com/office/drawing/2014/main" id="{A34774AB-A644-8402-1CE6-9DFF168CA5E3}"/>
              </a:ext>
            </a:extLst>
          </p:cNvPr>
          <p:cNvSpPr>
            <a:spLocks noChangeArrowheads="1"/>
          </p:cNvSpPr>
          <p:nvPr/>
        </p:nvSpPr>
        <p:spPr bwMode="auto">
          <a:xfrm>
            <a:off x="519260" y="776764"/>
            <a:ext cx="8062800" cy="1066800"/>
          </a:xfrm>
          <a:prstGeom prst="rect">
            <a:avLst/>
          </a:prstGeom>
          <a:noFill/>
          <a:ln w="9525">
            <a:noFill/>
            <a:miter lim="800000"/>
            <a:headEnd/>
            <a:tailEnd/>
          </a:ln>
        </p:spPr>
        <p:txBody>
          <a:bodyPr anchor="ct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Jami Zachary</a:t>
            </a:r>
            <a:r>
              <a:rPr kumimoji="0" lang="en-US" sz="14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1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Director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Paden Mouton </a:t>
            </a:r>
            <a:r>
              <a:rPr kumimoji="0" lang="en-US" sz="11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Provider Relations Manager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Mary Reising </a:t>
            </a:r>
            <a:r>
              <a:rPr kumimoji="0" lang="en-US" sz="11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Health System Representative</a:t>
            </a:r>
          </a:p>
        </p:txBody>
      </p:sp>
      <p:sp>
        <p:nvSpPr>
          <p:cNvPr id="4" name="Text Box 3">
            <a:extLst>
              <a:ext uri="{FF2B5EF4-FFF2-40B4-BE49-F238E27FC236}">
                <a16:creationId xmlns:a16="http://schemas.microsoft.com/office/drawing/2014/main" id="{AF1E581D-389B-7AF2-4D04-2C55CFCBB48A}"/>
              </a:ext>
            </a:extLst>
          </p:cNvPr>
          <p:cNvSpPr txBox="1">
            <a:spLocks noChangeArrowheads="1"/>
          </p:cNvSpPr>
          <p:nvPr/>
        </p:nvSpPr>
        <p:spPr bwMode="auto">
          <a:xfrm>
            <a:off x="470213" y="2007352"/>
            <a:ext cx="4195336" cy="4693593"/>
          </a:xfrm>
          <a:prstGeom prst="rect">
            <a:avLst/>
          </a:prstGeom>
          <a:noFill/>
          <a:ln w="9525">
            <a:noFill/>
            <a:miter lim="800000"/>
            <a:headEnd/>
            <a:tailEnd/>
          </a:ln>
        </p:spPr>
        <p:txBody>
          <a:bodyPr wrap="square">
            <a:spAutoFit/>
          </a:bodyPr>
          <a:lstStyle/>
          <a:p>
            <a:pPr indent="-342900">
              <a:defRPr/>
            </a:pPr>
            <a:r>
              <a:rPr lang="en-US" sz="1600" b="1" dirty="0">
                <a:solidFill>
                  <a:srgbClr val="55565A"/>
                </a:solidFill>
                <a:latin typeface="Corbel" panose="020B0503020204020204" pitchFamily="34" charset="0"/>
                <a:ea typeface="Segoe UI" panose="020B0502040204020203" pitchFamily="34" charset="0"/>
                <a:cs typeface="Segoe UI"/>
              </a:rPr>
              <a:t>Brittney Brooks</a:t>
            </a:r>
          </a:p>
          <a:p>
            <a:pPr indent="-342900">
              <a:spcAft>
                <a:spcPts val="800"/>
              </a:spcAft>
              <a:defRPr/>
            </a:pPr>
            <a:r>
              <a:rPr lang="en-US" sz="1300" dirty="0">
                <a:solidFill>
                  <a:srgbClr val="55565A"/>
                </a:solidFill>
                <a:latin typeface="Corbel" panose="020B0503020204020204" pitchFamily="34" charset="0"/>
                <a:ea typeface="Segoe UI" panose="020B0502040204020203" pitchFamily="34" charset="0"/>
                <a:cs typeface="Segoe UI"/>
              </a:rPr>
              <a:t>Acadia, Allen, Cameron, Evangeline, Iberia, Jefferson Davis, St. Charles, St. Mary, St. John the Baptist, St. Landry, Vermillion</a:t>
            </a:r>
          </a:p>
          <a:p>
            <a:pPr indent="-342900">
              <a:spcAft>
                <a:spcPts val="800"/>
              </a:spcAft>
              <a:defRPr/>
            </a:pPr>
            <a:r>
              <a:rPr lang="en-US" sz="1600" b="1" dirty="0">
                <a:solidFill>
                  <a:srgbClr val="55565A"/>
                </a:solidFill>
                <a:latin typeface="Corbel" panose="020B0503020204020204" pitchFamily="34" charset="0"/>
                <a:ea typeface="Segoe UI" panose="020B0502040204020203" pitchFamily="34" charset="0"/>
                <a:cs typeface="Segoe UI"/>
              </a:rPr>
              <a:t>Marie Davis </a:t>
            </a:r>
            <a:r>
              <a:rPr lang="en-US" sz="1200" b="1" dirty="0">
                <a:solidFill>
                  <a:srgbClr val="55565A"/>
                </a:solidFill>
                <a:latin typeface="Corbel" panose="020B0503020204020204" pitchFamily="34" charset="0"/>
                <a:ea typeface="Segoe UI" panose="020B0502040204020203" pitchFamily="34" charset="0"/>
                <a:cs typeface="Segoe UI" panose="020B0502040204020203" pitchFamily="34" charset="0"/>
              </a:rPr>
              <a:t>Senior Provider Relations Representative</a:t>
            </a:r>
            <a:b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a:rPr>
              <a:t>Avoyelles, Beauregard, Caldwell, Catahoula, Concordia, East Carroll, Franklin, LaSalle,  Madison, Morehouse, Ouachita, Rapides, Richland, Tensas, Vernon, West Carroll</a:t>
            </a:r>
          </a:p>
          <a:p>
            <a:pPr indent="-342900" defTabSz="457200">
              <a:spcAft>
                <a:spcPts val="800"/>
              </a:spcAft>
              <a:defRPr/>
            </a:pPr>
            <a:r>
              <a:rPr lang="en-US" sz="1600" b="1" dirty="0">
                <a:solidFill>
                  <a:srgbClr val="55565A"/>
                </a:solidFill>
                <a:latin typeface="Corbel" panose="020B0503020204020204" pitchFamily="34" charset="0"/>
                <a:ea typeface="Segoe UI" panose="020B0502040204020203" pitchFamily="34" charset="0"/>
                <a:cs typeface="Segoe UI"/>
              </a:rPr>
              <a:t>Brittany Fields</a:t>
            </a:r>
            <a:b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a:rPr>
              <a:t>Iberville, Jefferson, Orleans, Plaquemines, St. Bernard, St. James </a:t>
            </a:r>
          </a:p>
          <a:p>
            <a:pPr indent="-342900" defTabSz="457200">
              <a:spcAft>
                <a:spcPts val="1200"/>
              </a:spcAft>
              <a:defRPr/>
            </a:pPr>
            <a:r>
              <a:rPr lang="en-US" sz="1600" b="1" dirty="0">
                <a:solidFill>
                  <a:srgbClr val="55565A"/>
                </a:solidFill>
                <a:latin typeface="Corbel" panose="020B0503020204020204" pitchFamily="34" charset="0"/>
                <a:ea typeface="Segoe UI" panose="020B0502040204020203" pitchFamily="34" charset="0"/>
                <a:cs typeface="Segoe UI"/>
              </a:rPr>
              <a:t>Mary Guy</a:t>
            </a:r>
            <a:br>
              <a:rPr lang="en-US" sz="1800"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a:rPr>
              <a:t>East Feliciana, </a:t>
            </a:r>
            <a:r>
              <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rPr>
              <a:t>Lafourche, </a:t>
            </a:r>
            <a:r>
              <a:rPr lang="en-US" sz="1300" dirty="0">
                <a:solidFill>
                  <a:srgbClr val="55565A"/>
                </a:solidFill>
                <a:latin typeface="Corbel" panose="020B0503020204020204" pitchFamily="34" charset="0"/>
                <a:ea typeface="Segoe UI" panose="020B0502040204020203" pitchFamily="34" charset="0"/>
                <a:cs typeface="Segoe UI"/>
              </a:rPr>
              <a:t>Livingston, Pointe Coupee, St. Helena, St. Martin, St. Tammany, Tangipahoa, Terrebonne, Washington, West Feliciana</a:t>
            </a:r>
          </a:p>
          <a:p>
            <a:pPr indent="-342900" defTabSz="457200">
              <a:spcAft>
                <a:spcPts val="1200"/>
              </a:spcAft>
              <a:defRPr/>
            </a:pPr>
            <a:endParaRPr lang="en-US" sz="1400" dirty="0">
              <a:solidFill>
                <a:srgbClr val="55565A"/>
              </a:solidFill>
              <a:latin typeface="Corbel" panose="020B0503020204020204" pitchFamily="34" charset="0"/>
              <a:ea typeface="Segoe UI" panose="020B0502040204020203" pitchFamily="34" charset="0"/>
              <a:cs typeface="Segoe UI"/>
            </a:endParaRPr>
          </a:p>
          <a:p>
            <a:pPr indent="-342900">
              <a:spcAft>
                <a:spcPts val="1200"/>
              </a:spcAft>
              <a:defRPr/>
            </a:pPr>
            <a:endParaRPr lang="en-US" sz="1400" dirty="0">
              <a:solidFill>
                <a:schemeClr val="tx1">
                  <a:lumMod val="95000"/>
                  <a:lumOff val="5000"/>
                </a:schemeClr>
              </a:solidFill>
              <a:latin typeface="Segoe UI" panose="020B0502040204020203" pitchFamily="34" charset="0"/>
              <a:ea typeface="Segoe UI" panose="020B0502040204020203" pitchFamily="34" charset="0"/>
              <a:cs typeface="Segoe UI" panose="020B0502040204020203" pitchFamily="34" charset="0"/>
            </a:endParaRPr>
          </a:p>
          <a:p>
            <a:pPr indent="-342900" defTabSz="457200">
              <a:spcAft>
                <a:spcPts val="1200"/>
              </a:spcAft>
              <a:defRPr/>
            </a:pPr>
            <a:endParaRPr lang="en-US" sz="1400" dirty="0">
              <a:solidFill>
                <a:schemeClr val="tx1">
                  <a:lumMod val="95000"/>
                  <a:lumOff val="5000"/>
                </a:schemeClr>
              </a:solidFill>
              <a:latin typeface="Segoe UI"/>
              <a:ea typeface="Segoe UI" panose="020B0502040204020203" pitchFamily="34" charset="0"/>
              <a:cs typeface="Segoe UI"/>
            </a:endParaRPr>
          </a:p>
        </p:txBody>
      </p:sp>
      <p:sp>
        <p:nvSpPr>
          <p:cNvPr id="5" name="Rectangle 4">
            <a:extLst>
              <a:ext uri="{FF2B5EF4-FFF2-40B4-BE49-F238E27FC236}">
                <a16:creationId xmlns:a16="http://schemas.microsoft.com/office/drawing/2014/main" id="{BEB06E3D-5162-FADF-758D-42E70EDDF9A9}"/>
              </a:ext>
            </a:extLst>
          </p:cNvPr>
          <p:cNvSpPr/>
          <p:nvPr/>
        </p:nvSpPr>
        <p:spPr>
          <a:xfrm>
            <a:off x="4767469" y="2007352"/>
            <a:ext cx="4267200" cy="3211135"/>
          </a:xfrm>
          <a:prstGeom prst="rect">
            <a:avLst/>
          </a:prstGeom>
        </p:spPr>
        <p:txBody>
          <a:bodyPr wrap="square">
            <a:spAutoFit/>
          </a:bodyPr>
          <a:lstStyle/>
          <a:p>
            <a:pPr indent="-342900" defTabSz="457200">
              <a:spcAft>
                <a:spcPts val="800"/>
              </a:spcAft>
              <a:defRPr/>
            </a:pP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Melonie Martin</a:t>
            </a:r>
            <a:br>
              <a:rPr lang="en-US" sz="14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rPr>
              <a:t>Ascension, East Baton Rouge, West Baton Rouge</a:t>
            </a:r>
            <a:endPar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indent="-342900" defTabSz="457200">
              <a:defRPr/>
            </a:pP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Lisa Roth</a:t>
            </a:r>
          </a:p>
          <a:p>
            <a:pPr indent="-342900" defTabSz="457200">
              <a:spcAft>
                <a:spcPts val="800"/>
              </a:spcAft>
              <a:defRPr/>
            </a:pPr>
            <a:r>
              <a:rPr lang="en-US" sz="1300" dirty="0">
                <a:solidFill>
                  <a:srgbClr val="55565A"/>
                </a:solidFill>
                <a:latin typeface="Corbel" panose="020B0503020204020204" pitchFamily="34" charset="0"/>
                <a:cs typeface="Segoe UI"/>
              </a:rPr>
              <a:t>Online Portal Training</a:t>
            </a:r>
          </a:p>
          <a:p>
            <a:pPr indent="-342900">
              <a:spcAft>
                <a:spcPts val="800"/>
              </a:spcAft>
              <a:defRPr/>
            </a:pPr>
            <a:r>
              <a:rPr lang="en-US" sz="1600" b="1" dirty="0">
                <a:solidFill>
                  <a:srgbClr val="55565A"/>
                </a:solidFill>
                <a:latin typeface="Corbel" panose="020B0503020204020204" pitchFamily="34" charset="0"/>
                <a:cs typeface="Segoe UI"/>
              </a:rPr>
              <a:t>Amber Strahan</a:t>
            </a:r>
            <a:br>
              <a:rPr lang="en-US" sz="1400" b="1"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rPr>
              <a:t>Assumption, </a:t>
            </a:r>
            <a:r>
              <a:rPr lang="en-US" sz="1300" dirty="0">
                <a:solidFill>
                  <a:srgbClr val="55565A"/>
                </a:solidFill>
                <a:latin typeface="Corbel" panose="020B0503020204020204" pitchFamily="34" charset="0"/>
                <a:ea typeface="Segoe UI" panose="020B0502040204020203" pitchFamily="34" charset="0"/>
                <a:cs typeface="Segoe UI"/>
              </a:rPr>
              <a:t>Bienville, Bossier, Caddo, Claiborne, Desoto, Grant, Jackson, Lincoln, Natchitoches, Red River, Sabine, Union, Webster, Winn</a:t>
            </a:r>
          </a:p>
          <a:p>
            <a:pPr indent="-342900">
              <a:spcAft>
                <a:spcPts val="1200"/>
              </a:spcAft>
              <a:defRPr/>
            </a:pPr>
            <a:r>
              <a:rPr lang="en-US" sz="1600" b="1" dirty="0">
                <a:solidFill>
                  <a:srgbClr val="55565A"/>
                </a:solidFill>
                <a:latin typeface="Corbel" panose="020B0503020204020204" pitchFamily="34" charset="0"/>
                <a:ea typeface="Segoe UI" panose="020B0502040204020203" pitchFamily="34" charset="0"/>
                <a:cs typeface="Segoe UI"/>
              </a:rPr>
              <a:t>Mary Catherine Vial</a:t>
            </a:r>
            <a:br>
              <a:rPr lang="en-US" sz="1400" dirty="0">
                <a:solidFill>
                  <a:srgbClr val="55565A"/>
                </a:solidFill>
                <a:latin typeface="Corbel" panose="020B0503020204020204" pitchFamily="34" charset="0"/>
                <a:ea typeface="Segoe UI" panose="020B0502040204020203" pitchFamily="34" charset="0"/>
                <a:cs typeface="Segoe UI"/>
              </a:rPr>
            </a:br>
            <a:r>
              <a:rPr lang="en-US" sz="1300" dirty="0">
                <a:solidFill>
                  <a:srgbClr val="55565A"/>
                </a:solidFill>
                <a:latin typeface="Corbel" panose="020B0503020204020204" pitchFamily="34" charset="0"/>
                <a:ea typeface="Segoe UI" panose="020B0502040204020203" pitchFamily="34" charset="0"/>
                <a:cs typeface="Segoe UI"/>
              </a:rPr>
              <a:t>Calcasieu, Lafayette</a:t>
            </a:r>
            <a:endPar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indent="-342900" defTabSz="457200">
              <a:defRPr/>
            </a:pPr>
            <a:br>
              <a:rPr lang="en-US" sz="1200" dirty="0">
                <a:solidFill>
                  <a:srgbClr val="55565A"/>
                </a:solidFill>
                <a:latin typeface="Corbel" panose="020B0503020204020204" pitchFamily="34" charset="0"/>
                <a:ea typeface="Segoe UI" panose="020B0502040204020203" pitchFamily="34" charset="0"/>
                <a:cs typeface="Segoe UI" panose="020B0502040204020203" pitchFamily="34" charset="0"/>
              </a:rPr>
            </a:br>
            <a:endParaRPr lang="en-US" sz="12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401309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Provider Contracting</a:t>
            </a:r>
          </a:p>
        </p:txBody>
      </p:sp>
      <p:sp>
        <p:nvSpPr>
          <p:cNvPr id="8" name="Rounded Rectangle 9">
            <a:extLst>
              <a:ext uri="{FF2B5EF4-FFF2-40B4-BE49-F238E27FC236}">
                <a16:creationId xmlns:a16="http://schemas.microsoft.com/office/drawing/2014/main" id="{5730E78B-856E-D47D-D890-347572EF608C}"/>
              </a:ext>
            </a:extLst>
          </p:cNvPr>
          <p:cNvSpPr/>
          <p:nvPr/>
        </p:nvSpPr>
        <p:spPr>
          <a:xfrm>
            <a:off x="498764" y="5688894"/>
            <a:ext cx="8077200" cy="980921"/>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6" name="Rectangle 9">
            <a:extLst>
              <a:ext uri="{FF2B5EF4-FFF2-40B4-BE49-F238E27FC236}">
                <a16:creationId xmlns:a16="http://schemas.microsoft.com/office/drawing/2014/main" id="{424D8C3A-7EB4-EB5A-3077-1BE8303D5D8A}"/>
              </a:ext>
            </a:extLst>
          </p:cNvPr>
          <p:cNvSpPr>
            <a:spLocks noChangeArrowheads="1"/>
          </p:cNvSpPr>
          <p:nvPr/>
        </p:nvSpPr>
        <p:spPr bwMode="auto">
          <a:xfrm>
            <a:off x="568036" y="6005555"/>
            <a:ext cx="7885301" cy="338554"/>
          </a:xfrm>
          <a:prstGeom prst="rect">
            <a:avLst/>
          </a:prstGeom>
          <a:noFill/>
          <a:ln w="9525">
            <a:noFill/>
            <a:miter lim="800000"/>
            <a:headEnd/>
            <a:tailEnd/>
          </a:ln>
        </p:spPr>
        <p:txBody>
          <a:bodyPr wrap="square" anchor="ctr">
            <a:spAutoFit/>
          </a:bodyPr>
          <a:lstStyle/>
          <a:p>
            <a:pPr algn="ctr">
              <a:spcAft>
                <a:spcPct val="100000"/>
              </a:spcAft>
              <a:tabLst>
                <a:tab pos="2919267" algn="l"/>
              </a:tabLst>
            </a:pP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provider.contracting@lablue.com</a:t>
            </a:r>
            <a:r>
              <a:rPr lang="en-US" sz="1600" dirty="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    1-800-716-2299, option 1</a:t>
            </a:r>
          </a:p>
        </p:txBody>
      </p:sp>
      <p:sp>
        <p:nvSpPr>
          <p:cNvPr id="3" name="Rectangle 9">
            <a:extLst>
              <a:ext uri="{FF2B5EF4-FFF2-40B4-BE49-F238E27FC236}">
                <a16:creationId xmlns:a16="http://schemas.microsoft.com/office/drawing/2014/main" id="{A9A7FFDE-965F-ACAF-8BAD-60B2B3C9E3AE}"/>
              </a:ext>
            </a:extLst>
          </p:cNvPr>
          <p:cNvSpPr>
            <a:spLocks noChangeArrowheads="1"/>
          </p:cNvSpPr>
          <p:nvPr/>
        </p:nvSpPr>
        <p:spPr bwMode="auto">
          <a:xfrm>
            <a:off x="381000" y="802315"/>
            <a:ext cx="8503489" cy="482075"/>
          </a:xfrm>
          <a:prstGeom prst="rect">
            <a:avLst/>
          </a:prstGeom>
          <a:noFill/>
          <a:ln w="9525">
            <a:noFill/>
            <a:miter lim="800000"/>
            <a:headEnd/>
            <a:tailEnd/>
          </a:ln>
        </p:spPr>
        <p:txBody>
          <a:bodyPr anchor="ctr">
            <a:noAutofit/>
          </a:bodyPr>
          <a:lstStyle/>
          <a:p>
            <a:pPr>
              <a:spcAft>
                <a:spcPts val="600"/>
              </a:spcAft>
            </a:pPr>
            <a:r>
              <a:rPr lang="en-US" b="1">
                <a:solidFill>
                  <a:srgbClr val="55565A"/>
                </a:solidFill>
                <a:latin typeface="Corbel" panose="020B0503020204020204" pitchFamily="34" charset="0"/>
                <a:ea typeface="Segoe UI" panose="020B0502040204020203" pitchFamily="34" charset="0"/>
                <a:cs typeface="Segoe UI" panose="020B0502040204020203" pitchFamily="34" charset="0"/>
              </a:rPr>
              <a:t>Jason Heck, Director –</a:t>
            </a:r>
            <a:r>
              <a:rPr lang="en-US" sz="2000" b="1">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jason.heck@lablue.com</a:t>
            </a:r>
            <a:endParaRPr lang="en-US" sz="2000" b="1">
              <a:solidFill>
                <a:srgbClr val="0070C0"/>
              </a:solidFill>
              <a:latin typeface="Corbel" panose="020B0503020204020204" pitchFamily="34" charset="0"/>
              <a:ea typeface="Segoe UI" panose="020B0502040204020203" pitchFamily="34" charset="0"/>
              <a:cs typeface="Segoe UI" panose="020B0502040204020203" pitchFamily="34" charset="0"/>
            </a:endParaRPr>
          </a:p>
          <a:p>
            <a:pPr>
              <a:spcAft>
                <a:spcPts val="600"/>
              </a:spcAft>
            </a:pPr>
            <a:endParaRPr lang="en-US" sz="2400" b="1" u="sng">
              <a:solidFill>
                <a:schemeClr val="tx1">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6400AAF6-E4A3-FDCC-F59E-72AE3C630D0C}"/>
              </a:ext>
            </a:extLst>
          </p:cNvPr>
          <p:cNvSpPr/>
          <p:nvPr/>
        </p:nvSpPr>
        <p:spPr>
          <a:xfrm>
            <a:off x="381000" y="1041715"/>
            <a:ext cx="8548777" cy="4816703"/>
          </a:xfrm>
          <a:prstGeom prst="rect">
            <a:avLst/>
          </a:prstGeom>
        </p:spPr>
        <p:txBody>
          <a:bodyPr wrap="square">
            <a:spAutoFit/>
          </a:bodyPr>
          <a:lstStyle/>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Diana Bercaw, Lead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diana.bercaw@lablue.com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Jefferson, Orleans, Plaquemines and St. Bernard parishes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Jordan Black, Sr.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jordan.black</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Acadia, Evangeline, Iberia, Lafayette, St. Landry, St. Martin</a:t>
            </a:r>
            <a:r>
              <a:rPr lang="en-US" sz="1300" dirty="0">
                <a:solidFill>
                  <a:srgbClr val="55565A"/>
                </a:solidFill>
                <a:latin typeface="Corbel" panose="020B0503020204020204" pitchFamily="34" charset="0"/>
                <a:ea typeface="Segoe UI" panose="020B0502040204020203" pitchFamily="34" charset="0"/>
                <a:cs typeface="Segoe UI" panose="020B0502040204020203" pitchFamily="34" charset="0"/>
              </a:rPr>
              <a:t>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and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Vermilion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parishes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Sue Condon, Lead Network Development &amp; Contracting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sue.condon@lablue.com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West Feliciana, East Feliciana, St. Helena, Pointe Coupee, West Baton Rouge, East Baton Rouge, Livingston, Ascension and Iberville parishes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Kim Jones,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Segoe UI" panose="020B0502040204020203" pitchFamily="34" charset="0"/>
              </a:rPr>
              <a:t>kim.jones</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Caddo, Bossier, Webster, Claiborne, Desoto, Red River, Bienville, Sabine, Natchitoches and Winn parishes</a:t>
            </a: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Cora LeBlanc, Sr.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cora.leblanc@lablue.com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Assumption, St. John The Baptist, Terrebonne, St. Mary, Lafourche, St. Charles, St. James, St. Tammany, Tangipahoa and Washington parishes</a:t>
            </a:r>
            <a:endPar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Dayna Roy, Sr.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dayna.roy@lablue.com</a:t>
            </a:r>
          </a:p>
          <a:p>
            <a:pPr marL="3175" marR="0" lvl="1" indent="0" algn="l" defTabSz="457200" rtl="0" eaLnBrk="1" fontAlgn="auto" latinLnBrk="0" hangingPunct="1">
              <a:lnSpc>
                <a:spcPct val="100000"/>
              </a:lnSpc>
              <a:spcBef>
                <a:spcPts val="0"/>
              </a:spcBef>
              <a:spcAft>
                <a:spcPts val="1200"/>
              </a:spcAft>
              <a:buClrTx/>
              <a:buSzPct val="80000"/>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Allen, Avoyelles, Beauregard, Calcasieu, Cameron, Grant, Jefferson Davis, Rapides and Vernon parishes</a:t>
            </a: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endParaRPr>
          </a:p>
          <a:p>
            <a:pPr marL="3175" marR="0" lvl="0" indent="0" algn="l" defTabSz="457200" rtl="0" eaLnBrk="1" fontAlgn="auto" latinLnBrk="0" hangingPunct="1">
              <a:lnSpc>
                <a:spcPct val="100000"/>
              </a:lnSpc>
              <a:spcBef>
                <a:spcPts val="0"/>
              </a:spcBef>
              <a:spcAft>
                <a:spcPts val="0"/>
              </a:spcAft>
              <a:buClrTx/>
              <a:buSzPct val="80000"/>
              <a:buFontTx/>
              <a:buNone/>
              <a:tabLst/>
              <a:defRPr/>
            </a:pPr>
            <a:r>
              <a:rPr kumimoji="0" lang="en-US" sz="1300" b="1"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Lauren Viola, Provider Network Development Representative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 </a:t>
            </a:r>
            <a:r>
              <a:rPr kumimoji="0" lang="en-US" sz="1300" b="1" i="0" u="none" strike="noStrike" kern="1200" cap="none" spc="0" normalizeH="0" baseline="0" noProof="0" dirty="0">
                <a:ln>
                  <a:noFill/>
                </a:ln>
                <a:solidFill>
                  <a:srgbClr val="0070C0"/>
                </a:solidFill>
                <a:effectLst/>
                <a:uLnTx/>
                <a:uFillTx/>
                <a:latin typeface="Corbel" panose="020B0503020204020204" pitchFamily="34" charset="0"/>
                <a:cs typeface="Segoe UI" panose="020B0502040204020203" pitchFamily="34" charset="0"/>
              </a:rPr>
              <a:t>lauren.viola@lablue.com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Jackson, Lincoln, </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Tensas, Madison, East Carroll, West Carroll, Franklin, Richland, Morehouse, Ouachita, Caldwell, Union, Concordia, Catahoula and Lasalle</a:t>
            </a:r>
            <a:r>
              <a:rPr kumimoji="0" lang="en-US" sz="13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 parishes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lumMod val="95000"/>
                  <a:lumOff val="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06218718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Provider Credentialing &amp; Data Management</a:t>
            </a:r>
          </a:p>
        </p:txBody>
      </p:sp>
      <p:sp>
        <p:nvSpPr>
          <p:cNvPr id="8" name="Rounded Rectangle 9">
            <a:extLst>
              <a:ext uri="{FF2B5EF4-FFF2-40B4-BE49-F238E27FC236}">
                <a16:creationId xmlns:a16="http://schemas.microsoft.com/office/drawing/2014/main" id="{5730E78B-856E-D47D-D890-347572EF608C}"/>
              </a:ext>
            </a:extLst>
          </p:cNvPr>
          <p:cNvSpPr/>
          <p:nvPr/>
        </p:nvSpPr>
        <p:spPr>
          <a:xfrm>
            <a:off x="498764" y="5217262"/>
            <a:ext cx="8077200" cy="1452554"/>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2" name="Rectangle 1">
            <a:extLst>
              <a:ext uri="{FF2B5EF4-FFF2-40B4-BE49-F238E27FC236}">
                <a16:creationId xmlns:a16="http://schemas.microsoft.com/office/drawing/2014/main" id="{E4D345B7-AA8E-445B-95F0-12AD0A3892D0}"/>
              </a:ext>
            </a:extLst>
          </p:cNvPr>
          <p:cNvSpPr>
            <a:spLocks noChangeArrowheads="1"/>
          </p:cNvSpPr>
          <p:nvPr/>
        </p:nvSpPr>
        <p:spPr bwMode="auto">
          <a:xfrm>
            <a:off x="498764" y="1491420"/>
            <a:ext cx="7853757" cy="2862322"/>
          </a:xfrm>
          <a:prstGeom prst="rect">
            <a:avLst/>
          </a:prstGeom>
          <a:noFill/>
          <a:ln w="9525">
            <a:noFill/>
            <a:miter lim="800000"/>
            <a:headEnd/>
            <a:tailEnd/>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mn-ea"/>
                <a:cs typeface="+mn-cs"/>
              </a:rPr>
              <a:t>Provider Network Setup, Credentialing, Contracting &amp; Demographic Change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5565A"/>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solidFill>
                  <a:srgbClr val="55565A"/>
                </a:solidFill>
                <a:latin typeface="Corbel" panose="020B0503020204020204" pitchFamily="34" charset="0"/>
              </a:rPr>
              <a:t>Sam Measels</a:t>
            </a:r>
            <a:r>
              <a:rPr lang="en-US" sz="1800" dirty="0">
                <a:solidFill>
                  <a:srgbClr val="55565A"/>
                </a:solidFill>
                <a:latin typeface="Corbel" panose="020B0503020204020204" pitchFamily="34" charset="0"/>
              </a:rPr>
              <a:t>, Director, Provider Credentialing and Information</a:t>
            </a:r>
          </a:p>
          <a:p>
            <a:pPr marL="0" marR="0" lvl="0" indent="0" defTabSz="457200" rtl="0" eaLnBrk="1" fontAlgn="auto" latinLnBrk="0" hangingPunct="1">
              <a:lnSpc>
                <a:spcPct val="100000"/>
              </a:lnSpc>
              <a:spcBef>
                <a:spcPts val="0"/>
              </a:spcBef>
              <a:spcAft>
                <a:spcPts val="0"/>
              </a:spcAft>
              <a:buClrTx/>
              <a:buSzTx/>
              <a:buFontTx/>
              <a:buNone/>
              <a:tabLst/>
              <a:defRPr/>
            </a:pPr>
            <a:r>
              <a:rPr lang="en-US" sz="1800" dirty="0">
                <a:solidFill>
                  <a:srgbClr val="0070C0"/>
                </a:solidFill>
                <a:latin typeface="Corbel" panose="020B0503020204020204" pitchFamily="34" charset="0"/>
                <a:cs typeface="Segoe UI" panose="020B0502040204020203" pitchFamily="34" charset="0"/>
              </a:rPr>
              <a:t>sam.measels@lablue.com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1" dirty="0">
              <a:solidFill>
                <a:srgbClr val="55565A"/>
              </a:solidFill>
              <a:latin typeface="Corbel" panose="020B05030202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solidFill>
                  <a:srgbClr val="55565A"/>
                </a:solidFill>
                <a:latin typeface="Corbel" panose="020B0503020204020204" pitchFamily="34" charset="0"/>
              </a:rPr>
              <a:t>Kaci Guidry</a:t>
            </a:r>
            <a:r>
              <a:rPr lang="en-US" sz="1800" dirty="0">
                <a:solidFill>
                  <a:srgbClr val="55565A"/>
                </a:solidFill>
                <a:latin typeface="Corbel" panose="020B0503020204020204" pitchFamily="34" charset="0"/>
              </a:rPr>
              <a:t>, Manager, Provider Data Management &amp; PCDM Status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70C0"/>
                </a:solidFill>
                <a:latin typeface="Corbel" panose="020B0503020204020204" pitchFamily="34" charset="0"/>
                <a:cs typeface="Segoe UI" panose="020B0502040204020203" pitchFamily="34" charset="0"/>
              </a:rPr>
              <a:t>kaci.guidry@lablue.com </a:t>
            </a:r>
            <a:r>
              <a:rPr lang="en-US" sz="1800" b="1" dirty="0">
                <a:solidFill>
                  <a:srgbClr val="0070C0"/>
                </a:solidFill>
                <a:latin typeface="Corbel" panose="020B0503020204020204" pitchFamily="34" charset="0"/>
              </a:rPr>
              <a:t>	</a:t>
            </a:r>
            <a:endParaRPr lang="en-US" sz="1800" dirty="0">
              <a:solidFill>
                <a:srgbClr val="0070C0"/>
              </a:solidFill>
              <a:latin typeface="Corbel" panose="020B0503020204020204"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1" dirty="0">
              <a:solidFill>
                <a:srgbClr val="007EBF"/>
              </a:solidFill>
              <a:latin typeface="Corbel" panose="020B0503020204020204"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Kristin Ross</a:t>
            </a:r>
            <a:r>
              <a:rPr kumimoji="0" lang="en-US" sz="180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 M</a:t>
            </a: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Calibri" panose="020F0502020204030204" pitchFamily="34" charset="0"/>
                <a:cs typeface="Segoe UI" panose="020B0502040204020203" pitchFamily="34" charset="0"/>
              </a:rPr>
              <a:t>anager, Provider Contract Administration</a:t>
            </a:r>
            <a:r>
              <a:rPr kumimoji="0" lang="en-US" sz="1800" b="0" i="0" u="none" strike="noStrike" kern="1200" cap="none" spc="0" normalizeH="0" baseline="0" noProof="0" dirty="0">
                <a:ln>
                  <a:noFill/>
                </a:ln>
                <a:solidFill>
                  <a:srgbClr val="007EBF"/>
                </a:solidFill>
                <a:effectLst/>
                <a:uLnTx/>
                <a:uFillTx/>
                <a:latin typeface="Corbel" panose="020B0503020204020204" pitchFamily="34" charset="0"/>
                <a:ea typeface="Calibri" panose="020F0502020204030204" pitchFamily="34" charset="0"/>
                <a:cs typeface="Segoe UI" panose="020B0502040204020203" pitchFamily="34" charset="0"/>
              </a:rPr>
              <a:t>	</a:t>
            </a:r>
            <a:endParaRPr lang="en-US" sz="1800" b="1" dirty="0">
              <a:solidFill>
                <a:srgbClr val="007EBF"/>
              </a:solidFill>
              <a:latin typeface="Corbel" panose="020B0503020204020204" pitchFamily="34" charset="0"/>
              <a:ea typeface="Calibri" panose="020F0502020204030204" pitchFamily="34" charset="0"/>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Segoe UI" panose="020B0502040204020203" pitchFamily="34" charset="0"/>
              </a:rPr>
              <a:t>kristin.ross@lablue.com   </a:t>
            </a:r>
            <a:r>
              <a:rPr kumimoji="0" lang="en-US" sz="1800" b="0" i="0" u="none" strike="noStrike" kern="1200" cap="none" spc="0" normalizeH="0" baseline="0" noProof="0" dirty="0">
                <a:ln>
                  <a:noFill/>
                </a:ln>
                <a:solidFill>
                  <a:srgbClr val="0070C0"/>
                </a:solidFill>
                <a:effectLst/>
                <a:uLnTx/>
                <a:uFillTx/>
                <a:latin typeface="Corbel" panose="020B0503020204020204" pitchFamily="34" charset="0"/>
                <a:ea typeface="Calibri" panose="020F0502020204030204" pitchFamily="34" charset="0"/>
                <a:cs typeface="Segoe UI" panose="020B0502040204020203" pitchFamily="34" charset="0"/>
              </a:rPr>
              <a:t>       </a:t>
            </a:r>
          </a:p>
        </p:txBody>
      </p:sp>
      <p:sp>
        <p:nvSpPr>
          <p:cNvPr id="6" name="Rectangle 9">
            <a:extLst>
              <a:ext uri="{FF2B5EF4-FFF2-40B4-BE49-F238E27FC236}">
                <a16:creationId xmlns:a16="http://schemas.microsoft.com/office/drawing/2014/main" id="{424D8C3A-7EB4-EB5A-3077-1BE8303D5D8A}"/>
              </a:ext>
            </a:extLst>
          </p:cNvPr>
          <p:cNvSpPr>
            <a:spLocks noChangeArrowheads="1"/>
          </p:cNvSpPr>
          <p:nvPr/>
        </p:nvSpPr>
        <p:spPr bwMode="auto">
          <a:xfrm>
            <a:off x="568036" y="5306108"/>
            <a:ext cx="7885301" cy="1323439"/>
          </a:xfrm>
          <a:prstGeom prst="rect">
            <a:avLst/>
          </a:prstGeom>
          <a:noFill/>
          <a:ln w="9525">
            <a:noFill/>
            <a:miter lim="800000"/>
            <a:headEnd/>
            <a:tailEnd/>
          </a:ln>
        </p:spPr>
        <p:txBody>
          <a:bodyPr wrap="square" anchor="ctr">
            <a:spAutoFit/>
          </a:bodyPr>
          <a:lstStyle/>
          <a:p>
            <a:pPr algn="ct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If you would like to check the status on your credentialing application </a:t>
            </a:r>
            <a:b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or provider data change or update, please contact the Provider </a:t>
            </a:r>
            <a:b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Credentialing &amp; Data Management Department.</a:t>
            </a:r>
          </a:p>
          <a:p>
            <a:pPr algn="ctr"/>
            <a:endPar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lgn="ctr"/>
            <a:r>
              <a:rPr lang="en-US" sz="1600" dirty="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PCDMstatus@lablue.com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1-800-716-2299, option 2 </a:t>
            </a:r>
            <a:endPar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0153742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05FD19B-5658-411E-A6CE-1BDF45341091}"/>
              </a:ext>
            </a:extLst>
          </p:cNvPr>
          <p:cNvSpPr txBox="1"/>
          <p:nvPr/>
        </p:nvSpPr>
        <p:spPr>
          <a:xfrm>
            <a:off x="457200" y="1676400"/>
            <a:ext cx="8229600" cy="707886"/>
          </a:xfrm>
          <a:prstGeom prst="rect">
            <a:avLst/>
          </a:prstGeom>
          <a:noFill/>
        </p:spPr>
        <p:txBody>
          <a:bodyPr wrap="square" rtlCol="0">
            <a:spAutoFit/>
          </a:bodyPr>
          <a:lstStyle/>
          <a:p>
            <a:pPr algn="ctr"/>
            <a:r>
              <a:rPr lang="en-US" sz="2000">
                <a:solidFill>
                  <a:srgbClr val="55565A"/>
                </a:solidFill>
                <a:latin typeface="Corbel" panose="020B0503020204020204" pitchFamily="34" charset="0"/>
                <a:ea typeface="Segoe UI" panose="020B0502040204020203" pitchFamily="34" charset="0"/>
                <a:cs typeface="Segoe UI" panose="020B0502040204020203" pitchFamily="34" charset="0"/>
              </a:rPr>
              <a:t>At this time, we will address the questions you submitted electronically through the webinar platform.</a:t>
            </a:r>
          </a:p>
        </p:txBody>
      </p:sp>
      <p:pic>
        <p:nvPicPr>
          <p:cNvPr id="3" name="Graphic 2" descr="Questions with solid fill">
            <a:extLst>
              <a:ext uri="{FF2B5EF4-FFF2-40B4-BE49-F238E27FC236}">
                <a16:creationId xmlns:a16="http://schemas.microsoft.com/office/drawing/2014/main" id="{E6C54330-5B75-4A08-800B-49943FF8E9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1800" y="3027571"/>
            <a:ext cx="2892287" cy="2892287"/>
          </a:xfrm>
          <a:prstGeom prst="rect">
            <a:avLst/>
          </a:prstGeom>
        </p:spPr>
      </p:pic>
    </p:spTree>
    <p:extLst>
      <p:ext uri="{BB962C8B-B14F-4D97-AF65-F5344CB8AC3E}">
        <p14:creationId xmlns:p14="http://schemas.microsoft.com/office/powerpoint/2010/main" val="324690557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CA27D25-20FF-258D-73CE-81877320D997}"/>
              </a:ext>
            </a:extLst>
          </p:cNvPr>
          <p:cNvSpPr txBox="1">
            <a:spLocks/>
          </p:cNvSpPr>
          <p:nvPr/>
        </p:nvSpPr>
        <p:spPr>
          <a:xfrm>
            <a:off x="685800" y="3048000"/>
            <a:ext cx="7772400" cy="1362075"/>
          </a:xfrm>
          <a:prstGeom prst="rect">
            <a:avLst/>
          </a:prstGeom>
        </p:spPr>
        <p:txBody>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pPr algn="ctr"/>
            <a:r>
              <a:rPr lang="en-US" kern="0">
                <a:latin typeface="Corbel" panose="020B0503020204020204" pitchFamily="34" charset="0"/>
              </a:rPr>
              <a:t>Appendix</a:t>
            </a:r>
          </a:p>
        </p:txBody>
      </p:sp>
    </p:spTree>
    <p:extLst>
      <p:ext uri="{BB962C8B-B14F-4D97-AF65-F5344CB8AC3E}">
        <p14:creationId xmlns:p14="http://schemas.microsoft.com/office/powerpoint/2010/main" val="126734578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5029200" y="4262904"/>
            <a:ext cx="3592332" cy="1604496"/>
          </a:xfrm>
          <a:prstGeom prst="roundRect">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Electronic Payment Registers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00" y="1748304"/>
            <a:ext cx="3554232" cy="2369487"/>
          </a:xfrm>
          <a:prstGeom prst="rect">
            <a:avLst/>
          </a:prstGeom>
        </p:spPr>
      </p:pic>
      <p:sp>
        <p:nvSpPr>
          <p:cNvPr id="11" name="Rectangle 10"/>
          <p:cNvSpPr/>
          <p:nvPr/>
        </p:nvSpPr>
        <p:spPr>
          <a:xfrm>
            <a:off x="381000" y="922377"/>
            <a:ext cx="4343400" cy="5478423"/>
          </a:xfrm>
          <a:prstGeom prst="rect">
            <a:avLst/>
          </a:prstGeom>
        </p:spPr>
        <p:txBody>
          <a:bodyPr wrap="square">
            <a:spAutoFit/>
          </a:bodyPr>
          <a:lstStyle/>
          <a:p>
            <a:pPr>
              <a:spcAft>
                <a:spcPts val="1200"/>
              </a:spcAft>
            </a:pP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HIPAA 835 Transaction</a:t>
            </a:r>
          </a:p>
          <a:p>
            <a:pPr marL="288925" indent="-168275">
              <a:spcAft>
                <a:spcPts val="1800"/>
              </a:spcAft>
              <a:buFont typeface="Arial"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Providers who submit claims electronically can receive an electronic file containing their weekly Provider Remittance Advice/Payment Register (ERA).</a:t>
            </a:r>
          </a:p>
          <a:p>
            <a:pPr marL="288925" indent="-168275">
              <a:spcAft>
                <a:spcPts val="1800"/>
              </a:spcAft>
              <a:buFont typeface="Arial"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The ERA is available Monday mornings, allowing providers to begin posting payments as soon as possible.</a:t>
            </a:r>
          </a:p>
          <a:p>
            <a:pPr marL="288925" indent="-168275">
              <a:spcAft>
                <a:spcPts val="1800"/>
              </a:spcAft>
              <a:buFont typeface="Arial"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ERA specifications are available from Louisiana Blue at no cost to vendors and providers, but they do require programming changes by your practice management billing system vendor. Traditionally, there is an upfront fee from your billing system vendor for programming.</a:t>
            </a:r>
          </a:p>
          <a:p>
            <a:pPr marL="288925" indent="-168275">
              <a:spcAft>
                <a:spcPts val="1800"/>
              </a:spcAft>
              <a:buFont typeface="Arial"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From that point, you may receive the Louisiana Blue weekly Remittance Advice/Payment Register at no charge.</a:t>
            </a:r>
          </a:p>
        </p:txBody>
      </p:sp>
      <p:sp>
        <p:nvSpPr>
          <p:cNvPr id="12" name="TextBox 11"/>
          <p:cNvSpPr txBox="1"/>
          <p:nvPr/>
        </p:nvSpPr>
        <p:spPr>
          <a:xfrm>
            <a:off x="5105400" y="4419600"/>
            <a:ext cx="3314700" cy="1097673"/>
          </a:xfrm>
          <a:prstGeom prst="rect">
            <a:avLst/>
          </a:prstGeom>
          <a:noFill/>
        </p:spPr>
        <p:txBody>
          <a:bodyPr wrap="square" rtlCol="0">
            <a:spAutoFit/>
          </a:bodyPr>
          <a:lstStyle/>
          <a:p>
            <a:pPr marL="112713">
              <a:lnSpc>
                <a:spcPts val="2000"/>
              </a:lnSpc>
              <a:spcAft>
                <a:spcPts val="1800"/>
              </a:spcAft>
            </a:pPr>
            <a:r>
              <a:rPr lang="en-US" sz="1500" dirty="0">
                <a:solidFill>
                  <a:schemeClr val="bg1"/>
                </a:solidFill>
                <a:latin typeface="Corbel" panose="020B0503020204020204" pitchFamily="34" charset="0"/>
                <a:ea typeface="Segoe UI" panose="020B0502040204020203" pitchFamily="34" charset="0"/>
                <a:cs typeface="Segoe UI" panose="020B0502040204020203" pitchFamily="34" charset="0"/>
              </a:rPr>
              <a:t>For more information, please contact Louisiana Blue EDI Services at </a:t>
            </a:r>
            <a:r>
              <a:rPr lang="en-US" sz="1500" b="1" dirty="0">
                <a:solidFill>
                  <a:schemeClr val="bg1"/>
                </a:solidFill>
                <a:latin typeface="Corbel" panose="020B0503020204020204" pitchFamily="34" charset="0"/>
                <a:ea typeface="Segoe UI" panose="020B0502040204020203" pitchFamily="34" charset="0"/>
                <a:cs typeface="Segoe UI" panose="020B0502040204020203" pitchFamily="34" charset="0"/>
              </a:rPr>
              <a:t>EDIservices@lablue.com </a:t>
            </a:r>
            <a:r>
              <a:rPr lang="en-US" sz="1500" dirty="0">
                <a:solidFill>
                  <a:schemeClr val="bg1"/>
                </a:solidFill>
                <a:latin typeface="Corbel" panose="020B0503020204020204" pitchFamily="34" charset="0"/>
                <a:ea typeface="Segoe UI" panose="020B0502040204020203" pitchFamily="34" charset="0"/>
                <a:cs typeface="Segoe UI" panose="020B0502040204020203" pitchFamily="34" charset="0"/>
              </a:rPr>
              <a:t>or</a:t>
            </a:r>
            <a:r>
              <a:rPr lang="en-US" sz="1500" b="1" dirty="0">
                <a:solidFill>
                  <a:schemeClr val="bg1"/>
                </a:solidFill>
                <a:latin typeface="Corbel" panose="020B0503020204020204" pitchFamily="34" charset="0"/>
                <a:ea typeface="Segoe UI" panose="020B0502040204020203" pitchFamily="34" charset="0"/>
                <a:cs typeface="Segoe UI" panose="020B0502040204020203" pitchFamily="34" charset="0"/>
              </a:rPr>
              <a:t> </a:t>
            </a:r>
            <a:br>
              <a:rPr lang="en-US" sz="1500" dirty="0">
                <a:solidFill>
                  <a:schemeClr val="bg1"/>
                </a:solidFill>
                <a:latin typeface="Corbel" panose="020B0503020204020204" pitchFamily="34" charset="0"/>
                <a:cs typeface="Segoe UI" panose="020B0502040204020203" pitchFamily="34" charset="0"/>
              </a:rPr>
            </a:br>
            <a:r>
              <a:rPr lang="en-US" sz="1500" b="1" dirty="0">
                <a:solidFill>
                  <a:schemeClr val="bg1"/>
                </a:solidFill>
                <a:latin typeface="Corbel" panose="020B0503020204020204" pitchFamily="34" charset="0"/>
                <a:cs typeface="Segoe UI" panose="020B0502040204020203" pitchFamily="34" charset="0"/>
              </a:rPr>
              <a:t>1-800-716-2299, option 3</a:t>
            </a:r>
            <a:r>
              <a:rPr lang="en-US" sz="1500" dirty="0">
                <a:solidFill>
                  <a:schemeClr val="bg1"/>
                </a:solidFill>
                <a:latin typeface="Corbel" panose="020B0503020204020204" pitchFamily="34" charset="0"/>
                <a:cs typeface="Segoe UI" panose="020B0502040204020203" pitchFamily="34" charset="0"/>
              </a:rPr>
              <a:t>.</a:t>
            </a:r>
            <a:endParaRPr lang="en-US" sz="1500" dirty="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5296183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3F94AB79-CB4E-2203-DFDA-9CF36E940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282" y="1728037"/>
            <a:ext cx="3658422" cy="4777409"/>
          </a:xfrm>
          <a:prstGeom prst="rect">
            <a:avLst/>
          </a:prstGeom>
          <a:ln w="3175">
            <a:solidFill>
              <a:srgbClr val="55565A"/>
            </a:solidFill>
          </a:ln>
        </p:spPr>
      </p:pic>
      <p:sp>
        <p:nvSpPr>
          <p:cNvPr id="14" name="Content Placeholder 2">
            <a:extLst>
              <a:ext uri="{FF2B5EF4-FFF2-40B4-BE49-F238E27FC236}">
                <a16:creationId xmlns:a16="http://schemas.microsoft.com/office/drawing/2014/main" id="{188D2255-E9E6-4196-98EB-F198C2E41140}"/>
              </a:ext>
            </a:extLst>
          </p:cNvPr>
          <p:cNvSpPr>
            <a:spLocks noGrp="1"/>
          </p:cNvSpPr>
          <p:nvPr>
            <p:ph idx="4294967295"/>
          </p:nvPr>
        </p:nvSpPr>
        <p:spPr>
          <a:xfrm>
            <a:off x="522549" y="1039176"/>
            <a:ext cx="3792538" cy="1668463"/>
          </a:xfrm>
        </p:spPr>
        <p:txBody>
          <a:bodyPr>
            <a:noAutofit/>
          </a:bodyPr>
          <a:lstStyle/>
          <a:p>
            <a:pPr marL="0" indent="0">
              <a:lnSpc>
                <a:spcPct val="114000"/>
              </a:lnSpc>
              <a:spcBef>
                <a:spcPts val="0"/>
              </a:spcBef>
              <a:spcAft>
                <a:spcPts val="600"/>
              </a:spcAft>
              <a:buNone/>
              <a:defRPr/>
            </a:pPr>
            <a:r>
              <a:rPr lang="en-US" sz="1800">
                <a:solidFill>
                  <a:srgbClr val="55565A"/>
                </a:solidFill>
                <a:latin typeface="Corbel" panose="020B0503020204020204" pitchFamily="34" charset="0"/>
                <a:ea typeface="Segoe UI" panose="020B0502040204020203" pitchFamily="34" charset="0"/>
              </a:rPr>
              <a:t>Some change selections on the </a:t>
            </a:r>
            <a:r>
              <a:rPr lang="en-US" sz="1800" b="1">
                <a:solidFill>
                  <a:srgbClr val="0070C0"/>
                </a:solidFill>
                <a:latin typeface="Corbel" panose="020B0503020204020204" pitchFamily="34" charset="0"/>
                <a:ea typeface="Segoe UI" panose="020B0502040204020203" pitchFamily="34" charset="0"/>
              </a:rPr>
              <a:t>Provider Update Request Form </a:t>
            </a:r>
            <a:r>
              <a:rPr lang="en-US" sz="1800">
                <a:solidFill>
                  <a:srgbClr val="55565A"/>
                </a:solidFill>
                <a:latin typeface="Corbel" panose="020B0503020204020204" pitchFamily="34" charset="0"/>
                <a:ea typeface="Segoe UI" panose="020B0502040204020203" pitchFamily="34" charset="0"/>
              </a:rPr>
              <a:t>include a checklist of required supporting documentation needed to complete your request.</a:t>
            </a:r>
          </a:p>
          <a:p>
            <a:pPr marL="0" indent="0">
              <a:lnSpc>
                <a:spcPct val="114000"/>
              </a:lnSpc>
              <a:spcBef>
                <a:spcPts val="0"/>
              </a:spcBef>
              <a:spcAft>
                <a:spcPts val="600"/>
              </a:spcAft>
              <a:buNone/>
              <a:defRPr/>
            </a:pPr>
            <a:r>
              <a:rPr lang="en-US" sz="1800">
                <a:solidFill>
                  <a:srgbClr val="55565A"/>
                </a:solidFill>
                <a:latin typeface="Corbel" panose="020B0503020204020204" pitchFamily="34" charset="0"/>
                <a:ea typeface="Segoe UI" panose="020B0502040204020203" pitchFamily="34" charset="0"/>
              </a:rPr>
              <a:t> </a:t>
            </a:r>
          </a:p>
        </p:txBody>
      </p:sp>
      <p:sp>
        <p:nvSpPr>
          <p:cNvPr id="2" name="Content Placeholder 2">
            <a:extLst>
              <a:ext uri="{FF2B5EF4-FFF2-40B4-BE49-F238E27FC236}">
                <a16:creationId xmlns:a16="http://schemas.microsoft.com/office/drawing/2014/main" id="{0AEC98DD-9553-6068-2B3C-25FEC4309E04}"/>
              </a:ext>
            </a:extLst>
          </p:cNvPr>
          <p:cNvSpPr txBox="1">
            <a:spLocks/>
          </p:cNvSpPr>
          <p:nvPr/>
        </p:nvSpPr>
        <p:spPr>
          <a:xfrm>
            <a:off x="999447" y="3016645"/>
            <a:ext cx="4020835" cy="16297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defRPr/>
            </a:pPr>
            <a:r>
              <a:rPr lang="en-US" sz="1800">
                <a:solidFill>
                  <a:srgbClr val="55565A"/>
                </a:solidFill>
                <a:latin typeface="Corbel" panose="020B0503020204020204" pitchFamily="34" charset="0"/>
                <a:ea typeface="Segoe UI" panose="020B0502040204020203" pitchFamily="34" charset="0"/>
                <a:cs typeface="Segoe UI" panose="020B0502040204020203" pitchFamily="34" charset="0"/>
              </a:rPr>
              <a:t>Complete the checklist.</a:t>
            </a:r>
          </a:p>
          <a:p>
            <a:pPr>
              <a:lnSpc>
                <a:spcPct val="100000"/>
              </a:lnSpc>
              <a:spcAft>
                <a:spcPts val="1200"/>
              </a:spcAft>
              <a:buClr>
                <a:srgbClr val="55565A"/>
              </a:buClr>
              <a:defRPr/>
            </a:pPr>
            <a:r>
              <a:rPr lang="en-US" sz="1800">
                <a:solidFill>
                  <a:srgbClr val="55565A"/>
                </a:solidFill>
                <a:latin typeface="Corbel" panose="020B0503020204020204" pitchFamily="34" charset="0"/>
                <a:ea typeface="Segoe UI" panose="020B0502040204020203" pitchFamily="34" charset="0"/>
                <a:cs typeface="Segoe UI" panose="020B0502040204020203" pitchFamily="34" charset="0"/>
              </a:rPr>
              <a:t>Ensure all requested items on the checklist are included or completed before submitting.</a:t>
            </a:r>
          </a:p>
        </p:txBody>
      </p:sp>
      <p:sp>
        <p:nvSpPr>
          <p:cNvPr id="4" name="Rounded Rectangle 2">
            <a:extLst>
              <a:ext uri="{FF2B5EF4-FFF2-40B4-BE49-F238E27FC236}">
                <a16:creationId xmlns:a16="http://schemas.microsoft.com/office/drawing/2014/main" id="{8703DE7D-D6E2-3389-E746-A81903EA3FD2}"/>
              </a:ext>
            </a:extLst>
          </p:cNvPr>
          <p:cNvSpPr/>
          <p:nvPr/>
        </p:nvSpPr>
        <p:spPr bwMode="auto">
          <a:xfrm>
            <a:off x="5106151" y="4645188"/>
            <a:ext cx="3486684" cy="771172"/>
          </a:xfrm>
          <a:prstGeom prst="roundRect">
            <a:avLst>
              <a:gd name="adj" fmla="val 9633"/>
            </a:avLst>
          </a:prstGeom>
          <a:noFill/>
          <a:ln w="38100">
            <a:solidFill>
              <a:srgbClr val="F89728"/>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w="57150">
                <a:solidFill>
                  <a:schemeClr val="tx1"/>
                </a:solidFill>
              </a:ln>
              <a:solidFill>
                <a:srgbClr val="FFC000"/>
              </a:solidFill>
              <a:effectLst/>
              <a:latin typeface="Corbel" panose="020B0503020204020204" pitchFamily="34" charset="0"/>
            </a:endParaRPr>
          </a:p>
        </p:txBody>
      </p:sp>
      <p:sp>
        <p:nvSpPr>
          <p:cNvPr id="10" name="TextBox 9">
            <a:extLst>
              <a:ext uri="{FF2B5EF4-FFF2-40B4-BE49-F238E27FC236}">
                <a16:creationId xmlns:a16="http://schemas.microsoft.com/office/drawing/2014/main" id="{C104EFD0-AEC5-6DC2-3701-A5C5AC1E1F47}"/>
              </a:ext>
            </a:extLst>
          </p:cNvPr>
          <p:cNvSpPr txBox="1"/>
          <p:nvPr/>
        </p:nvSpPr>
        <p:spPr>
          <a:xfrm>
            <a:off x="2418818" y="5510391"/>
            <a:ext cx="2507674" cy="923330"/>
          </a:xfrm>
          <a:prstGeom prst="rect">
            <a:avLst/>
          </a:prstGeom>
          <a:noFill/>
        </p:spPr>
        <p:txBody>
          <a:bodyPr wrap="square">
            <a:spAutoFit/>
          </a:bodyPr>
          <a:lstStyle/>
          <a:p>
            <a:pPr marL="0" indent="0">
              <a:lnSpc>
                <a:spcPct val="100000"/>
              </a:lnSpc>
              <a:spcAft>
                <a:spcPts val="1200"/>
              </a:spcAft>
              <a:buClr>
                <a:srgbClr val="55565A"/>
              </a:buClr>
              <a:buNone/>
              <a:defRPr/>
            </a:pPr>
            <a:r>
              <a:rPr lang="en-US" sz="1800">
                <a:solidFill>
                  <a:srgbClr val="55565A"/>
                </a:solidFill>
                <a:latin typeface="Corbel" panose="020B0503020204020204" pitchFamily="34" charset="0"/>
                <a:ea typeface="Segoe UI" panose="020B0502040204020203" pitchFamily="34" charset="0"/>
                <a:cs typeface="Segoe UI" panose="020B0502040204020203" pitchFamily="34" charset="0"/>
              </a:rPr>
              <a:t>Submissions that are missing checklist items will be returned.</a:t>
            </a:r>
          </a:p>
        </p:txBody>
      </p:sp>
      <p:pic>
        <p:nvPicPr>
          <p:cNvPr id="11" name="Graphic 10" descr="Marketing">
            <a:extLst>
              <a:ext uri="{FF2B5EF4-FFF2-40B4-BE49-F238E27FC236}">
                <a16:creationId xmlns:a16="http://schemas.microsoft.com/office/drawing/2014/main" id="{F81C062D-3C81-BCBE-FE9E-E097354928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165" y="5181600"/>
            <a:ext cx="1734636" cy="1734636"/>
          </a:xfrm>
          <a:prstGeom prst="rect">
            <a:avLst/>
          </a:prstGeom>
          <a:effectLst/>
        </p:spPr>
      </p:pic>
      <p:sp>
        <p:nvSpPr>
          <p:cNvPr id="6" name="Title 1">
            <a:extLst>
              <a:ext uri="{FF2B5EF4-FFF2-40B4-BE49-F238E27FC236}">
                <a16:creationId xmlns:a16="http://schemas.microsoft.com/office/drawing/2014/main" id="{105963D7-6E4B-9071-F24E-FD3F31EA9744}"/>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Updating Your Information</a:t>
            </a:r>
          </a:p>
        </p:txBody>
      </p:sp>
      <p:sp>
        <p:nvSpPr>
          <p:cNvPr id="12" name="Flowchart: Off-page Connector 11">
            <a:extLst>
              <a:ext uri="{FF2B5EF4-FFF2-40B4-BE49-F238E27FC236}">
                <a16:creationId xmlns:a16="http://schemas.microsoft.com/office/drawing/2014/main" id="{ACF44A2C-D843-41AA-C9C1-29B4BCDEE2D7}"/>
              </a:ext>
            </a:extLst>
          </p:cNvPr>
          <p:cNvSpPr/>
          <p:nvPr/>
        </p:nvSpPr>
        <p:spPr>
          <a:xfrm>
            <a:off x="6172200" y="0"/>
            <a:ext cx="2080548" cy="1834221"/>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2DFA1F-9FC3-5CFC-8379-574D65719B74}"/>
              </a:ext>
            </a:extLst>
          </p:cNvPr>
          <p:cNvSpPr txBox="1"/>
          <p:nvPr/>
        </p:nvSpPr>
        <p:spPr>
          <a:xfrm>
            <a:off x="6347746" y="72916"/>
            <a:ext cx="1748583" cy="1477328"/>
          </a:xfrm>
          <a:prstGeom prst="rect">
            <a:avLst/>
          </a:prstGeom>
          <a:noFill/>
        </p:spPr>
        <p:txBody>
          <a:bodyPr wrap="square">
            <a:spAutoFit/>
          </a:bodyPr>
          <a:lstStyle/>
          <a:p>
            <a:pPr algn="ctr"/>
            <a:r>
              <a:rPr lang="en-US" sz="1800">
                <a:solidFill>
                  <a:srgbClr val="55565A"/>
                </a:solidFill>
                <a:latin typeface="Corbel" panose="020B0503020204020204" pitchFamily="34" charset="0"/>
                <a:ea typeface="Segoe UI" panose="020B0502040204020203" pitchFamily="34" charset="0"/>
              </a:rPr>
              <a:t>It is important that we always have your most current information! </a:t>
            </a:r>
            <a:endParaRPr lang="en-US">
              <a:solidFill>
                <a:srgbClr val="55565A"/>
              </a:solidFill>
              <a:latin typeface="Corbel" panose="020B0503020204020204" pitchFamily="34" charset="0"/>
            </a:endParaRPr>
          </a:p>
        </p:txBody>
      </p:sp>
    </p:spTree>
    <p:extLst>
      <p:ext uri="{BB962C8B-B14F-4D97-AF65-F5344CB8AC3E}">
        <p14:creationId xmlns:p14="http://schemas.microsoft.com/office/powerpoint/2010/main" val="16327870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609600" y="5943600"/>
            <a:ext cx="7924800" cy="534935"/>
          </a:xfrm>
          <a:prstGeom prst="roundRect">
            <a:avLst>
              <a:gd name="adj" fmla="val 36595"/>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pic>
        <p:nvPicPr>
          <p:cNvPr id="5" name="Picture 2" descr="G:\Provider\Share\Communications\Artwork\BES_0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00" y="838200"/>
            <a:ext cx="1828800" cy="4064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National Drug Code (NDC) Required on Drug Claims</a:t>
            </a:r>
          </a:p>
        </p:txBody>
      </p:sp>
      <p:sp>
        <p:nvSpPr>
          <p:cNvPr id="6" name="Rectangle 5"/>
          <p:cNvSpPr/>
          <p:nvPr/>
        </p:nvSpPr>
        <p:spPr>
          <a:xfrm>
            <a:off x="2590800" y="914400"/>
            <a:ext cx="6172200" cy="4539704"/>
          </a:xfrm>
          <a:prstGeom prst="rect">
            <a:avLst/>
          </a:prstGeom>
        </p:spPr>
        <p:txBody>
          <a:bodyPr wrap="square">
            <a:spAutoFit/>
          </a:bodyPr>
          <a:lstStyle/>
          <a:p>
            <a:pPr>
              <a:spcAft>
                <a:spcPts val="1200"/>
              </a:spcAft>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Use the following billing guidelines to report required NDCs on outpatient facility UB-04 claims:</a:t>
            </a:r>
          </a:p>
          <a:p>
            <a:pPr marL="285750" indent="-285750">
              <a:spcAft>
                <a:spcPts val="1200"/>
              </a:spcAft>
              <a:buClr>
                <a:srgbClr val="55565A"/>
              </a:buClr>
              <a:buFont typeface="Arial" pitchFamily="34" charset="0"/>
              <a:buChar cha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NDC code editing will apply to any clinician-administered drugs billed on the claim, including immunizations. The claim must include any associated HCPCS or CPT code (except HCPCS codes beginning with the letter “A”).</a:t>
            </a:r>
          </a:p>
          <a:p>
            <a:pPr marL="285750" indent="-285750">
              <a:spcAft>
                <a:spcPts val="1200"/>
              </a:spcAft>
              <a:buClr>
                <a:srgbClr val="55565A"/>
              </a:buClr>
              <a:buFont typeface="Arial" pitchFamily="34" charset="0"/>
              <a:buChar cha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Each clinician-administered drug must be billed on a separate line item.</a:t>
            </a:r>
          </a:p>
          <a:p>
            <a:pPr marL="285750" indent="-285750">
              <a:spcAft>
                <a:spcPts val="1200"/>
              </a:spcAft>
              <a:buClr>
                <a:srgbClr val="55565A"/>
              </a:buClr>
              <a:buFont typeface="Arial" pitchFamily="34" charset="0"/>
              <a:buChar cha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Claims that do not meet the requirements will be rejected and returned on your “Not Accepted” report. Units indicated would be “1” or in accordance with the dosage amount specified in the descriptor of the HCPCS/CPT code appended for the individual drug.</a:t>
            </a:r>
          </a:p>
          <a:p>
            <a:pPr marL="285750" indent="-285750">
              <a:spcAft>
                <a:spcPts val="1200"/>
              </a:spcAft>
              <a:buClr>
                <a:srgbClr val="55565A"/>
              </a:buClr>
              <a:buFont typeface="Arial" pitchFamily="34" charset="0"/>
              <a:buChar cha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Providers may bill multiple lines with the same CPT or HCPCS code to report different NDCs.</a:t>
            </a:r>
          </a:p>
          <a:p>
            <a:pPr marL="285750" indent="-285750">
              <a:spcAft>
                <a:spcPts val="1200"/>
              </a:spcAft>
              <a:buClr>
                <a:srgbClr val="55565A"/>
              </a:buClr>
              <a:buFont typeface="Arial" pitchFamily="34" charset="0"/>
              <a:buChar cha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The following NDC edits will apply to electronic and paper claims that require an NDC but no valid NDC was included on the claim:</a:t>
            </a:r>
          </a:p>
          <a:p>
            <a:pPr marL="512763" lvl="3" indent="-169863">
              <a:buClr>
                <a:srgbClr val="55565A"/>
              </a:buClr>
              <a:buFont typeface="Segoe UI" panose="020B0502040204020203" pitchFamily="34" charset="0"/>
              <a:buChar cha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NDCREQD – NDC CODE REQUIRED</a:t>
            </a:r>
          </a:p>
          <a:p>
            <a:pPr marL="512763" lvl="3" indent="-169863">
              <a:spcBef>
                <a:spcPts val="600"/>
              </a:spcBef>
              <a:spcAft>
                <a:spcPts val="1200"/>
              </a:spcAft>
              <a:buClr>
                <a:srgbClr val="55565A"/>
              </a:buClr>
              <a:buFont typeface="Segoe UI" panose="020B0502040204020203" pitchFamily="34" charset="0"/>
              <a:buChar cha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INVNDC – INVALID NDC </a:t>
            </a:r>
          </a:p>
        </p:txBody>
      </p:sp>
      <p:sp>
        <p:nvSpPr>
          <p:cNvPr id="10" name="TextBox 9"/>
          <p:cNvSpPr txBox="1"/>
          <p:nvPr/>
        </p:nvSpPr>
        <p:spPr>
          <a:xfrm>
            <a:off x="609600" y="6050548"/>
            <a:ext cx="7924800" cy="338554"/>
          </a:xfrm>
          <a:prstGeom prst="rect">
            <a:avLst/>
          </a:prstGeom>
          <a:noFill/>
        </p:spPr>
        <p:txBody>
          <a:bodyPr wrap="square" rtlCol="0">
            <a:spAutoFit/>
          </a:bodyPr>
          <a:lstStyle/>
          <a:p>
            <a:pPr algn="ctr"/>
            <a:r>
              <a:rPr lang="en-US" sz="1600">
                <a:solidFill>
                  <a:schemeClr val="bg1"/>
                </a:solidFill>
                <a:latin typeface="Corbel" panose="020B0503020204020204" pitchFamily="34" charset="0"/>
                <a:ea typeface="Segoe UI" panose="020B0502040204020203" pitchFamily="34" charset="0"/>
                <a:cs typeface="Segoe UI" panose="020B0502040204020203" pitchFamily="34" charset="0"/>
              </a:rPr>
              <a:t>Failure to report NDCs on claims will result in automatic rejections.</a:t>
            </a:r>
            <a:endParaRPr lang="en-US">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2903185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029200" y="4267200"/>
            <a:ext cx="3093720" cy="205779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Reporting NDCs on Facility Claims</a:t>
            </a:r>
          </a:p>
        </p:txBody>
      </p:sp>
      <p:sp>
        <p:nvSpPr>
          <p:cNvPr id="5" name="Content Placeholder 2"/>
          <p:cNvSpPr txBox="1">
            <a:spLocks/>
          </p:cNvSpPr>
          <p:nvPr/>
        </p:nvSpPr>
        <p:spPr>
          <a:xfrm>
            <a:off x="228600" y="886264"/>
            <a:ext cx="8077200" cy="3581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9062" indent="0">
              <a:lnSpc>
                <a:spcPts val="2200"/>
              </a:lnSpc>
              <a:buNone/>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For Hardcopy Claims</a:t>
            </a:r>
          </a:p>
          <a:p>
            <a:pPr marL="119062" indent="0">
              <a:lnSpc>
                <a:spcPts val="2200"/>
              </a:lnSpc>
              <a:spcBef>
                <a:spcPts val="0"/>
              </a:spcBef>
              <a:spcAft>
                <a:spcPts val="600"/>
              </a:spcAft>
              <a:buNone/>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On the UB-04 claim form, report the NDC and the quantity in Box 43 (description field). We follow the CMS guidelines when reporting the NDC. The NDC should be preceded with the qualifier N4 and followed immediately by a valid CMS 11-digit</a:t>
            </a:r>
            <a:b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NDC code fixed length 5-4-2 (no hyphens), e.g., N49999999999. The drug quantity</a:t>
            </a:r>
            <a:b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and measurement/qualifier should be included.</a:t>
            </a:r>
            <a:endParaRPr lang="en-US" sz="14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marL="119062" indent="0">
              <a:lnSpc>
                <a:spcPts val="2200"/>
              </a:lnSpc>
              <a:buNone/>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For Electronic Claims 837I</a:t>
            </a:r>
          </a:p>
          <a:p>
            <a:pPr marL="119062" indent="0">
              <a:lnSpc>
                <a:spcPts val="2200"/>
              </a:lnSpc>
              <a:spcBef>
                <a:spcPts val="0"/>
              </a:spcBef>
              <a:spcAft>
                <a:spcPts val="600"/>
              </a:spcAft>
              <a:buNone/>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Report the NDC in loop 2410, Segment LIN03 of the 837. The code should consist of a CMS 11-digit NDC in a fixed length 5-4-2 (no hyphens) configuration. The NDC will be validated during processing. The corresponding quantity and unit(s) of measure should be reported in loop 2410 CTP04 and CTP05-1. Available measures of units include the international unit, gram, milligram, milliliter and unit.</a:t>
            </a:r>
          </a:p>
        </p:txBody>
      </p:sp>
    </p:spTree>
    <p:extLst>
      <p:ext uri="{BB962C8B-B14F-4D97-AF65-F5344CB8AC3E}">
        <p14:creationId xmlns:p14="http://schemas.microsoft.com/office/powerpoint/2010/main" val="50053875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248150" y="5334000"/>
            <a:ext cx="3733800" cy="914400"/>
          </a:xfrm>
          <a:prstGeom prst="roundRect">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Reporting NDCs on Facility Claims</a:t>
            </a:r>
          </a:p>
        </p:txBody>
      </p:sp>
      <p:sp>
        <p:nvSpPr>
          <p:cNvPr id="5" name="Rectangle 4"/>
          <p:cNvSpPr/>
          <p:nvPr/>
        </p:nvSpPr>
        <p:spPr>
          <a:xfrm>
            <a:off x="381000" y="900058"/>
            <a:ext cx="7924800" cy="914674"/>
          </a:xfrm>
          <a:prstGeom prst="rect">
            <a:avLst/>
          </a:prstGeom>
        </p:spPr>
        <p:txBody>
          <a:bodyPr wrap="square">
            <a:spAutoFit/>
          </a:bodyPr>
          <a:lstStyle/>
          <a:p>
            <a:pPr>
              <a:lnSpc>
                <a:spcPts val="2200"/>
              </a:lnSpc>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You must enter the NDC on your claim in the 11-digit billing format (no spaces, hyphens or other characters). If the NDC on the package label is less than 11 digits, you must add a leading zero to the appropriate segment to create a 5-4-2 format.</a:t>
            </a:r>
          </a:p>
        </p:txBody>
      </p:sp>
      <p:sp>
        <p:nvSpPr>
          <p:cNvPr id="6" name="Rectangle 5"/>
          <p:cNvSpPr/>
          <p:nvPr/>
        </p:nvSpPr>
        <p:spPr>
          <a:xfrm>
            <a:off x="4327574" y="5529590"/>
            <a:ext cx="3749626" cy="523220"/>
          </a:xfrm>
          <a:prstGeom prst="rect">
            <a:avLst/>
          </a:prstGeom>
        </p:spPr>
        <p:txBody>
          <a:bodyPr wrap="square">
            <a:spAutoFit/>
          </a:bodyPr>
          <a:lstStyle/>
          <a:p>
            <a:pPr marL="112713"/>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If the NDC is not submitted in the correct format, the claim will be denied.</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4556" b="43222"/>
          <a:stretch/>
        </p:blipFill>
        <p:spPr>
          <a:xfrm>
            <a:off x="0" y="5221110"/>
            <a:ext cx="3810000" cy="1636889"/>
          </a:xfrm>
          <a:prstGeom prst="rect">
            <a:avLst/>
          </a:prstGeom>
        </p:spPr>
      </p:pic>
      <p:graphicFrame>
        <p:nvGraphicFramePr>
          <p:cNvPr id="9" name="Table 8"/>
          <p:cNvGraphicFramePr>
            <a:graphicFrameLocks noGrp="1"/>
          </p:cNvGraphicFramePr>
          <p:nvPr/>
        </p:nvGraphicFramePr>
        <p:xfrm>
          <a:off x="1005840" y="2853154"/>
          <a:ext cx="6995160" cy="1447800"/>
        </p:xfrm>
        <a:graphic>
          <a:graphicData uri="http://schemas.openxmlformats.org/drawingml/2006/table">
            <a:tbl>
              <a:tblPr firstRow="1" firstCol="1" bandRow="1">
                <a:tableStyleId>{5C22544A-7EE6-4342-B048-85BDC9FD1C3A}</a:tableStyleId>
              </a:tblPr>
              <a:tblGrid>
                <a:gridCol w="1477645">
                  <a:extLst>
                    <a:ext uri="{9D8B030D-6E8A-4147-A177-3AD203B41FA5}">
                      <a16:colId xmlns:a16="http://schemas.microsoft.com/office/drawing/2014/main" val="20000"/>
                    </a:ext>
                  </a:extLst>
                </a:gridCol>
                <a:gridCol w="1748790">
                  <a:extLst>
                    <a:ext uri="{9D8B030D-6E8A-4147-A177-3AD203B41FA5}">
                      <a16:colId xmlns:a16="http://schemas.microsoft.com/office/drawing/2014/main" val="20001"/>
                    </a:ext>
                  </a:extLst>
                </a:gridCol>
                <a:gridCol w="1748790">
                  <a:extLst>
                    <a:ext uri="{9D8B030D-6E8A-4147-A177-3AD203B41FA5}">
                      <a16:colId xmlns:a16="http://schemas.microsoft.com/office/drawing/2014/main" val="20002"/>
                    </a:ext>
                  </a:extLst>
                </a:gridCol>
                <a:gridCol w="2019935">
                  <a:extLst>
                    <a:ext uri="{9D8B030D-6E8A-4147-A177-3AD203B41FA5}">
                      <a16:colId xmlns:a16="http://schemas.microsoft.com/office/drawing/2014/main" val="20003"/>
                    </a:ext>
                  </a:extLst>
                </a:gridCol>
              </a:tblGrid>
              <a:tr h="398145">
                <a:tc>
                  <a:txBody>
                    <a:bodyPr/>
                    <a:lstStyle/>
                    <a:p>
                      <a:pPr marL="0" marR="0" algn="ctr">
                        <a:spcBef>
                          <a:spcPts val="0"/>
                        </a:spcBef>
                        <a:spcAft>
                          <a:spcPts val="0"/>
                        </a:spcAft>
                      </a:pPr>
                      <a:r>
                        <a:rPr lang="en-US" sz="1100">
                          <a:effectLst/>
                          <a:latin typeface="Corbel" panose="020B0503020204020204" pitchFamily="34" charset="0"/>
                        </a:rPr>
                        <a:t>10-Digit Format</a:t>
                      </a:r>
                    </a:p>
                    <a:p>
                      <a:pPr marL="0" marR="0" algn="ctr">
                        <a:spcBef>
                          <a:spcPts val="0"/>
                        </a:spcBef>
                        <a:spcAft>
                          <a:spcPts val="0"/>
                        </a:spcAft>
                      </a:pPr>
                      <a:r>
                        <a:rPr lang="en-US" sz="1100">
                          <a:effectLst/>
                        </a:rPr>
                        <a:t>on Package</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10-Digit label format</a:t>
                      </a:r>
                    </a:p>
                    <a:p>
                      <a:pPr marL="0" marR="0" algn="ctr">
                        <a:spcBef>
                          <a:spcPts val="0"/>
                        </a:spcBef>
                        <a:spcAft>
                          <a:spcPts val="0"/>
                        </a:spcAft>
                      </a:pPr>
                      <a:r>
                        <a:rPr lang="en-US" sz="1100">
                          <a:effectLst/>
                        </a:rPr>
                        <a:t>Example</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11-Digit</a:t>
                      </a:r>
                    </a:p>
                    <a:p>
                      <a:pPr marL="0" marR="0" algn="ctr">
                        <a:spcBef>
                          <a:spcPts val="0"/>
                        </a:spcBef>
                        <a:spcAft>
                          <a:spcPts val="0"/>
                        </a:spcAft>
                      </a:pPr>
                      <a:r>
                        <a:rPr lang="en-US" sz="1100">
                          <a:effectLst/>
                        </a:rPr>
                        <a:t>Format</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11-Digit Format</a:t>
                      </a:r>
                    </a:p>
                    <a:p>
                      <a:pPr marL="0" marR="0" algn="ctr">
                        <a:spcBef>
                          <a:spcPts val="0"/>
                        </a:spcBef>
                        <a:spcAft>
                          <a:spcPts val="0"/>
                        </a:spcAft>
                      </a:pPr>
                      <a:r>
                        <a:rPr lang="en-US" sz="1100">
                          <a:effectLst/>
                        </a:rPr>
                        <a:t>Example</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0"/>
                  </a:ext>
                </a:extLst>
              </a:tr>
              <a:tr h="336550">
                <a:tc>
                  <a:txBody>
                    <a:bodyPr/>
                    <a:lstStyle/>
                    <a:p>
                      <a:pPr marL="0" marR="0" algn="ctr">
                        <a:spcBef>
                          <a:spcPts val="0"/>
                        </a:spcBef>
                        <a:spcAft>
                          <a:spcPts val="0"/>
                        </a:spcAft>
                      </a:pPr>
                      <a:r>
                        <a:rPr lang="en-US" sz="1100">
                          <a:effectLst/>
                          <a:latin typeface="Corbel" panose="020B0503020204020204" pitchFamily="34" charset="0"/>
                        </a:rPr>
                        <a:t>4-4-2</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9999-9999-99</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5-4-2</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09999-9999-99</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1"/>
                  </a:ext>
                </a:extLst>
              </a:tr>
              <a:tr h="330835">
                <a:tc>
                  <a:txBody>
                    <a:bodyPr/>
                    <a:lstStyle/>
                    <a:p>
                      <a:pPr marL="0" marR="0" algn="ctr">
                        <a:spcBef>
                          <a:spcPts val="0"/>
                        </a:spcBef>
                        <a:spcAft>
                          <a:spcPts val="0"/>
                        </a:spcAft>
                      </a:pPr>
                      <a:r>
                        <a:rPr lang="en-US" sz="1100">
                          <a:effectLst/>
                          <a:latin typeface="Corbel" panose="020B0503020204020204" pitchFamily="34" charset="0"/>
                        </a:rPr>
                        <a:t>5-3-2</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99999-999-99</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5-4-2</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99999-0999-99</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382270">
                <a:tc>
                  <a:txBody>
                    <a:bodyPr/>
                    <a:lstStyle/>
                    <a:p>
                      <a:pPr marL="0" marR="0" algn="ctr">
                        <a:spcBef>
                          <a:spcPts val="0"/>
                        </a:spcBef>
                        <a:spcAft>
                          <a:spcPts val="0"/>
                        </a:spcAft>
                      </a:pPr>
                      <a:r>
                        <a:rPr lang="en-US" sz="1100">
                          <a:effectLst/>
                          <a:latin typeface="Corbel" panose="020B0503020204020204" pitchFamily="34" charset="0"/>
                        </a:rPr>
                        <a:t>5-4-1</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99999-9999-9</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5-4-2</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spcBef>
                          <a:spcPts val="0"/>
                        </a:spcBef>
                        <a:spcAft>
                          <a:spcPts val="0"/>
                        </a:spcAft>
                      </a:pPr>
                      <a:r>
                        <a:rPr lang="en-US" sz="1100">
                          <a:effectLst/>
                          <a:latin typeface="Corbel" panose="020B0503020204020204" pitchFamily="34" charset="0"/>
                        </a:rPr>
                        <a:t>99999-9999-09</a:t>
                      </a:r>
                      <a:endParaRPr lang="en-US" sz="1100">
                        <a:effectLst/>
                        <a:latin typeface="Corbel" panose="020B0503020204020204" pitchFamily="34" charset="0"/>
                        <a:ea typeface="Segoe UI" panose="020B0502040204020203"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3" name="Rectangle 2"/>
          <p:cNvSpPr/>
          <p:nvPr/>
        </p:nvSpPr>
        <p:spPr>
          <a:xfrm>
            <a:off x="930226" y="2438400"/>
            <a:ext cx="7010400" cy="338554"/>
          </a:xfrm>
          <a:prstGeom prst="rect">
            <a:avLst/>
          </a:prstGeom>
        </p:spPr>
        <p:txBody>
          <a:bodyPr wrap="square">
            <a:spAutoFit/>
          </a:bodyPr>
          <a:lstStyle/>
          <a:p>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How should the NDC be entered on the claim? See the examples below:</a:t>
            </a:r>
          </a:p>
        </p:txBody>
      </p:sp>
    </p:spTree>
    <p:extLst>
      <p:ext uri="{BB962C8B-B14F-4D97-AF65-F5344CB8AC3E}">
        <p14:creationId xmlns:p14="http://schemas.microsoft.com/office/powerpoint/2010/main" val="119815337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5257800" y="4548716"/>
            <a:ext cx="3276600" cy="1263998"/>
          </a:xfrm>
          <a:prstGeom prst="roundRect">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Closed Formulary</a:t>
            </a:r>
          </a:p>
        </p:txBody>
      </p:sp>
      <p:sp>
        <p:nvSpPr>
          <p:cNvPr id="5" name="Rectangle 4"/>
          <p:cNvSpPr/>
          <p:nvPr/>
        </p:nvSpPr>
        <p:spPr>
          <a:xfrm>
            <a:off x="381000" y="914400"/>
            <a:ext cx="4495800" cy="4493538"/>
          </a:xfrm>
          <a:prstGeom prst="rect">
            <a:avLst/>
          </a:prstGeom>
        </p:spPr>
        <p:txBody>
          <a:bodyPr wrap="square">
            <a:spAutoFit/>
          </a:bodyPr>
          <a:lstStyle/>
          <a:p>
            <a:pPr marL="285750" marR="0" indent="-285750">
              <a:spcBef>
                <a:spcPts val="0"/>
              </a:spcBef>
              <a:spcAft>
                <a:spcPts val="1800"/>
              </a:spcAft>
              <a:buClr>
                <a:srgbClr val="55565A"/>
              </a:buClr>
              <a:buFont typeface="Arial" panose="020B0604020202020204" pitchFamily="34" charset="0"/>
              <a:buChar char="•"/>
            </a:pP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Most of our members follow a Covered Drug List. Covered Drug Lists include thousands of generic and brand drugs, but not all drugs.</a:t>
            </a:r>
            <a:endParaRPr lang="en-US" sz="1600" b="1">
              <a:solidFill>
                <a:srgbClr val="55565A"/>
              </a:solidFill>
              <a:latin typeface="Corbel" panose="020B0503020204020204" pitchFamily="34" charset="0"/>
              <a:ea typeface="Calibri" panose="020F0502020204030204" pitchFamily="34" charset="0"/>
              <a:cs typeface="Segoe UI" panose="020B0502040204020203" pitchFamily="34" charset="0"/>
            </a:endParaRPr>
          </a:p>
          <a:p>
            <a:pPr marL="285750" marR="0" indent="-285750">
              <a:spcBef>
                <a:spcPts val="0"/>
              </a:spcBef>
              <a:spcAft>
                <a:spcPts val="1800"/>
              </a:spcAft>
              <a:buClr>
                <a:srgbClr val="55565A"/>
              </a:buClr>
              <a:buFont typeface="Arial" panose="020B0604020202020204" pitchFamily="34" charset="0"/>
              <a:buChar char="•"/>
            </a:pPr>
            <a:r>
              <a:rPr lang="en-US" sz="1600" b="1">
                <a:solidFill>
                  <a:srgbClr val="0070C0"/>
                </a:solidFill>
                <a:latin typeface="Corbel" panose="020B0503020204020204" pitchFamily="34" charset="0"/>
                <a:ea typeface="Calibri" panose="020F0502020204030204" pitchFamily="34" charset="0"/>
                <a:cs typeface="Segoe UI" panose="020B0502040204020203" pitchFamily="34" charset="0"/>
              </a:rPr>
              <a:t>Please consider prescribing drugs that are covered</a:t>
            </a:r>
            <a:r>
              <a:rPr lang="en-US" sz="1600">
                <a:solidFill>
                  <a:srgbClr val="0070C0"/>
                </a:solidFill>
                <a:latin typeface="Corbel" panose="020B0503020204020204" pitchFamily="34" charset="0"/>
                <a:ea typeface="Calibri" panose="020F0502020204030204" pitchFamily="34" charset="0"/>
                <a:cs typeface="Segoe UI" panose="020B0502040204020203" pitchFamily="34" charset="0"/>
              </a:rPr>
              <a:t> </a:t>
            </a:r>
            <a:r>
              <a:rPr lang="en-US" sz="1600">
                <a:solidFill>
                  <a:srgbClr val="55565A"/>
                </a:solidFill>
                <a:latin typeface="Corbel" panose="020B0503020204020204" pitchFamily="34" charset="0"/>
                <a:ea typeface="Calibri" panose="020F0502020204030204" pitchFamily="34" charset="0"/>
                <a:cs typeface="Segoe UI" panose="020B0502040204020203" pitchFamily="34" charset="0"/>
              </a:rPr>
              <a:t>or have lower out-of-pocket costs when you believe it is appropriate. </a:t>
            </a: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If members fill a prescription drug that is not on the covered drug list, they could have to pay the full cost of the drug out of pocket. </a:t>
            </a:r>
            <a:endParaRPr lang="en-US" sz="1600" b="1">
              <a:solidFill>
                <a:srgbClr val="55565A"/>
              </a:solidFill>
              <a:latin typeface="Corbel" panose="020B0503020204020204" pitchFamily="34" charset="0"/>
              <a:ea typeface="Times New Roman" panose="02020603050405020304" pitchFamily="18" charset="0"/>
              <a:cs typeface="Segoe UI" panose="020B0502040204020203" pitchFamily="34" charset="0"/>
            </a:endParaRPr>
          </a:p>
          <a:p>
            <a:pPr marL="285750" indent="-285750">
              <a:spcAft>
                <a:spcPts val="1800"/>
              </a:spcAft>
              <a:buClr>
                <a:srgbClr val="55565A"/>
              </a:buClr>
              <a:buFont typeface="Arial" panose="020B0604020202020204" pitchFamily="34" charset="0"/>
              <a:buChar char="•"/>
            </a:pPr>
            <a:r>
              <a:rPr lang="en-US" sz="1600" b="1">
                <a:solidFill>
                  <a:srgbClr val="0070C0"/>
                </a:solidFill>
                <a:latin typeface="Corbel" panose="020B0503020204020204" pitchFamily="34" charset="0"/>
                <a:ea typeface="Times New Roman" panose="02020603050405020304" pitchFamily="18" charset="0"/>
                <a:cs typeface="Segoe UI" panose="020B0502040204020203" pitchFamily="34" charset="0"/>
              </a:rPr>
              <a:t>You may ask for a clinical review</a:t>
            </a:r>
            <a:r>
              <a:rPr lang="en-US" sz="1600">
                <a:solidFill>
                  <a:srgbClr val="0070C0"/>
                </a:solidFill>
                <a:latin typeface="Corbel" panose="020B0503020204020204" pitchFamily="34" charset="0"/>
                <a:ea typeface="Times New Roman" panose="02020603050405020304" pitchFamily="18" charset="0"/>
                <a:cs typeface="Segoe UI" panose="020B0502040204020203" pitchFamily="34" charset="0"/>
              </a:rPr>
              <a:t> </a:t>
            </a: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(similar to prior authorization) if your patient has a medically necessary need for a </a:t>
            </a:r>
            <a:r>
              <a:rPr lang="en-US" sz="1600" i="1">
                <a:solidFill>
                  <a:srgbClr val="55565A"/>
                </a:solidFill>
                <a:latin typeface="Corbel" panose="020B0503020204020204" pitchFamily="34" charset="0"/>
                <a:ea typeface="Times New Roman" panose="02020603050405020304" pitchFamily="18" charset="0"/>
                <a:cs typeface="Segoe UI" panose="020B0502040204020203" pitchFamily="34" charset="0"/>
              </a:rPr>
              <a:t>non-formulary</a:t>
            </a: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 drug. Find information about submitting a prior authorization at </a:t>
            </a:r>
            <a:r>
              <a:rPr lang="en-US" sz="1600" b="1">
                <a:solidFill>
                  <a:srgbClr val="0070C0"/>
                </a:solidFill>
                <a:latin typeface="Corbel" panose="020B0503020204020204" pitchFamily="34" charset="0"/>
                <a:ea typeface="Times New Roman" panose="02020603050405020304" pitchFamily="18" charset="0"/>
                <a:cs typeface="Segoe UI" panose="020B0502040204020203" pitchFamily="34" charset="0"/>
              </a:rPr>
              <a:t>www.lablue.com </a:t>
            </a:r>
            <a:r>
              <a:rPr lang="en-US" sz="1600">
                <a:solidFill>
                  <a:srgbClr val="55565A"/>
                </a:solidFill>
                <a:latin typeface="Corbel" panose="020B0503020204020204" pitchFamily="34" charset="0"/>
                <a:ea typeface="Times New Roman" panose="02020603050405020304" pitchFamily="18" charset="0"/>
                <a:cs typeface="Segoe UI" panose="020B0502040204020203" pitchFamily="34" charset="0"/>
              </a:rPr>
              <a:t>&gt;Provider &gt;Pharmacy. This is not available for drugs excluded from coverage.</a:t>
            </a:r>
            <a:endParaRPr lang="en-US" sz="1600">
              <a:solidFill>
                <a:srgbClr val="55565A"/>
              </a:solidFill>
              <a:latin typeface="Corbel" panose="020B0503020204020204" pitchFamily="34" charset="0"/>
              <a:cs typeface="Segoe UI" panose="020B0502040204020203" pitchFamily="34" charset="0"/>
            </a:endParaRPr>
          </a:p>
        </p:txBody>
      </p:sp>
      <p:sp>
        <p:nvSpPr>
          <p:cNvPr id="6" name="Rectangle 5"/>
          <p:cNvSpPr/>
          <p:nvPr/>
        </p:nvSpPr>
        <p:spPr>
          <a:xfrm>
            <a:off x="5410200" y="4608575"/>
            <a:ext cx="3048000" cy="1169551"/>
          </a:xfrm>
          <a:prstGeom prst="rect">
            <a:avLst/>
          </a:prstGeom>
        </p:spPr>
        <p:txBody>
          <a:bodyPr wrap="square">
            <a:spAutoFit/>
          </a:bodyPr>
          <a:lstStyle/>
          <a:p>
            <a:pPr algn="ctr"/>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You and your patients can check </a:t>
            </a:r>
            <a:b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br>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the Covered Drug List and find </a:t>
            </a:r>
            <a:b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br>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up-to-date information about </a:t>
            </a:r>
            <a:b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br>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drug coverage at </a:t>
            </a:r>
            <a:r>
              <a:rPr lang="en-US" sz="1400" b="1">
                <a:solidFill>
                  <a:schemeClr val="bg1"/>
                </a:solidFill>
                <a:latin typeface="Corbel" panose="020B0503020204020204" pitchFamily="34" charset="0"/>
                <a:ea typeface="Segoe UI" panose="020B0502040204020203" pitchFamily="34" charset="0"/>
                <a:cs typeface="Segoe UI" panose="020B0502040204020203" pitchFamily="34" charset="0"/>
              </a:rPr>
              <a:t>www.lablue.com/covereddrugs</a:t>
            </a:r>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980390"/>
            <a:ext cx="3385342" cy="3383280"/>
          </a:xfrm>
          <a:prstGeom prst="rect">
            <a:avLst/>
          </a:prstGeom>
          <a:ln>
            <a:noFill/>
          </a:ln>
          <a:effectLst>
            <a:softEdge rad="112500"/>
          </a:effectLst>
        </p:spPr>
      </p:pic>
    </p:spTree>
    <p:extLst>
      <p:ext uri="{BB962C8B-B14F-4D97-AF65-F5344CB8AC3E}">
        <p14:creationId xmlns:p14="http://schemas.microsoft.com/office/powerpoint/2010/main" val="410456984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Provider’s Role in Documenting</a:t>
            </a:r>
          </a:p>
        </p:txBody>
      </p:sp>
      <p:sp>
        <p:nvSpPr>
          <p:cNvPr id="5" name="Rectangle 4">
            <a:extLst>
              <a:ext uri="{FF2B5EF4-FFF2-40B4-BE49-F238E27FC236}">
                <a16:creationId xmlns:a16="http://schemas.microsoft.com/office/drawing/2014/main" id="{D7F20E29-2F0B-447E-B915-133078EB3D81}"/>
              </a:ext>
            </a:extLst>
          </p:cNvPr>
          <p:cNvSpPr/>
          <p:nvPr/>
        </p:nvSpPr>
        <p:spPr>
          <a:xfrm>
            <a:off x="3067665" y="1774921"/>
            <a:ext cx="5923935" cy="3675365"/>
          </a:xfrm>
          <a:prstGeom prst="rect">
            <a:avLst/>
          </a:prstGeom>
        </p:spPr>
        <p:txBody>
          <a:bodyPr wrap="square">
            <a:spAutoFit/>
          </a:bodyPr>
          <a:lstStyle/>
          <a:p>
            <a:pPr marL="582930" lvl="1" indent="-285750">
              <a:spcAft>
                <a:spcPts val="700"/>
              </a:spcAft>
              <a:buClr>
                <a:schemeClr val="accent4">
                  <a:lumMod val="75000"/>
                  <a:lumOff val="25000"/>
                </a:schemeClr>
              </a:buClr>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Each page of the patient’s medical records should include the following for h</a:t>
            </a:r>
            <a:r>
              <a:rPr lang="en-US" sz="1600" dirty="0">
                <a:solidFill>
                  <a:srgbClr val="55565A"/>
                </a:solidFill>
                <a:latin typeface="Corbel" panose="020B0503020204020204" pitchFamily="34" charset="0"/>
                <a:cs typeface="Segoe UI" panose="020B0502040204020203" pitchFamily="34" charset="0"/>
              </a:rPr>
              <a:t>ospital encounters and progress notes</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t>
            </a:r>
          </a:p>
          <a:p>
            <a:pPr marL="1017270" lvl="2" indent="-285750">
              <a:spcAft>
                <a:spcPts val="700"/>
              </a:spcAft>
              <a:buClr>
                <a:schemeClr val="accent4">
                  <a:lumMod val="75000"/>
                  <a:lumOff val="25000"/>
                </a:schemeClr>
              </a:buClr>
              <a:buSzPct val="100000"/>
              <a:buFont typeface="Corbel" panose="020B0503020204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Patient name</a:t>
            </a:r>
          </a:p>
          <a:p>
            <a:pPr marL="1017270" lvl="2" indent="-285750">
              <a:spcAft>
                <a:spcPts val="700"/>
              </a:spcAft>
              <a:buClr>
                <a:schemeClr val="accent4">
                  <a:lumMod val="75000"/>
                  <a:lumOff val="25000"/>
                </a:schemeClr>
              </a:buClr>
              <a:buSzPct val="100000"/>
              <a:buFont typeface="Corbel" panose="020B0503020204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Date of birth or other unique identifier </a:t>
            </a:r>
          </a:p>
          <a:p>
            <a:pPr marL="1017270" lvl="2" indent="-285750">
              <a:spcAft>
                <a:spcPts val="700"/>
              </a:spcAft>
              <a:buClr>
                <a:schemeClr val="accent4">
                  <a:lumMod val="75000"/>
                  <a:lumOff val="25000"/>
                </a:schemeClr>
              </a:buClr>
              <a:buSzPct val="100000"/>
              <a:buFont typeface="Corbel" panose="020B0503020204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Date of service including the year</a:t>
            </a:r>
          </a:p>
          <a:p>
            <a:pPr marL="582930" lvl="1" indent="-285750">
              <a:spcAft>
                <a:spcPts val="700"/>
              </a:spcAft>
              <a:buClr>
                <a:schemeClr val="accent4">
                  <a:lumMod val="75000"/>
                  <a:lumOff val="25000"/>
                </a:schemeClr>
              </a:buClr>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Provider signature (must be legible and include credentials).</a:t>
            </a:r>
          </a:p>
          <a:p>
            <a:pPr marL="582930" lvl="1" indent="-285750">
              <a:spcAft>
                <a:spcPts val="700"/>
              </a:spcAft>
              <a:buClr>
                <a:schemeClr val="accent4">
                  <a:lumMod val="75000"/>
                  <a:lumOff val="25000"/>
                </a:schemeClr>
              </a:buClr>
              <a:buFont typeface="Arial" panose="020B0604020202020204" pitchFamily="34" charset="0"/>
              <a:buChar char="•"/>
            </a:pPr>
            <a:r>
              <a:rPr lang="en-US" sz="1600" dirty="0">
                <a:solidFill>
                  <a:srgbClr val="55565A"/>
                </a:solidFill>
                <a:latin typeface="Corbel" panose="020B0503020204020204" pitchFamily="34" charset="0"/>
                <a:cs typeface="Segoe UI" panose="020B0502040204020203" pitchFamily="34" charset="0"/>
              </a:rPr>
              <a:t>Report ALL applicable diagnoses on claims and report at the highest level of specificity (UB-04 Claim Form).</a:t>
            </a:r>
          </a:p>
          <a:p>
            <a:pPr marL="582930" lvl="1" indent="-285750">
              <a:spcAft>
                <a:spcPts val="700"/>
              </a:spcAft>
              <a:buClr>
                <a:schemeClr val="accent4">
                  <a:lumMod val="75000"/>
                  <a:lumOff val="25000"/>
                </a:schemeClr>
              </a:buClr>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Include all related diagnoses, including chronic conditions you are treating.</a:t>
            </a:r>
          </a:p>
          <a:p>
            <a:pPr marL="582930" lvl="1" indent="-285750">
              <a:spcAft>
                <a:spcPts val="700"/>
              </a:spcAft>
              <a:buClr>
                <a:schemeClr val="accent4">
                  <a:lumMod val="75000"/>
                  <a:lumOff val="25000"/>
                </a:schemeClr>
              </a:buClr>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Medical records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must support ALL</a:t>
            </a:r>
            <a:r>
              <a:rPr lang="en-US" sz="1600" dirty="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diagnosis codes on claims.</a:t>
            </a:r>
          </a:p>
        </p:txBody>
      </p:sp>
      <p:sp>
        <p:nvSpPr>
          <p:cNvPr id="6" name="TextBox 5">
            <a:extLst>
              <a:ext uri="{FF2B5EF4-FFF2-40B4-BE49-F238E27FC236}">
                <a16:creationId xmlns:a16="http://schemas.microsoft.com/office/drawing/2014/main" id="{4254C659-E9D1-4F08-9A03-ECB00BC0659F}"/>
              </a:ext>
            </a:extLst>
          </p:cNvPr>
          <p:cNvSpPr txBox="1"/>
          <p:nvPr/>
        </p:nvSpPr>
        <p:spPr>
          <a:xfrm>
            <a:off x="437535" y="799800"/>
            <a:ext cx="7829551" cy="584775"/>
          </a:xfrm>
          <a:prstGeom prst="rect">
            <a:avLst/>
          </a:prstGeom>
          <a:noFill/>
        </p:spPr>
        <p:txBody>
          <a:bodyPr wrap="square" rtlCol="0">
            <a:spAutoFit/>
          </a:bodyPr>
          <a:lstStyle/>
          <a:p>
            <a:r>
              <a:rPr lang="en-US" sz="16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Accuracy and specificity in medical record documentation and coding is critical in creating a complete clinical profile of each individual patient.</a:t>
            </a:r>
            <a:endParaRPr lang="en-US" sz="1600">
              <a:solidFill>
                <a:schemeClr val="accent4">
                  <a:lumMod val="75000"/>
                  <a:lumOff val="25000"/>
                </a:schemeClr>
              </a:solidFill>
              <a:latin typeface="Corbel" panose="020B0503020204020204" pitchFamily="34" charset="0"/>
            </a:endParaRPr>
          </a:p>
        </p:txBody>
      </p:sp>
      <p:pic>
        <p:nvPicPr>
          <p:cNvPr id="8" name="Picture 2" descr="G:\Provider\Share\Communications\Artwork\102734692.jpg">
            <a:extLst>
              <a:ext uri="{FF2B5EF4-FFF2-40B4-BE49-F238E27FC236}">
                <a16:creationId xmlns:a16="http://schemas.microsoft.com/office/drawing/2014/main" id="{68E10B67-D683-4A9C-B81D-E48FE4D7D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63565"/>
            <a:ext cx="2762865" cy="41442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38056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F1B05-092F-48F9-B540-58195789E9EF}"/>
              </a:ext>
            </a:extLst>
          </p:cNvPr>
          <p:cNvSpPr>
            <a:spLocks noGrp="1"/>
          </p:cNvSpPr>
          <p:nvPr>
            <p:ph type="title"/>
          </p:nvPr>
        </p:nvSpPr>
        <p:spPr>
          <a:xfrm>
            <a:off x="228600" y="-94900"/>
            <a:ext cx="8229600" cy="715962"/>
          </a:xfrm>
        </p:spPr>
        <p:txBody>
          <a:bodyPr/>
          <a:lstStyle/>
          <a:p>
            <a:r>
              <a:rPr lang="en-US" sz="2000">
                <a:solidFill>
                  <a:schemeClr val="bg1"/>
                </a:solidFill>
                <a:latin typeface="Corbel" panose="020B0503020204020204" pitchFamily="34" charset="0"/>
                <a:cs typeface="Segoe UI" panose="020B0502040204020203" pitchFamily="34" charset="0"/>
              </a:rPr>
              <a:t>Blue Distinction Specialty Care</a:t>
            </a:r>
          </a:p>
        </p:txBody>
      </p:sp>
      <p:sp>
        <p:nvSpPr>
          <p:cNvPr id="14" name="Rectangle 13"/>
          <p:cNvSpPr/>
          <p:nvPr/>
        </p:nvSpPr>
        <p:spPr>
          <a:xfrm>
            <a:off x="493643" y="937250"/>
            <a:ext cx="7805928" cy="1077218"/>
          </a:xfrm>
          <a:prstGeom prst="rect">
            <a:avLst/>
          </a:prstGeom>
        </p:spPr>
        <p:txBody>
          <a:bodyPr wrap="square">
            <a:spAutoFit/>
          </a:bodyPr>
          <a:lstStyle/>
          <a:p>
            <a:pPr>
              <a:spcAft>
                <a:spcPts val="3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Blue Distinction Specialty Care Centers are part of a national designation program that recognizes facilities demonstrating expertise in delivering quality specialty care, safely and effectively. These designations are only awarded to the specific facility and specific location.</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gray">
          <a:xfrm>
            <a:off x="632394" y="3246417"/>
            <a:ext cx="2124520" cy="118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gray">
          <a:xfrm>
            <a:off x="3067678" y="3264038"/>
            <a:ext cx="2124522" cy="118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707084" y="2360919"/>
            <a:ext cx="3128772" cy="2469907"/>
          </a:xfrm>
          <a:prstGeom prst="rect">
            <a:avLst/>
          </a:prstGeom>
        </p:spPr>
        <p:txBody>
          <a:bodyPr wrap="square">
            <a:spAutoFit/>
          </a:bodyPr>
          <a:lstStyle/>
          <a:p>
            <a:pPr>
              <a:spcAft>
                <a:spcPts val="300"/>
              </a:spcAft>
            </a:pPr>
            <a:r>
              <a:rPr lang="en-US" sz="1600" b="1" dirty="0">
                <a:solidFill>
                  <a:srgbClr val="55565A"/>
                </a:solidFill>
                <a:latin typeface="Corbel" panose="020B0503020204020204" pitchFamily="34" charset="0"/>
                <a:ea typeface="Segoe UI" panose="020B0502040204020203" pitchFamily="34" charset="0"/>
                <a:cs typeface="Segoe UI" panose="020B0502040204020203" pitchFamily="34" charset="0"/>
              </a:rPr>
              <a:t>The current programs are:</a:t>
            </a:r>
          </a:p>
          <a:p>
            <a:pPr marL="365760" lvl="1" indent="-283464">
              <a:spcBef>
                <a:spcPts val="300"/>
              </a:spcBef>
              <a:spcAft>
                <a:spcPts val="600"/>
              </a:spcAft>
              <a:buClr>
                <a:srgbClr val="55565A"/>
              </a:buClr>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Bariatric Surgery</a:t>
            </a:r>
          </a:p>
          <a:p>
            <a:pPr marL="365760" lvl="1" indent="-283464">
              <a:spcBef>
                <a:spcPts val="300"/>
              </a:spcBef>
              <a:spcAft>
                <a:spcPts val="600"/>
              </a:spcAft>
              <a:buClr>
                <a:srgbClr val="55565A"/>
              </a:buClr>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Cardiac Care </a:t>
            </a:r>
          </a:p>
          <a:p>
            <a:pPr marL="365760" lvl="1" indent="-283464">
              <a:spcBef>
                <a:spcPts val="300"/>
              </a:spcBef>
              <a:spcAft>
                <a:spcPts val="600"/>
              </a:spcAft>
              <a:buClr>
                <a:srgbClr val="55565A"/>
              </a:buClr>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Knee and Hip Replacement</a:t>
            </a:r>
          </a:p>
          <a:p>
            <a:pPr marL="365760" lvl="1" indent="-283464">
              <a:spcBef>
                <a:spcPts val="300"/>
              </a:spcBef>
              <a:spcAft>
                <a:spcPts val="600"/>
              </a:spcAft>
              <a:buClr>
                <a:srgbClr val="55565A"/>
              </a:buClr>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Maternity </a:t>
            </a:r>
          </a:p>
          <a:p>
            <a:pPr marL="365760" lvl="1" indent="-283464">
              <a:spcBef>
                <a:spcPts val="300"/>
              </a:spcBef>
              <a:spcAft>
                <a:spcPts val="600"/>
              </a:spcAft>
              <a:buClr>
                <a:srgbClr val="55565A"/>
              </a:buClr>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Spine Surgery</a:t>
            </a:r>
          </a:p>
          <a:p>
            <a:pPr marL="365760" lvl="1" indent="-283464">
              <a:spcBef>
                <a:spcPts val="300"/>
              </a:spcBef>
              <a:spcAft>
                <a:spcPts val="1800"/>
              </a:spcAft>
              <a:buClr>
                <a:srgbClr val="55565A"/>
              </a:buClr>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Transplants </a:t>
            </a:r>
          </a:p>
        </p:txBody>
      </p:sp>
      <p:sp>
        <p:nvSpPr>
          <p:cNvPr id="11" name="Rectangle 10"/>
          <p:cNvSpPr/>
          <p:nvPr/>
        </p:nvSpPr>
        <p:spPr>
          <a:xfrm>
            <a:off x="493643" y="5702328"/>
            <a:ext cx="8342213" cy="584775"/>
          </a:xfrm>
          <a:prstGeom prst="rect">
            <a:avLst/>
          </a:prstGeom>
        </p:spPr>
        <p:txBody>
          <a:bodyPr wrap="square">
            <a:spAutoFit/>
          </a:bodyPr>
          <a:lstStyle/>
          <a:p>
            <a:pPr marL="0" lvl="1">
              <a:buClr>
                <a:srgbClr val="006086"/>
              </a:buCl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Specialty Program selection criteria can be found at </a:t>
            </a:r>
            <a:r>
              <a:rPr lang="en-US" sz="1600" b="1" dirty="0">
                <a:latin typeface="Corbel" panose="020B0503020204020204" pitchFamily="34" charset="0"/>
                <a:ea typeface="Segoe UI" panose="020B0502040204020203" pitchFamily="34" charset="0"/>
                <a:cs typeface="Segoe UI" panose="020B0502040204020203" pitchFamily="34" charset="0"/>
              </a:rPr>
              <a:t>www.bcbs.com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&gt;About Us &gt;Capabilities &amp; Initiatives &gt;Blue Distinction &gt;Blue Distinction Specialty Care.</a:t>
            </a:r>
          </a:p>
        </p:txBody>
      </p:sp>
      <p:sp>
        <p:nvSpPr>
          <p:cNvPr id="3" name="Rectangle 2"/>
          <p:cNvSpPr/>
          <p:nvPr/>
        </p:nvSpPr>
        <p:spPr>
          <a:xfrm>
            <a:off x="493643" y="2483375"/>
            <a:ext cx="2502801" cy="369332"/>
          </a:xfrm>
          <a:prstGeom prst="rect">
            <a:avLst/>
          </a:prstGeom>
        </p:spPr>
        <p:txBody>
          <a:bodyPr wrap="none">
            <a:spAutoFit/>
          </a:bodyPr>
          <a:lstStyle/>
          <a:p>
            <a:pPr>
              <a:spcAft>
                <a:spcPts val="300"/>
              </a:spcAft>
            </a:pP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Two designation levels</a:t>
            </a:r>
            <a:r>
              <a:rPr lang="en-US" b="1">
                <a:solidFill>
                  <a:srgbClr val="44546A"/>
                </a:solidFill>
                <a:latin typeface="Corbel" panose="020B0503020204020204" pitchFamily="34" charset="0"/>
                <a:ea typeface="Segoe UI" panose="020B0502040204020203" pitchFamily="34" charset="0"/>
                <a:cs typeface="Segoe UI" panose="020B0502040204020203" pitchFamily="34" charset="0"/>
              </a:rPr>
              <a:t>:</a:t>
            </a:r>
          </a:p>
        </p:txBody>
      </p:sp>
      <p:sp>
        <p:nvSpPr>
          <p:cNvPr id="6" name="Rounded Rectangle 5"/>
          <p:cNvSpPr/>
          <p:nvPr/>
        </p:nvSpPr>
        <p:spPr>
          <a:xfrm>
            <a:off x="5496339" y="2236200"/>
            <a:ext cx="3200400" cy="2674203"/>
          </a:xfrm>
          <a:prstGeom prst="roundRect">
            <a:avLst>
              <a:gd name="adj" fmla="val 8869"/>
            </a:avLst>
          </a:prstGeom>
          <a:noFill/>
          <a:ln>
            <a:solidFill>
              <a:srgbClr val="0F67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Tree>
    <p:extLst>
      <p:ext uri="{BB962C8B-B14F-4D97-AF65-F5344CB8AC3E}">
        <p14:creationId xmlns:p14="http://schemas.microsoft.com/office/powerpoint/2010/main" val="25638401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181E5-C4FA-4147-9EEA-BF457171D603}"/>
              </a:ext>
            </a:extLst>
          </p:cNvPr>
          <p:cNvPicPr>
            <a:picLocks noChangeAspect="1"/>
          </p:cNvPicPr>
          <p:nvPr/>
        </p:nvPicPr>
        <p:blipFill>
          <a:blip r:embed="rId3"/>
          <a:stretch>
            <a:fillRect/>
          </a:stretch>
        </p:blipFill>
        <p:spPr>
          <a:xfrm>
            <a:off x="3501454" y="1099929"/>
            <a:ext cx="2647769" cy="4779479"/>
          </a:xfrm>
          <a:prstGeom prst="rect">
            <a:avLst/>
          </a:prstGeom>
          <a:gradFill>
            <a:gsLst>
              <a:gs pos="5000">
                <a:schemeClr val="bg2"/>
              </a:gs>
              <a:gs pos="50000">
                <a:schemeClr val="accent4">
                  <a:tint val="44500"/>
                  <a:satMod val="160000"/>
                </a:schemeClr>
              </a:gs>
              <a:gs pos="95000">
                <a:schemeClr val="bg1"/>
              </a:gs>
            </a:gsLst>
            <a:lin ang="5400000" scaled="1"/>
          </a:gradFill>
        </p:spPr>
      </p:pic>
      <p:sp>
        <p:nvSpPr>
          <p:cNvPr id="2" name="Title 1">
            <a:extLst>
              <a:ext uri="{FF2B5EF4-FFF2-40B4-BE49-F238E27FC236}">
                <a16:creationId xmlns:a16="http://schemas.microsoft.com/office/drawing/2014/main" id="{9BBECE9B-BFCB-4EB6-9C48-00C852F3BC74}"/>
              </a:ext>
            </a:extLst>
          </p:cNvPr>
          <p:cNvSpPr>
            <a:spLocks noGrp="1"/>
          </p:cNvSpPr>
          <p:nvPr>
            <p:ph type="title"/>
          </p:nvPr>
        </p:nvSpPr>
        <p:spPr>
          <a:xfrm>
            <a:off x="238007" y="-39497"/>
            <a:ext cx="8229600" cy="715962"/>
          </a:xfrm>
          <a:ln>
            <a:noFill/>
          </a:ln>
        </p:spPr>
        <p:style>
          <a:lnRef idx="1">
            <a:schemeClr val="accent5"/>
          </a:lnRef>
          <a:fillRef idx="0">
            <a:schemeClr val="accent5"/>
          </a:fillRef>
          <a:effectRef idx="0">
            <a:schemeClr val="accent5"/>
          </a:effectRef>
          <a:fontRef idx="minor">
            <a:schemeClr val="tx1"/>
          </a:fontRef>
        </p:style>
        <p:txBody>
          <a:bodyPr>
            <a:normAutofit/>
          </a:bodyPr>
          <a:lstStyle/>
          <a:p>
            <a:pPr algn="l"/>
            <a:r>
              <a:rPr lang="en-US" sz="2000" b="1">
                <a:solidFill>
                  <a:schemeClr val="bg1"/>
                </a:solidFill>
                <a:latin typeface="Corbel" panose="020B0503020204020204" pitchFamily="34" charset="0"/>
                <a:cs typeface="Segoe UI" panose="020B0502040204020203" pitchFamily="34" charset="0"/>
              </a:rPr>
              <a:t>Blue Distinction Level Comparison</a:t>
            </a:r>
            <a:endParaRPr lang="en-US" sz="2000">
              <a:solidFill>
                <a:schemeClr val="bg1"/>
              </a:solidFill>
              <a:latin typeface="Corbel" panose="020B0503020204020204"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B1A90F5B-838C-428A-99C4-B52F911D3FBB}"/>
              </a:ext>
            </a:extLst>
          </p:cNvPr>
          <p:cNvSpPr/>
          <p:nvPr/>
        </p:nvSpPr>
        <p:spPr bwMode="gray">
          <a:xfrm>
            <a:off x="6303727" y="1066800"/>
            <a:ext cx="2605026" cy="4779478"/>
          </a:xfrm>
          <a:prstGeom prst="rect">
            <a:avLst/>
          </a:prstGeom>
          <a:gradFill flip="none" rotWithShape="1">
            <a:gsLst>
              <a:gs pos="0">
                <a:schemeClr val="accent4">
                  <a:tint val="66000"/>
                  <a:satMod val="160000"/>
                </a:schemeClr>
              </a:gs>
              <a:gs pos="50000">
                <a:schemeClr val="accent4">
                  <a:tint val="44500"/>
                  <a:satMod val="160000"/>
                </a:schemeClr>
              </a:gs>
              <a:gs pos="95000">
                <a:schemeClr val="bg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endParaRPr lang="en-US">
              <a:solidFill>
                <a:prstClr val="black"/>
              </a:solidFill>
              <a:latin typeface="Arial Narrow" pitchFamily="34" charset="0"/>
            </a:endParaRPr>
          </a:p>
        </p:txBody>
      </p:sp>
      <p:pic>
        <p:nvPicPr>
          <p:cNvPr id="19" name="Picture 2">
            <a:extLst>
              <a:ext uri="{FF2B5EF4-FFF2-40B4-BE49-F238E27FC236}">
                <a16:creationId xmlns:a16="http://schemas.microsoft.com/office/drawing/2014/main" id="{9B2278C9-8D7B-4224-B22A-5418A2A71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gray">
          <a:xfrm>
            <a:off x="3706798" y="1323543"/>
            <a:ext cx="1292018" cy="72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41">
            <a:extLst>
              <a:ext uri="{FF2B5EF4-FFF2-40B4-BE49-F238E27FC236}">
                <a16:creationId xmlns:a16="http://schemas.microsoft.com/office/drawing/2014/main" id="{EF7032AB-C560-4B08-AD99-6D08DD153B45}"/>
              </a:ext>
            </a:extLst>
          </p:cNvPr>
          <p:cNvSpPr>
            <a:spLocks noChangeArrowheads="1"/>
          </p:cNvSpPr>
          <p:nvPr/>
        </p:nvSpPr>
        <p:spPr bwMode="gray">
          <a:xfrm>
            <a:off x="3669472" y="2235796"/>
            <a:ext cx="235095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rPr>
              <a:t>healthcare</a:t>
            </a:r>
            <a:r>
              <a:rPr kumimoji="0" lang="en-US" altLang="en-US" sz="1300" b="0" i="0" u="none" strike="noStrike" cap="none" normalizeH="0">
                <a:ln>
                  <a:noFill/>
                </a:ln>
                <a:solidFill>
                  <a:srgbClr val="55565A"/>
                </a:solidFill>
                <a:effectLst/>
                <a:latin typeface="Corbel" panose="020B0503020204020204" pitchFamily="34" charset="0"/>
                <a:cs typeface="Segoe UI" panose="020B0502040204020203" pitchFamily="34" charset="0"/>
              </a:rPr>
              <a:t> facilities</a:t>
            </a:r>
            <a:r>
              <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rPr>
              <a:t> recognized for</a:t>
            </a:r>
            <a:r>
              <a:rPr lang="en-US" altLang="en-US" sz="1300">
                <a:solidFill>
                  <a:srgbClr val="55565A"/>
                </a:solidFill>
                <a:latin typeface="Corbel" panose="020B0503020204020204" pitchFamily="34" charset="0"/>
                <a:cs typeface="Segoe UI" panose="020B0502040204020203" pitchFamily="34" charset="0"/>
              </a:rPr>
              <a:t> their </a:t>
            </a:r>
            <a:r>
              <a:rPr lang="en-US" altLang="en-US" sz="1300" b="1">
                <a:solidFill>
                  <a:srgbClr val="0F6798"/>
                </a:solidFill>
                <a:latin typeface="Corbel" panose="020B0503020204020204" pitchFamily="34" charset="0"/>
                <a:cs typeface="Segoe UI" panose="020B0502040204020203" pitchFamily="34" charset="0"/>
              </a:rPr>
              <a:t>expertise</a:t>
            </a:r>
            <a:r>
              <a:rPr lang="en-US" altLang="en-US" sz="1300" b="1">
                <a:solidFill>
                  <a:srgbClr val="55565A"/>
                </a:solidFill>
                <a:latin typeface="Corbel" panose="020B0503020204020204" pitchFamily="34" charset="0"/>
                <a:cs typeface="Segoe UI" panose="020B0502040204020203" pitchFamily="34" charset="0"/>
              </a:rPr>
              <a:t> </a:t>
            </a:r>
            <a:r>
              <a:rPr lang="en-US" altLang="en-US" sz="1300">
                <a:solidFill>
                  <a:srgbClr val="55565A"/>
                </a:solidFill>
                <a:latin typeface="Corbel" panose="020B0503020204020204" pitchFamily="34" charset="0"/>
                <a:cs typeface="Segoe UI" panose="020B0502040204020203" pitchFamily="34" charset="0"/>
              </a:rPr>
              <a:t>in delivering specialty care</a:t>
            </a:r>
            <a:endPar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endParaRPr>
          </a:p>
        </p:txBody>
      </p:sp>
      <p:pic>
        <p:nvPicPr>
          <p:cNvPr id="21" name="Picture 3">
            <a:extLst>
              <a:ext uri="{FF2B5EF4-FFF2-40B4-BE49-F238E27FC236}">
                <a16:creationId xmlns:a16="http://schemas.microsoft.com/office/drawing/2014/main" id="{A058BA56-CCE2-4F27-BA8B-D88B686759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gray">
          <a:xfrm>
            <a:off x="6486128" y="1323545"/>
            <a:ext cx="1292016" cy="72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47">
            <a:extLst>
              <a:ext uri="{FF2B5EF4-FFF2-40B4-BE49-F238E27FC236}">
                <a16:creationId xmlns:a16="http://schemas.microsoft.com/office/drawing/2014/main" id="{87F2F6D9-E783-492E-9F93-49F11B30635E}"/>
              </a:ext>
            </a:extLst>
          </p:cNvPr>
          <p:cNvSpPr>
            <a:spLocks noChangeArrowheads="1"/>
          </p:cNvSpPr>
          <p:nvPr/>
        </p:nvSpPr>
        <p:spPr bwMode="gray">
          <a:xfrm>
            <a:off x="6367265" y="2203372"/>
            <a:ext cx="25024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rPr>
              <a:t>healthcare facilities</a:t>
            </a:r>
            <a:r>
              <a:rPr kumimoji="0" lang="en-US" altLang="en-US" sz="1300" b="0" i="0" u="none" strike="noStrike" cap="none" normalizeH="0">
                <a:ln>
                  <a:noFill/>
                </a:ln>
                <a:solidFill>
                  <a:srgbClr val="55565A"/>
                </a:solidFill>
                <a:effectLst/>
                <a:latin typeface="Corbel" panose="020B0503020204020204" pitchFamily="34" charset="0"/>
                <a:cs typeface="Segoe UI" panose="020B0502040204020203" pitchFamily="34" charset="0"/>
              </a:rPr>
              <a:t> </a:t>
            </a:r>
            <a:r>
              <a:rPr lang="en-US" altLang="en-US" sz="1300">
                <a:solidFill>
                  <a:srgbClr val="55565A"/>
                </a:solidFill>
                <a:latin typeface="Corbel" panose="020B0503020204020204" pitchFamily="34" charset="0"/>
                <a:cs typeface="Segoe UI" panose="020B0502040204020203" pitchFamily="34" charset="0"/>
              </a:rPr>
              <a:t>r</a:t>
            </a:r>
            <a:r>
              <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rPr>
              <a:t>ecognized </a:t>
            </a:r>
            <a:br>
              <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rPr>
            </a:br>
            <a:r>
              <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rPr>
              <a:t>for their</a:t>
            </a:r>
            <a:r>
              <a:rPr kumimoji="0" lang="en-US" altLang="en-US" sz="1300" b="0" i="0" u="none" strike="noStrike" cap="none" normalizeH="0" baseline="0">
                <a:ln>
                  <a:noFill/>
                </a:ln>
                <a:solidFill>
                  <a:srgbClr val="0F6798"/>
                </a:solidFill>
                <a:effectLst/>
                <a:latin typeface="Corbel" panose="020B0503020204020204" pitchFamily="34" charset="0"/>
                <a:cs typeface="Segoe UI" panose="020B0502040204020203" pitchFamily="34" charset="0"/>
              </a:rPr>
              <a:t> </a:t>
            </a:r>
            <a:r>
              <a:rPr kumimoji="0" lang="en-US" altLang="en-US" sz="1300" b="1" i="0" u="none" strike="noStrike" cap="none" normalizeH="0" baseline="0">
                <a:ln>
                  <a:noFill/>
                </a:ln>
                <a:solidFill>
                  <a:srgbClr val="0F6798"/>
                </a:solidFill>
                <a:effectLst/>
                <a:latin typeface="Corbel" panose="020B0503020204020204" pitchFamily="34" charset="0"/>
                <a:cs typeface="Segoe UI" panose="020B0502040204020203" pitchFamily="34" charset="0"/>
              </a:rPr>
              <a:t>expertise</a:t>
            </a:r>
            <a:r>
              <a:rPr kumimoji="0" lang="en-US" altLang="en-US" sz="1300" b="0" i="0" u="none" strike="noStrike" cap="none" normalizeH="0" baseline="0">
                <a:ln>
                  <a:noFill/>
                </a:ln>
                <a:solidFill>
                  <a:srgbClr val="0F6798"/>
                </a:solidFill>
                <a:effectLst/>
                <a:latin typeface="Corbel" panose="020B0503020204020204" pitchFamily="34" charset="0"/>
                <a:cs typeface="Segoe UI" panose="020B0502040204020203" pitchFamily="34" charset="0"/>
              </a:rPr>
              <a:t> </a:t>
            </a:r>
            <a:r>
              <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rPr>
              <a:t>and </a:t>
            </a:r>
            <a:r>
              <a:rPr kumimoji="0" lang="en-US" altLang="en-US" sz="1300" b="1" i="0" u="none" strike="noStrike" cap="none" normalizeH="0" baseline="0">
                <a:ln>
                  <a:noFill/>
                </a:ln>
                <a:solidFill>
                  <a:srgbClr val="0F6798"/>
                </a:solidFill>
                <a:effectLst/>
                <a:latin typeface="Corbel" panose="020B0503020204020204" pitchFamily="34" charset="0"/>
                <a:cs typeface="Segoe UI" panose="020B0502040204020203" pitchFamily="34" charset="0"/>
              </a:rPr>
              <a:t>efficiency</a:t>
            </a:r>
            <a:r>
              <a:rPr kumimoji="0" lang="en-US" altLang="en-US" sz="1300" b="1" i="0" u="none" strike="noStrike" cap="none" normalizeH="0" baseline="0">
                <a:ln>
                  <a:noFill/>
                </a:ln>
                <a:solidFill>
                  <a:srgbClr val="55565A"/>
                </a:solidFill>
                <a:effectLst/>
                <a:latin typeface="Corbel" panose="020B0503020204020204" pitchFamily="34" charset="0"/>
                <a:cs typeface="Segoe UI" panose="020B0502040204020203" pitchFamily="34" charset="0"/>
              </a:rPr>
              <a:t> </a:t>
            </a:r>
            <a:r>
              <a:rPr kumimoji="0" lang="en-US" altLang="en-US" sz="1300" b="0" i="0" u="none" strike="noStrike" cap="none" normalizeH="0" baseline="0">
                <a:ln>
                  <a:noFill/>
                </a:ln>
                <a:solidFill>
                  <a:srgbClr val="55565A"/>
                </a:solidFill>
                <a:effectLst/>
                <a:latin typeface="Corbel" panose="020B0503020204020204" pitchFamily="34" charset="0"/>
                <a:cs typeface="Segoe UI" panose="020B0502040204020203" pitchFamily="34" charset="0"/>
              </a:rPr>
              <a:t>in delivering specialty care</a:t>
            </a:r>
          </a:p>
        </p:txBody>
      </p:sp>
      <p:grpSp>
        <p:nvGrpSpPr>
          <p:cNvPr id="23" name="Group 22">
            <a:extLst>
              <a:ext uri="{FF2B5EF4-FFF2-40B4-BE49-F238E27FC236}">
                <a16:creationId xmlns:a16="http://schemas.microsoft.com/office/drawing/2014/main" id="{96F8A11A-77F0-432D-8FBD-34A9EC2CAC13}"/>
              </a:ext>
            </a:extLst>
          </p:cNvPr>
          <p:cNvGrpSpPr>
            <a:grpSpLocks noChangeAspect="1"/>
          </p:cNvGrpSpPr>
          <p:nvPr/>
        </p:nvGrpSpPr>
        <p:grpSpPr bwMode="gray">
          <a:xfrm>
            <a:off x="487680" y="3234123"/>
            <a:ext cx="393337" cy="399225"/>
            <a:chOff x="3673476" y="928688"/>
            <a:chExt cx="530225" cy="538162"/>
          </a:xfrm>
        </p:grpSpPr>
        <p:sp>
          <p:nvSpPr>
            <p:cNvPr id="24" name="Oval 23">
              <a:extLst>
                <a:ext uri="{FF2B5EF4-FFF2-40B4-BE49-F238E27FC236}">
                  <a16:creationId xmlns:a16="http://schemas.microsoft.com/office/drawing/2014/main" id="{715AA9C9-3EEB-406C-A3A6-CBCDE622DCE8}"/>
                </a:ext>
              </a:extLst>
            </p:cNvPr>
            <p:cNvSpPr>
              <a:spLocks noChangeArrowheads="1"/>
            </p:cNvSpPr>
            <p:nvPr/>
          </p:nvSpPr>
          <p:spPr bwMode="gray">
            <a:xfrm>
              <a:off x="3673476" y="928688"/>
              <a:ext cx="530225" cy="538162"/>
            </a:xfrm>
            <a:prstGeom prst="ellipse">
              <a:avLst/>
            </a:prstGeom>
            <a:solidFill>
              <a:srgbClr val="0030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orbel" panose="020B0503020204020204" pitchFamily="34" charset="0"/>
              </a:endParaRPr>
            </a:p>
          </p:txBody>
        </p:sp>
        <p:sp>
          <p:nvSpPr>
            <p:cNvPr id="25" name="Freeform 12">
              <a:extLst>
                <a:ext uri="{FF2B5EF4-FFF2-40B4-BE49-F238E27FC236}">
                  <a16:creationId xmlns:a16="http://schemas.microsoft.com/office/drawing/2014/main" id="{071436B4-6B04-445B-9474-0A39C56158FF}"/>
                </a:ext>
              </a:extLst>
            </p:cNvPr>
            <p:cNvSpPr>
              <a:spLocks noEditPoints="1"/>
            </p:cNvSpPr>
            <p:nvPr/>
          </p:nvSpPr>
          <p:spPr bwMode="gray">
            <a:xfrm>
              <a:off x="3763963" y="969963"/>
              <a:ext cx="322263" cy="450850"/>
            </a:xfrm>
            <a:custGeom>
              <a:avLst/>
              <a:gdLst>
                <a:gd name="T0" fmla="*/ 57 w 86"/>
                <a:gd name="T1" fmla="*/ 77 h 118"/>
                <a:gd name="T2" fmla="*/ 52 w 86"/>
                <a:gd name="T3" fmla="*/ 65 h 118"/>
                <a:gd name="T4" fmla="*/ 60 w 86"/>
                <a:gd name="T5" fmla="*/ 67 h 118"/>
                <a:gd name="T6" fmla="*/ 62 w 86"/>
                <a:gd name="T7" fmla="*/ 67 h 118"/>
                <a:gd name="T8" fmla="*/ 64 w 86"/>
                <a:gd name="T9" fmla="*/ 67 h 118"/>
                <a:gd name="T10" fmla="*/ 57 w 86"/>
                <a:gd name="T11" fmla="*/ 77 h 118"/>
                <a:gd name="T12" fmla="*/ 3 w 86"/>
                <a:gd name="T13" fmla="*/ 86 h 118"/>
                <a:gd name="T14" fmla="*/ 9 w 86"/>
                <a:gd name="T15" fmla="*/ 89 h 118"/>
                <a:gd name="T16" fmla="*/ 17 w 86"/>
                <a:gd name="T17" fmla="*/ 108 h 118"/>
                <a:gd name="T18" fmla="*/ 37 w 86"/>
                <a:gd name="T19" fmla="*/ 117 h 118"/>
                <a:gd name="T20" fmla="*/ 51 w 86"/>
                <a:gd name="T21" fmla="*/ 110 h 118"/>
                <a:gd name="T22" fmla="*/ 54 w 86"/>
                <a:gd name="T23" fmla="*/ 108 h 118"/>
                <a:gd name="T24" fmla="*/ 59 w 86"/>
                <a:gd name="T25" fmla="*/ 83 h 118"/>
                <a:gd name="T26" fmla="*/ 59 w 86"/>
                <a:gd name="T27" fmla="*/ 83 h 118"/>
                <a:gd name="T28" fmla="*/ 73 w 86"/>
                <a:gd name="T29" fmla="*/ 62 h 118"/>
                <a:gd name="T30" fmla="*/ 83 w 86"/>
                <a:gd name="T31" fmla="*/ 41 h 118"/>
                <a:gd name="T32" fmla="*/ 82 w 86"/>
                <a:gd name="T33" fmla="*/ 38 h 118"/>
                <a:gd name="T34" fmla="*/ 81 w 86"/>
                <a:gd name="T35" fmla="*/ 7 h 118"/>
                <a:gd name="T36" fmla="*/ 70 w 86"/>
                <a:gd name="T37" fmla="*/ 3 h 118"/>
                <a:gd name="T38" fmla="*/ 69 w 86"/>
                <a:gd name="T39" fmla="*/ 3 h 118"/>
                <a:gd name="T40" fmla="*/ 66 w 86"/>
                <a:gd name="T41" fmla="*/ 6 h 118"/>
                <a:gd name="T42" fmla="*/ 69 w 86"/>
                <a:gd name="T43" fmla="*/ 8 h 118"/>
                <a:gd name="T44" fmla="*/ 71 w 86"/>
                <a:gd name="T45" fmla="*/ 7 h 118"/>
                <a:gd name="T46" fmla="*/ 71 w 86"/>
                <a:gd name="T47" fmla="*/ 7 h 118"/>
                <a:gd name="T48" fmla="*/ 78 w 86"/>
                <a:gd name="T49" fmla="*/ 10 h 118"/>
                <a:gd name="T50" fmla="*/ 78 w 86"/>
                <a:gd name="T51" fmla="*/ 38 h 118"/>
                <a:gd name="T52" fmla="*/ 76 w 86"/>
                <a:gd name="T53" fmla="*/ 40 h 118"/>
                <a:gd name="T54" fmla="*/ 60 w 86"/>
                <a:gd name="T55" fmla="*/ 61 h 118"/>
                <a:gd name="T56" fmla="*/ 44 w 86"/>
                <a:gd name="T57" fmla="*/ 40 h 118"/>
                <a:gd name="T58" fmla="*/ 42 w 86"/>
                <a:gd name="T59" fmla="*/ 37 h 118"/>
                <a:gd name="T60" fmla="*/ 45 w 86"/>
                <a:gd name="T61" fmla="*/ 7 h 118"/>
                <a:gd name="T62" fmla="*/ 52 w 86"/>
                <a:gd name="T63" fmla="*/ 5 h 118"/>
                <a:gd name="T64" fmla="*/ 55 w 86"/>
                <a:gd name="T65" fmla="*/ 6 h 118"/>
                <a:gd name="T66" fmla="*/ 58 w 86"/>
                <a:gd name="T67" fmla="*/ 3 h 118"/>
                <a:gd name="T68" fmla="*/ 54 w 86"/>
                <a:gd name="T69" fmla="*/ 1 h 118"/>
                <a:gd name="T70" fmla="*/ 53 w 86"/>
                <a:gd name="T71" fmla="*/ 1 h 118"/>
                <a:gd name="T72" fmla="*/ 43 w 86"/>
                <a:gd name="T73" fmla="*/ 4 h 118"/>
                <a:gd name="T74" fmla="*/ 38 w 86"/>
                <a:gd name="T75" fmla="*/ 38 h 118"/>
                <a:gd name="T76" fmla="*/ 37 w 86"/>
                <a:gd name="T77" fmla="*/ 40 h 118"/>
                <a:gd name="T78" fmla="*/ 43 w 86"/>
                <a:gd name="T79" fmla="*/ 57 h 118"/>
                <a:gd name="T80" fmla="*/ 53 w 86"/>
                <a:gd name="T81" fmla="*/ 82 h 118"/>
                <a:gd name="T82" fmla="*/ 50 w 86"/>
                <a:gd name="T83" fmla="*/ 105 h 118"/>
                <a:gd name="T84" fmla="*/ 36 w 86"/>
                <a:gd name="T85" fmla="*/ 112 h 118"/>
                <a:gd name="T86" fmla="*/ 21 w 86"/>
                <a:gd name="T87" fmla="*/ 105 h 118"/>
                <a:gd name="T88" fmla="*/ 14 w 86"/>
                <a:gd name="T89" fmla="*/ 88 h 118"/>
                <a:gd name="T90" fmla="*/ 16 w 86"/>
                <a:gd name="T91" fmla="*/ 87 h 118"/>
                <a:gd name="T92" fmla="*/ 16 w 86"/>
                <a:gd name="T93" fmla="*/ 74 h 118"/>
                <a:gd name="T94" fmla="*/ 3 w 86"/>
                <a:gd name="T95" fmla="*/ 74 h 118"/>
                <a:gd name="T96" fmla="*/ 3 w 86"/>
                <a:gd name="T97"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118">
                  <a:moveTo>
                    <a:pt x="57" y="77"/>
                  </a:moveTo>
                  <a:cubicBezTo>
                    <a:pt x="52" y="65"/>
                    <a:pt x="52" y="65"/>
                    <a:pt x="52" y="65"/>
                  </a:cubicBezTo>
                  <a:cubicBezTo>
                    <a:pt x="54" y="66"/>
                    <a:pt x="57" y="67"/>
                    <a:pt x="60" y="67"/>
                  </a:cubicBezTo>
                  <a:cubicBezTo>
                    <a:pt x="61" y="67"/>
                    <a:pt x="61" y="67"/>
                    <a:pt x="62" y="67"/>
                  </a:cubicBezTo>
                  <a:cubicBezTo>
                    <a:pt x="63" y="67"/>
                    <a:pt x="63" y="67"/>
                    <a:pt x="64" y="67"/>
                  </a:cubicBezTo>
                  <a:lnTo>
                    <a:pt x="57" y="77"/>
                  </a:lnTo>
                  <a:close/>
                  <a:moveTo>
                    <a:pt x="3" y="86"/>
                  </a:moveTo>
                  <a:cubicBezTo>
                    <a:pt x="5" y="88"/>
                    <a:pt x="7" y="89"/>
                    <a:pt x="9" y="89"/>
                  </a:cubicBezTo>
                  <a:cubicBezTo>
                    <a:pt x="10" y="94"/>
                    <a:pt x="12" y="102"/>
                    <a:pt x="17" y="108"/>
                  </a:cubicBezTo>
                  <a:cubicBezTo>
                    <a:pt x="22" y="114"/>
                    <a:pt x="29" y="118"/>
                    <a:pt x="37" y="117"/>
                  </a:cubicBezTo>
                  <a:cubicBezTo>
                    <a:pt x="44" y="117"/>
                    <a:pt x="47" y="115"/>
                    <a:pt x="51" y="110"/>
                  </a:cubicBezTo>
                  <a:cubicBezTo>
                    <a:pt x="52" y="110"/>
                    <a:pt x="53" y="109"/>
                    <a:pt x="54" y="108"/>
                  </a:cubicBezTo>
                  <a:cubicBezTo>
                    <a:pt x="60" y="100"/>
                    <a:pt x="59" y="89"/>
                    <a:pt x="59" y="83"/>
                  </a:cubicBezTo>
                  <a:cubicBezTo>
                    <a:pt x="59" y="83"/>
                    <a:pt x="59" y="83"/>
                    <a:pt x="59" y="83"/>
                  </a:cubicBezTo>
                  <a:cubicBezTo>
                    <a:pt x="73" y="62"/>
                    <a:pt x="73" y="62"/>
                    <a:pt x="73" y="62"/>
                  </a:cubicBezTo>
                  <a:cubicBezTo>
                    <a:pt x="78" y="58"/>
                    <a:pt x="81" y="51"/>
                    <a:pt x="83" y="41"/>
                  </a:cubicBezTo>
                  <a:cubicBezTo>
                    <a:pt x="83" y="40"/>
                    <a:pt x="83" y="39"/>
                    <a:pt x="82" y="38"/>
                  </a:cubicBezTo>
                  <a:cubicBezTo>
                    <a:pt x="86" y="23"/>
                    <a:pt x="86" y="13"/>
                    <a:pt x="81" y="7"/>
                  </a:cubicBezTo>
                  <a:cubicBezTo>
                    <a:pt x="77" y="2"/>
                    <a:pt x="71" y="3"/>
                    <a:pt x="70" y="3"/>
                  </a:cubicBezTo>
                  <a:cubicBezTo>
                    <a:pt x="70" y="3"/>
                    <a:pt x="69" y="3"/>
                    <a:pt x="69" y="3"/>
                  </a:cubicBezTo>
                  <a:cubicBezTo>
                    <a:pt x="67" y="3"/>
                    <a:pt x="65" y="4"/>
                    <a:pt x="66" y="6"/>
                  </a:cubicBezTo>
                  <a:cubicBezTo>
                    <a:pt x="66" y="7"/>
                    <a:pt x="67" y="8"/>
                    <a:pt x="69" y="8"/>
                  </a:cubicBezTo>
                  <a:cubicBezTo>
                    <a:pt x="70" y="8"/>
                    <a:pt x="71" y="8"/>
                    <a:pt x="71" y="7"/>
                  </a:cubicBezTo>
                  <a:cubicBezTo>
                    <a:pt x="71" y="7"/>
                    <a:pt x="71" y="7"/>
                    <a:pt x="71" y="7"/>
                  </a:cubicBezTo>
                  <a:cubicBezTo>
                    <a:pt x="71" y="7"/>
                    <a:pt x="75" y="7"/>
                    <a:pt x="78" y="10"/>
                  </a:cubicBezTo>
                  <a:cubicBezTo>
                    <a:pt x="80" y="12"/>
                    <a:pt x="83" y="20"/>
                    <a:pt x="78" y="38"/>
                  </a:cubicBezTo>
                  <a:cubicBezTo>
                    <a:pt x="77" y="38"/>
                    <a:pt x="77" y="39"/>
                    <a:pt x="76" y="40"/>
                  </a:cubicBezTo>
                  <a:cubicBezTo>
                    <a:pt x="75" y="49"/>
                    <a:pt x="70" y="61"/>
                    <a:pt x="60" y="61"/>
                  </a:cubicBezTo>
                  <a:cubicBezTo>
                    <a:pt x="50" y="61"/>
                    <a:pt x="45" y="50"/>
                    <a:pt x="44" y="40"/>
                  </a:cubicBezTo>
                  <a:cubicBezTo>
                    <a:pt x="44" y="38"/>
                    <a:pt x="43" y="37"/>
                    <a:pt x="42" y="37"/>
                  </a:cubicBezTo>
                  <a:cubicBezTo>
                    <a:pt x="39" y="18"/>
                    <a:pt x="42" y="11"/>
                    <a:pt x="45" y="7"/>
                  </a:cubicBezTo>
                  <a:cubicBezTo>
                    <a:pt x="48" y="5"/>
                    <a:pt x="51" y="5"/>
                    <a:pt x="52" y="5"/>
                  </a:cubicBezTo>
                  <a:cubicBezTo>
                    <a:pt x="53" y="6"/>
                    <a:pt x="54" y="6"/>
                    <a:pt x="55" y="6"/>
                  </a:cubicBezTo>
                  <a:cubicBezTo>
                    <a:pt x="56" y="6"/>
                    <a:pt x="58" y="4"/>
                    <a:pt x="58" y="3"/>
                  </a:cubicBezTo>
                  <a:cubicBezTo>
                    <a:pt x="57" y="1"/>
                    <a:pt x="56" y="0"/>
                    <a:pt x="54" y="1"/>
                  </a:cubicBezTo>
                  <a:cubicBezTo>
                    <a:pt x="54" y="1"/>
                    <a:pt x="53" y="1"/>
                    <a:pt x="53" y="1"/>
                  </a:cubicBezTo>
                  <a:cubicBezTo>
                    <a:pt x="51" y="1"/>
                    <a:pt x="47" y="1"/>
                    <a:pt x="43" y="4"/>
                  </a:cubicBezTo>
                  <a:cubicBezTo>
                    <a:pt x="37" y="10"/>
                    <a:pt x="35" y="21"/>
                    <a:pt x="38" y="38"/>
                  </a:cubicBezTo>
                  <a:cubicBezTo>
                    <a:pt x="38" y="39"/>
                    <a:pt x="37" y="39"/>
                    <a:pt x="37" y="40"/>
                  </a:cubicBezTo>
                  <a:cubicBezTo>
                    <a:pt x="38" y="47"/>
                    <a:pt x="40" y="52"/>
                    <a:pt x="43" y="57"/>
                  </a:cubicBezTo>
                  <a:cubicBezTo>
                    <a:pt x="53" y="82"/>
                    <a:pt x="53" y="82"/>
                    <a:pt x="53" y="82"/>
                  </a:cubicBezTo>
                  <a:cubicBezTo>
                    <a:pt x="54" y="87"/>
                    <a:pt x="55" y="98"/>
                    <a:pt x="50" y="105"/>
                  </a:cubicBezTo>
                  <a:cubicBezTo>
                    <a:pt x="46" y="110"/>
                    <a:pt x="44" y="112"/>
                    <a:pt x="36" y="112"/>
                  </a:cubicBezTo>
                  <a:cubicBezTo>
                    <a:pt x="31" y="112"/>
                    <a:pt x="25" y="110"/>
                    <a:pt x="21" y="105"/>
                  </a:cubicBezTo>
                  <a:cubicBezTo>
                    <a:pt x="17" y="99"/>
                    <a:pt x="14" y="91"/>
                    <a:pt x="14" y="88"/>
                  </a:cubicBezTo>
                  <a:cubicBezTo>
                    <a:pt x="15" y="87"/>
                    <a:pt x="15" y="87"/>
                    <a:pt x="16" y="87"/>
                  </a:cubicBezTo>
                  <a:cubicBezTo>
                    <a:pt x="19" y="83"/>
                    <a:pt x="19" y="77"/>
                    <a:pt x="16" y="74"/>
                  </a:cubicBezTo>
                  <a:cubicBezTo>
                    <a:pt x="13" y="70"/>
                    <a:pt x="7" y="70"/>
                    <a:pt x="3" y="74"/>
                  </a:cubicBezTo>
                  <a:cubicBezTo>
                    <a:pt x="0" y="77"/>
                    <a:pt x="0" y="83"/>
                    <a:pt x="3" y="8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orbel" panose="020B0503020204020204" pitchFamily="34" charset="0"/>
              </a:endParaRPr>
            </a:p>
          </p:txBody>
        </p:sp>
      </p:grpSp>
      <p:grpSp>
        <p:nvGrpSpPr>
          <p:cNvPr id="26" name="Group 25">
            <a:extLst>
              <a:ext uri="{FF2B5EF4-FFF2-40B4-BE49-F238E27FC236}">
                <a16:creationId xmlns:a16="http://schemas.microsoft.com/office/drawing/2014/main" id="{78B03B90-7CB3-4379-903B-6E2C3B7D4F48}"/>
              </a:ext>
            </a:extLst>
          </p:cNvPr>
          <p:cNvGrpSpPr>
            <a:grpSpLocks noChangeAspect="1"/>
          </p:cNvGrpSpPr>
          <p:nvPr/>
        </p:nvGrpSpPr>
        <p:grpSpPr bwMode="gray">
          <a:xfrm>
            <a:off x="459345" y="4093915"/>
            <a:ext cx="406971" cy="406971"/>
            <a:chOff x="556618" y="3865175"/>
            <a:chExt cx="442127" cy="448745"/>
          </a:xfrm>
        </p:grpSpPr>
        <p:sp>
          <p:nvSpPr>
            <p:cNvPr id="27" name="Oval 9">
              <a:extLst>
                <a:ext uri="{FF2B5EF4-FFF2-40B4-BE49-F238E27FC236}">
                  <a16:creationId xmlns:a16="http://schemas.microsoft.com/office/drawing/2014/main" id="{3B994636-1EB5-4F75-BCF1-D0B69BB9B958}"/>
                </a:ext>
              </a:extLst>
            </p:cNvPr>
            <p:cNvSpPr>
              <a:spLocks noChangeArrowheads="1"/>
            </p:cNvSpPr>
            <p:nvPr/>
          </p:nvSpPr>
          <p:spPr bwMode="gray">
            <a:xfrm>
              <a:off x="556618" y="3865175"/>
              <a:ext cx="442127" cy="448745"/>
            </a:xfrm>
            <a:prstGeom prst="ellipse">
              <a:avLst/>
            </a:prstGeom>
            <a:solidFill>
              <a:srgbClr val="0030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orbel" panose="020B0503020204020204" pitchFamily="34" charset="0"/>
              </a:endParaRPr>
            </a:p>
          </p:txBody>
        </p:sp>
        <p:sp>
          <p:nvSpPr>
            <p:cNvPr id="28" name="Freeform 33">
              <a:extLst>
                <a:ext uri="{FF2B5EF4-FFF2-40B4-BE49-F238E27FC236}">
                  <a16:creationId xmlns:a16="http://schemas.microsoft.com/office/drawing/2014/main" id="{6512A5F7-02FB-4E60-BBC2-348CD14BB864}"/>
                </a:ext>
              </a:extLst>
            </p:cNvPr>
            <p:cNvSpPr>
              <a:spLocks/>
            </p:cNvSpPr>
            <p:nvPr/>
          </p:nvSpPr>
          <p:spPr bwMode="gray">
            <a:xfrm>
              <a:off x="596048" y="3996621"/>
              <a:ext cx="361539" cy="223889"/>
            </a:xfrm>
            <a:custGeom>
              <a:avLst/>
              <a:gdLst>
                <a:gd name="T0" fmla="*/ 37 w 97"/>
                <a:gd name="T1" fmla="*/ 5 h 60"/>
                <a:gd name="T2" fmla="*/ 54 w 97"/>
                <a:gd name="T3" fmla="*/ 6 h 60"/>
                <a:gd name="T4" fmla="*/ 59 w 97"/>
                <a:gd name="T5" fmla="*/ 8 h 60"/>
                <a:gd name="T6" fmla="*/ 58 w 97"/>
                <a:gd name="T7" fmla="*/ 11 h 60"/>
                <a:gd name="T8" fmla="*/ 62 w 97"/>
                <a:gd name="T9" fmla="*/ 10 h 60"/>
                <a:gd name="T10" fmla="*/ 67 w 97"/>
                <a:gd name="T11" fmla="*/ 10 h 60"/>
                <a:gd name="T12" fmla="*/ 67 w 97"/>
                <a:gd name="T13" fmla="*/ 11 h 60"/>
                <a:gd name="T14" fmla="*/ 63 w 97"/>
                <a:gd name="T15" fmla="*/ 14 h 60"/>
                <a:gd name="T16" fmla="*/ 63 w 97"/>
                <a:gd name="T17" fmla="*/ 19 h 60"/>
                <a:gd name="T18" fmla="*/ 66 w 97"/>
                <a:gd name="T19" fmla="*/ 19 h 60"/>
                <a:gd name="T20" fmla="*/ 67 w 97"/>
                <a:gd name="T21" fmla="*/ 13 h 60"/>
                <a:gd name="T22" fmla="*/ 69 w 97"/>
                <a:gd name="T23" fmla="*/ 12 h 60"/>
                <a:gd name="T24" fmla="*/ 70 w 97"/>
                <a:gd name="T25" fmla="*/ 17 h 60"/>
                <a:gd name="T26" fmla="*/ 72 w 97"/>
                <a:gd name="T27" fmla="*/ 17 h 60"/>
                <a:gd name="T28" fmla="*/ 72 w 97"/>
                <a:gd name="T29" fmla="*/ 21 h 60"/>
                <a:gd name="T30" fmla="*/ 80 w 97"/>
                <a:gd name="T31" fmla="*/ 16 h 60"/>
                <a:gd name="T32" fmla="*/ 86 w 97"/>
                <a:gd name="T33" fmla="*/ 10 h 60"/>
                <a:gd name="T34" fmla="*/ 91 w 97"/>
                <a:gd name="T35" fmla="*/ 6 h 60"/>
                <a:gd name="T36" fmla="*/ 94 w 97"/>
                <a:gd name="T37" fmla="*/ 3 h 60"/>
                <a:gd name="T38" fmla="*/ 95 w 97"/>
                <a:gd name="T39" fmla="*/ 4 h 60"/>
                <a:gd name="T40" fmla="*/ 95 w 97"/>
                <a:gd name="T41" fmla="*/ 6 h 60"/>
                <a:gd name="T42" fmla="*/ 95 w 97"/>
                <a:gd name="T43" fmla="*/ 10 h 60"/>
                <a:gd name="T44" fmla="*/ 93 w 97"/>
                <a:gd name="T45" fmla="*/ 12 h 60"/>
                <a:gd name="T46" fmla="*/ 94 w 97"/>
                <a:gd name="T47" fmla="*/ 16 h 60"/>
                <a:gd name="T48" fmla="*/ 92 w 97"/>
                <a:gd name="T49" fmla="*/ 18 h 60"/>
                <a:gd name="T50" fmla="*/ 91 w 97"/>
                <a:gd name="T51" fmla="*/ 19 h 60"/>
                <a:gd name="T52" fmla="*/ 86 w 97"/>
                <a:gd name="T53" fmla="*/ 24 h 60"/>
                <a:gd name="T54" fmla="*/ 86 w 97"/>
                <a:gd name="T55" fmla="*/ 29 h 60"/>
                <a:gd name="T56" fmla="*/ 85 w 97"/>
                <a:gd name="T57" fmla="*/ 25 h 60"/>
                <a:gd name="T58" fmla="*/ 85 w 97"/>
                <a:gd name="T59" fmla="*/ 27 h 60"/>
                <a:gd name="T60" fmla="*/ 86 w 97"/>
                <a:gd name="T61" fmla="*/ 30 h 60"/>
                <a:gd name="T62" fmla="*/ 86 w 97"/>
                <a:gd name="T63" fmla="*/ 32 h 60"/>
                <a:gd name="T64" fmla="*/ 86 w 97"/>
                <a:gd name="T65" fmla="*/ 34 h 60"/>
                <a:gd name="T66" fmla="*/ 84 w 97"/>
                <a:gd name="T67" fmla="*/ 38 h 60"/>
                <a:gd name="T68" fmla="*/ 79 w 97"/>
                <a:gd name="T69" fmla="*/ 43 h 60"/>
                <a:gd name="T70" fmla="*/ 83 w 97"/>
                <a:gd name="T71" fmla="*/ 57 h 60"/>
                <a:gd name="T72" fmla="*/ 81 w 97"/>
                <a:gd name="T73" fmla="*/ 57 h 60"/>
                <a:gd name="T74" fmla="*/ 78 w 97"/>
                <a:gd name="T75" fmla="*/ 53 h 60"/>
                <a:gd name="T76" fmla="*/ 76 w 97"/>
                <a:gd name="T77" fmla="*/ 50 h 60"/>
                <a:gd name="T78" fmla="*/ 71 w 97"/>
                <a:gd name="T79" fmla="*/ 50 h 60"/>
                <a:gd name="T80" fmla="*/ 66 w 97"/>
                <a:gd name="T81" fmla="*/ 48 h 60"/>
                <a:gd name="T82" fmla="*/ 63 w 97"/>
                <a:gd name="T83" fmla="*/ 50 h 60"/>
                <a:gd name="T84" fmla="*/ 62 w 97"/>
                <a:gd name="T85" fmla="*/ 51 h 60"/>
                <a:gd name="T86" fmla="*/ 59 w 97"/>
                <a:gd name="T87" fmla="*/ 51 h 60"/>
                <a:gd name="T88" fmla="*/ 54 w 97"/>
                <a:gd name="T89" fmla="*/ 51 h 60"/>
                <a:gd name="T90" fmla="*/ 48 w 97"/>
                <a:gd name="T91" fmla="*/ 55 h 60"/>
                <a:gd name="T92" fmla="*/ 45 w 97"/>
                <a:gd name="T93" fmla="*/ 60 h 60"/>
                <a:gd name="T94" fmla="*/ 42 w 97"/>
                <a:gd name="T95" fmla="*/ 56 h 60"/>
                <a:gd name="T96" fmla="*/ 36 w 97"/>
                <a:gd name="T97" fmla="*/ 51 h 60"/>
                <a:gd name="T98" fmla="*/ 29 w 97"/>
                <a:gd name="T99" fmla="*/ 45 h 60"/>
                <a:gd name="T100" fmla="*/ 26 w 97"/>
                <a:gd name="T101" fmla="*/ 45 h 60"/>
                <a:gd name="T102" fmla="*/ 22 w 97"/>
                <a:gd name="T103" fmla="*/ 45 h 60"/>
                <a:gd name="T104" fmla="*/ 20 w 97"/>
                <a:gd name="T105" fmla="*/ 45 h 60"/>
                <a:gd name="T106" fmla="*/ 12 w 97"/>
                <a:gd name="T107" fmla="*/ 40 h 60"/>
                <a:gd name="T108" fmla="*/ 6 w 97"/>
                <a:gd name="T109" fmla="*/ 35 h 60"/>
                <a:gd name="T110" fmla="*/ 2 w 97"/>
                <a:gd name="T111" fmla="*/ 31 h 60"/>
                <a:gd name="T112" fmla="*/ 2 w 97"/>
                <a:gd name="T113" fmla="*/ 26 h 60"/>
                <a:gd name="T114" fmla="*/ 0 w 97"/>
                <a:gd name="T115" fmla="*/ 20 h 60"/>
                <a:gd name="T116" fmla="*/ 1 w 97"/>
                <a:gd name="T117" fmla="*/ 12 h 60"/>
                <a:gd name="T118" fmla="*/ 5 w 97"/>
                <a:gd name="T119" fmla="*/ 5 h 60"/>
                <a:gd name="T120" fmla="*/ 5 w 97"/>
                <a:gd name="T121" fmla="*/ 1 h 60"/>
                <a:gd name="T122" fmla="*/ 8 w 97"/>
                <a:gd name="T12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 h="60">
                  <a:moveTo>
                    <a:pt x="8" y="0"/>
                  </a:moveTo>
                  <a:cubicBezTo>
                    <a:pt x="9" y="0"/>
                    <a:pt x="10" y="0"/>
                    <a:pt x="10" y="0"/>
                  </a:cubicBezTo>
                  <a:cubicBezTo>
                    <a:pt x="11" y="1"/>
                    <a:pt x="13" y="1"/>
                    <a:pt x="14" y="1"/>
                  </a:cubicBezTo>
                  <a:cubicBezTo>
                    <a:pt x="15" y="1"/>
                    <a:pt x="16" y="2"/>
                    <a:pt x="17" y="2"/>
                  </a:cubicBezTo>
                  <a:cubicBezTo>
                    <a:pt x="18" y="2"/>
                    <a:pt x="20" y="3"/>
                    <a:pt x="21" y="3"/>
                  </a:cubicBezTo>
                  <a:cubicBezTo>
                    <a:pt x="22" y="3"/>
                    <a:pt x="22" y="3"/>
                    <a:pt x="23" y="3"/>
                  </a:cubicBezTo>
                  <a:cubicBezTo>
                    <a:pt x="24" y="3"/>
                    <a:pt x="25" y="3"/>
                    <a:pt x="26" y="4"/>
                  </a:cubicBezTo>
                  <a:cubicBezTo>
                    <a:pt x="27" y="4"/>
                    <a:pt x="28" y="4"/>
                    <a:pt x="30" y="4"/>
                  </a:cubicBezTo>
                  <a:cubicBezTo>
                    <a:pt x="32" y="4"/>
                    <a:pt x="34" y="5"/>
                    <a:pt x="37" y="5"/>
                  </a:cubicBezTo>
                  <a:cubicBezTo>
                    <a:pt x="37" y="5"/>
                    <a:pt x="38" y="5"/>
                    <a:pt x="39" y="5"/>
                  </a:cubicBezTo>
                  <a:cubicBezTo>
                    <a:pt x="40" y="5"/>
                    <a:pt x="42" y="5"/>
                    <a:pt x="43" y="5"/>
                  </a:cubicBezTo>
                  <a:cubicBezTo>
                    <a:pt x="45" y="5"/>
                    <a:pt x="48" y="5"/>
                    <a:pt x="51" y="5"/>
                  </a:cubicBezTo>
                  <a:cubicBezTo>
                    <a:pt x="51" y="5"/>
                    <a:pt x="51" y="5"/>
                    <a:pt x="51" y="5"/>
                  </a:cubicBezTo>
                  <a:cubicBezTo>
                    <a:pt x="51" y="5"/>
                    <a:pt x="51" y="5"/>
                    <a:pt x="51" y="5"/>
                  </a:cubicBezTo>
                  <a:cubicBezTo>
                    <a:pt x="51" y="5"/>
                    <a:pt x="51" y="6"/>
                    <a:pt x="52" y="6"/>
                  </a:cubicBezTo>
                  <a:cubicBezTo>
                    <a:pt x="52" y="6"/>
                    <a:pt x="52" y="6"/>
                    <a:pt x="53" y="6"/>
                  </a:cubicBezTo>
                  <a:cubicBezTo>
                    <a:pt x="53" y="6"/>
                    <a:pt x="53" y="6"/>
                    <a:pt x="53" y="7"/>
                  </a:cubicBezTo>
                  <a:cubicBezTo>
                    <a:pt x="53" y="7"/>
                    <a:pt x="54" y="6"/>
                    <a:pt x="54" y="6"/>
                  </a:cubicBezTo>
                  <a:cubicBezTo>
                    <a:pt x="55" y="6"/>
                    <a:pt x="55" y="7"/>
                    <a:pt x="56" y="7"/>
                  </a:cubicBezTo>
                  <a:cubicBezTo>
                    <a:pt x="56" y="7"/>
                    <a:pt x="56" y="7"/>
                    <a:pt x="56" y="7"/>
                  </a:cubicBezTo>
                  <a:cubicBezTo>
                    <a:pt x="56" y="7"/>
                    <a:pt x="56" y="7"/>
                    <a:pt x="57" y="7"/>
                  </a:cubicBezTo>
                  <a:cubicBezTo>
                    <a:pt x="57" y="7"/>
                    <a:pt x="57" y="7"/>
                    <a:pt x="58" y="7"/>
                  </a:cubicBezTo>
                  <a:cubicBezTo>
                    <a:pt x="58" y="7"/>
                    <a:pt x="58" y="7"/>
                    <a:pt x="58" y="7"/>
                  </a:cubicBezTo>
                  <a:cubicBezTo>
                    <a:pt x="58" y="7"/>
                    <a:pt x="59" y="7"/>
                    <a:pt x="59" y="7"/>
                  </a:cubicBezTo>
                  <a:cubicBezTo>
                    <a:pt x="59" y="7"/>
                    <a:pt x="59" y="7"/>
                    <a:pt x="59" y="7"/>
                  </a:cubicBezTo>
                  <a:cubicBezTo>
                    <a:pt x="59" y="7"/>
                    <a:pt x="60" y="7"/>
                    <a:pt x="60" y="7"/>
                  </a:cubicBezTo>
                  <a:cubicBezTo>
                    <a:pt x="60" y="8"/>
                    <a:pt x="59" y="8"/>
                    <a:pt x="59" y="8"/>
                  </a:cubicBezTo>
                  <a:cubicBezTo>
                    <a:pt x="58" y="8"/>
                    <a:pt x="58" y="8"/>
                    <a:pt x="58" y="9"/>
                  </a:cubicBezTo>
                  <a:cubicBezTo>
                    <a:pt x="57" y="9"/>
                    <a:pt x="57" y="9"/>
                    <a:pt x="57" y="10"/>
                  </a:cubicBezTo>
                  <a:cubicBezTo>
                    <a:pt x="56" y="10"/>
                    <a:pt x="56" y="10"/>
                    <a:pt x="56" y="10"/>
                  </a:cubicBezTo>
                  <a:cubicBezTo>
                    <a:pt x="56" y="11"/>
                    <a:pt x="56" y="11"/>
                    <a:pt x="56" y="11"/>
                  </a:cubicBezTo>
                  <a:cubicBezTo>
                    <a:pt x="57" y="11"/>
                    <a:pt x="57" y="10"/>
                    <a:pt x="57" y="10"/>
                  </a:cubicBezTo>
                  <a:cubicBezTo>
                    <a:pt x="57" y="10"/>
                    <a:pt x="58" y="10"/>
                    <a:pt x="58" y="10"/>
                  </a:cubicBezTo>
                  <a:cubicBezTo>
                    <a:pt x="58" y="10"/>
                    <a:pt x="58" y="10"/>
                    <a:pt x="58" y="10"/>
                  </a:cubicBezTo>
                  <a:cubicBezTo>
                    <a:pt x="58" y="10"/>
                    <a:pt x="58" y="11"/>
                    <a:pt x="58" y="11"/>
                  </a:cubicBezTo>
                  <a:cubicBezTo>
                    <a:pt x="58" y="11"/>
                    <a:pt x="58" y="11"/>
                    <a:pt x="58" y="11"/>
                  </a:cubicBezTo>
                  <a:cubicBezTo>
                    <a:pt x="58" y="11"/>
                    <a:pt x="58" y="11"/>
                    <a:pt x="58" y="11"/>
                  </a:cubicBezTo>
                  <a:cubicBezTo>
                    <a:pt x="59" y="11"/>
                    <a:pt x="59" y="10"/>
                    <a:pt x="59" y="10"/>
                  </a:cubicBezTo>
                  <a:cubicBezTo>
                    <a:pt x="60" y="10"/>
                    <a:pt x="60" y="10"/>
                    <a:pt x="60" y="10"/>
                  </a:cubicBezTo>
                  <a:cubicBezTo>
                    <a:pt x="61" y="9"/>
                    <a:pt x="61" y="9"/>
                    <a:pt x="62" y="8"/>
                  </a:cubicBezTo>
                  <a:cubicBezTo>
                    <a:pt x="62" y="8"/>
                    <a:pt x="63" y="8"/>
                    <a:pt x="63" y="9"/>
                  </a:cubicBezTo>
                  <a:cubicBezTo>
                    <a:pt x="63" y="9"/>
                    <a:pt x="62" y="9"/>
                    <a:pt x="62" y="9"/>
                  </a:cubicBezTo>
                  <a:cubicBezTo>
                    <a:pt x="62" y="9"/>
                    <a:pt x="62" y="9"/>
                    <a:pt x="62" y="9"/>
                  </a:cubicBezTo>
                  <a:cubicBezTo>
                    <a:pt x="62" y="10"/>
                    <a:pt x="62" y="10"/>
                    <a:pt x="62" y="10"/>
                  </a:cubicBezTo>
                  <a:cubicBezTo>
                    <a:pt x="62" y="10"/>
                    <a:pt x="62" y="10"/>
                    <a:pt x="62" y="10"/>
                  </a:cubicBezTo>
                  <a:cubicBezTo>
                    <a:pt x="62" y="10"/>
                    <a:pt x="62" y="10"/>
                    <a:pt x="62" y="10"/>
                  </a:cubicBezTo>
                  <a:cubicBezTo>
                    <a:pt x="62" y="10"/>
                    <a:pt x="63" y="10"/>
                    <a:pt x="63" y="10"/>
                  </a:cubicBezTo>
                  <a:cubicBezTo>
                    <a:pt x="63" y="10"/>
                    <a:pt x="63" y="10"/>
                    <a:pt x="63" y="11"/>
                  </a:cubicBezTo>
                  <a:cubicBezTo>
                    <a:pt x="64" y="11"/>
                    <a:pt x="64" y="11"/>
                    <a:pt x="64" y="10"/>
                  </a:cubicBezTo>
                  <a:cubicBezTo>
                    <a:pt x="64" y="11"/>
                    <a:pt x="64" y="11"/>
                    <a:pt x="64" y="11"/>
                  </a:cubicBezTo>
                  <a:cubicBezTo>
                    <a:pt x="64" y="11"/>
                    <a:pt x="64" y="11"/>
                    <a:pt x="65" y="11"/>
                  </a:cubicBezTo>
                  <a:cubicBezTo>
                    <a:pt x="65" y="11"/>
                    <a:pt x="65" y="10"/>
                    <a:pt x="65" y="10"/>
                  </a:cubicBezTo>
                  <a:cubicBezTo>
                    <a:pt x="66" y="10"/>
                    <a:pt x="66" y="10"/>
                    <a:pt x="67" y="10"/>
                  </a:cubicBezTo>
                  <a:cubicBezTo>
                    <a:pt x="67" y="10"/>
                    <a:pt x="67" y="10"/>
                    <a:pt x="67" y="10"/>
                  </a:cubicBezTo>
                  <a:cubicBezTo>
                    <a:pt x="67" y="10"/>
                    <a:pt x="67" y="10"/>
                    <a:pt x="67" y="10"/>
                  </a:cubicBezTo>
                  <a:cubicBezTo>
                    <a:pt x="68" y="10"/>
                    <a:pt x="68" y="10"/>
                    <a:pt x="69" y="10"/>
                  </a:cubicBezTo>
                  <a:cubicBezTo>
                    <a:pt x="69" y="10"/>
                    <a:pt x="69" y="11"/>
                    <a:pt x="69" y="11"/>
                  </a:cubicBezTo>
                  <a:cubicBezTo>
                    <a:pt x="69" y="11"/>
                    <a:pt x="69" y="11"/>
                    <a:pt x="69" y="11"/>
                  </a:cubicBezTo>
                  <a:cubicBezTo>
                    <a:pt x="69" y="11"/>
                    <a:pt x="68" y="11"/>
                    <a:pt x="68" y="11"/>
                  </a:cubicBezTo>
                  <a:cubicBezTo>
                    <a:pt x="68" y="11"/>
                    <a:pt x="68" y="12"/>
                    <a:pt x="68" y="11"/>
                  </a:cubicBezTo>
                  <a:cubicBezTo>
                    <a:pt x="68" y="11"/>
                    <a:pt x="67" y="11"/>
                    <a:pt x="67" y="11"/>
                  </a:cubicBezTo>
                  <a:cubicBezTo>
                    <a:pt x="67" y="11"/>
                    <a:pt x="67" y="11"/>
                    <a:pt x="67" y="11"/>
                  </a:cubicBezTo>
                  <a:cubicBezTo>
                    <a:pt x="67" y="11"/>
                    <a:pt x="67" y="11"/>
                    <a:pt x="67" y="11"/>
                  </a:cubicBezTo>
                  <a:cubicBezTo>
                    <a:pt x="67" y="11"/>
                    <a:pt x="67" y="11"/>
                    <a:pt x="67" y="11"/>
                  </a:cubicBezTo>
                  <a:cubicBezTo>
                    <a:pt x="67" y="11"/>
                    <a:pt x="67" y="11"/>
                    <a:pt x="67" y="11"/>
                  </a:cubicBezTo>
                  <a:cubicBezTo>
                    <a:pt x="67" y="11"/>
                    <a:pt x="67" y="11"/>
                    <a:pt x="66" y="12"/>
                  </a:cubicBezTo>
                  <a:cubicBezTo>
                    <a:pt x="66" y="12"/>
                    <a:pt x="66" y="12"/>
                    <a:pt x="65" y="12"/>
                  </a:cubicBezTo>
                  <a:cubicBezTo>
                    <a:pt x="65" y="12"/>
                    <a:pt x="65" y="12"/>
                    <a:pt x="65" y="12"/>
                  </a:cubicBezTo>
                  <a:cubicBezTo>
                    <a:pt x="65" y="12"/>
                    <a:pt x="65" y="12"/>
                    <a:pt x="65" y="12"/>
                  </a:cubicBezTo>
                  <a:cubicBezTo>
                    <a:pt x="65" y="12"/>
                    <a:pt x="65" y="12"/>
                    <a:pt x="64" y="12"/>
                  </a:cubicBezTo>
                  <a:cubicBezTo>
                    <a:pt x="64" y="12"/>
                    <a:pt x="64" y="12"/>
                    <a:pt x="64" y="12"/>
                  </a:cubicBezTo>
                  <a:cubicBezTo>
                    <a:pt x="64" y="13"/>
                    <a:pt x="64" y="13"/>
                    <a:pt x="63" y="14"/>
                  </a:cubicBezTo>
                  <a:cubicBezTo>
                    <a:pt x="63" y="14"/>
                    <a:pt x="63" y="15"/>
                    <a:pt x="63" y="15"/>
                  </a:cubicBezTo>
                  <a:cubicBezTo>
                    <a:pt x="63" y="15"/>
                    <a:pt x="64" y="14"/>
                    <a:pt x="64" y="14"/>
                  </a:cubicBezTo>
                  <a:cubicBezTo>
                    <a:pt x="64" y="14"/>
                    <a:pt x="64" y="13"/>
                    <a:pt x="64" y="13"/>
                  </a:cubicBezTo>
                  <a:cubicBezTo>
                    <a:pt x="64" y="14"/>
                    <a:pt x="64" y="14"/>
                    <a:pt x="64" y="14"/>
                  </a:cubicBezTo>
                  <a:cubicBezTo>
                    <a:pt x="64" y="15"/>
                    <a:pt x="64" y="15"/>
                    <a:pt x="64" y="16"/>
                  </a:cubicBezTo>
                  <a:cubicBezTo>
                    <a:pt x="64" y="16"/>
                    <a:pt x="64" y="16"/>
                    <a:pt x="64" y="16"/>
                  </a:cubicBezTo>
                  <a:cubicBezTo>
                    <a:pt x="63" y="16"/>
                    <a:pt x="63" y="17"/>
                    <a:pt x="64" y="17"/>
                  </a:cubicBezTo>
                  <a:cubicBezTo>
                    <a:pt x="64" y="17"/>
                    <a:pt x="63" y="18"/>
                    <a:pt x="63" y="18"/>
                  </a:cubicBezTo>
                  <a:cubicBezTo>
                    <a:pt x="63" y="19"/>
                    <a:pt x="63" y="19"/>
                    <a:pt x="63" y="19"/>
                  </a:cubicBezTo>
                  <a:cubicBezTo>
                    <a:pt x="63" y="19"/>
                    <a:pt x="64" y="19"/>
                    <a:pt x="64" y="19"/>
                  </a:cubicBezTo>
                  <a:cubicBezTo>
                    <a:pt x="64" y="19"/>
                    <a:pt x="64" y="20"/>
                    <a:pt x="64" y="20"/>
                  </a:cubicBezTo>
                  <a:cubicBezTo>
                    <a:pt x="64" y="20"/>
                    <a:pt x="64" y="20"/>
                    <a:pt x="64" y="20"/>
                  </a:cubicBezTo>
                  <a:cubicBezTo>
                    <a:pt x="64" y="20"/>
                    <a:pt x="63" y="21"/>
                    <a:pt x="64" y="21"/>
                  </a:cubicBezTo>
                  <a:cubicBezTo>
                    <a:pt x="64" y="21"/>
                    <a:pt x="64" y="22"/>
                    <a:pt x="64" y="22"/>
                  </a:cubicBezTo>
                  <a:cubicBezTo>
                    <a:pt x="64" y="22"/>
                    <a:pt x="65" y="22"/>
                    <a:pt x="65" y="22"/>
                  </a:cubicBezTo>
                  <a:cubicBezTo>
                    <a:pt x="65" y="22"/>
                    <a:pt x="66" y="22"/>
                    <a:pt x="66" y="21"/>
                  </a:cubicBezTo>
                  <a:cubicBezTo>
                    <a:pt x="66" y="21"/>
                    <a:pt x="66" y="21"/>
                    <a:pt x="66" y="20"/>
                  </a:cubicBezTo>
                  <a:cubicBezTo>
                    <a:pt x="66" y="20"/>
                    <a:pt x="66" y="20"/>
                    <a:pt x="66" y="19"/>
                  </a:cubicBezTo>
                  <a:cubicBezTo>
                    <a:pt x="66" y="19"/>
                    <a:pt x="66" y="19"/>
                    <a:pt x="66" y="18"/>
                  </a:cubicBezTo>
                  <a:cubicBezTo>
                    <a:pt x="66" y="18"/>
                    <a:pt x="66" y="18"/>
                    <a:pt x="66" y="17"/>
                  </a:cubicBezTo>
                  <a:cubicBezTo>
                    <a:pt x="66" y="17"/>
                    <a:pt x="66" y="16"/>
                    <a:pt x="66" y="16"/>
                  </a:cubicBezTo>
                  <a:cubicBezTo>
                    <a:pt x="66" y="16"/>
                    <a:pt x="66" y="16"/>
                    <a:pt x="66" y="16"/>
                  </a:cubicBezTo>
                  <a:cubicBezTo>
                    <a:pt x="66" y="16"/>
                    <a:pt x="66" y="16"/>
                    <a:pt x="66" y="16"/>
                  </a:cubicBezTo>
                  <a:cubicBezTo>
                    <a:pt x="66" y="15"/>
                    <a:pt x="66" y="15"/>
                    <a:pt x="66" y="15"/>
                  </a:cubicBezTo>
                  <a:cubicBezTo>
                    <a:pt x="66" y="15"/>
                    <a:pt x="66" y="14"/>
                    <a:pt x="66" y="14"/>
                  </a:cubicBezTo>
                  <a:cubicBezTo>
                    <a:pt x="66" y="14"/>
                    <a:pt x="66" y="14"/>
                    <a:pt x="66" y="14"/>
                  </a:cubicBezTo>
                  <a:cubicBezTo>
                    <a:pt x="67" y="14"/>
                    <a:pt x="67" y="14"/>
                    <a:pt x="67" y="13"/>
                  </a:cubicBezTo>
                  <a:cubicBezTo>
                    <a:pt x="67" y="13"/>
                    <a:pt x="67" y="13"/>
                    <a:pt x="67" y="13"/>
                  </a:cubicBezTo>
                  <a:cubicBezTo>
                    <a:pt x="67" y="14"/>
                    <a:pt x="67" y="14"/>
                    <a:pt x="67" y="14"/>
                  </a:cubicBezTo>
                  <a:cubicBezTo>
                    <a:pt x="67" y="14"/>
                    <a:pt x="67" y="14"/>
                    <a:pt x="67" y="14"/>
                  </a:cubicBezTo>
                  <a:cubicBezTo>
                    <a:pt x="67" y="14"/>
                    <a:pt x="67" y="13"/>
                    <a:pt x="67" y="13"/>
                  </a:cubicBezTo>
                  <a:cubicBezTo>
                    <a:pt x="67" y="13"/>
                    <a:pt x="68" y="13"/>
                    <a:pt x="68" y="13"/>
                  </a:cubicBezTo>
                  <a:cubicBezTo>
                    <a:pt x="68" y="13"/>
                    <a:pt x="67" y="13"/>
                    <a:pt x="67" y="12"/>
                  </a:cubicBezTo>
                  <a:cubicBezTo>
                    <a:pt x="68" y="12"/>
                    <a:pt x="68" y="12"/>
                    <a:pt x="68" y="12"/>
                  </a:cubicBezTo>
                  <a:cubicBezTo>
                    <a:pt x="68" y="12"/>
                    <a:pt x="68" y="12"/>
                    <a:pt x="68" y="12"/>
                  </a:cubicBezTo>
                  <a:cubicBezTo>
                    <a:pt x="69" y="12"/>
                    <a:pt x="69" y="12"/>
                    <a:pt x="69" y="12"/>
                  </a:cubicBezTo>
                  <a:cubicBezTo>
                    <a:pt x="69" y="12"/>
                    <a:pt x="70" y="13"/>
                    <a:pt x="70" y="13"/>
                  </a:cubicBezTo>
                  <a:cubicBezTo>
                    <a:pt x="70" y="13"/>
                    <a:pt x="71" y="13"/>
                    <a:pt x="71" y="13"/>
                  </a:cubicBezTo>
                  <a:cubicBezTo>
                    <a:pt x="71" y="13"/>
                    <a:pt x="71" y="13"/>
                    <a:pt x="71" y="13"/>
                  </a:cubicBezTo>
                  <a:cubicBezTo>
                    <a:pt x="70" y="13"/>
                    <a:pt x="70" y="13"/>
                    <a:pt x="70" y="13"/>
                  </a:cubicBezTo>
                  <a:cubicBezTo>
                    <a:pt x="70" y="13"/>
                    <a:pt x="70" y="13"/>
                    <a:pt x="70" y="13"/>
                  </a:cubicBezTo>
                  <a:cubicBezTo>
                    <a:pt x="71" y="14"/>
                    <a:pt x="71" y="14"/>
                    <a:pt x="71" y="15"/>
                  </a:cubicBezTo>
                  <a:cubicBezTo>
                    <a:pt x="70" y="15"/>
                    <a:pt x="70" y="16"/>
                    <a:pt x="70" y="16"/>
                  </a:cubicBezTo>
                  <a:cubicBezTo>
                    <a:pt x="70" y="16"/>
                    <a:pt x="70" y="16"/>
                    <a:pt x="70" y="16"/>
                  </a:cubicBezTo>
                  <a:cubicBezTo>
                    <a:pt x="70" y="16"/>
                    <a:pt x="70" y="16"/>
                    <a:pt x="70" y="17"/>
                  </a:cubicBezTo>
                  <a:cubicBezTo>
                    <a:pt x="70" y="17"/>
                    <a:pt x="70" y="17"/>
                    <a:pt x="70" y="17"/>
                  </a:cubicBezTo>
                  <a:cubicBezTo>
                    <a:pt x="71" y="16"/>
                    <a:pt x="71" y="16"/>
                    <a:pt x="71" y="16"/>
                  </a:cubicBezTo>
                  <a:cubicBezTo>
                    <a:pt x="71" y="16"/>
                    <a:pt x="72" y="15"/>
                    <a:pt x="72" y="16"/>
                  </a:cubicBezTo>
                  <a:cubicBezTo>
                    <a:pt x="72" y="16"/>
                    <a:pt x="72" y="16"/>
                    <a:pt x="72" y="16"/>
                  </a:cubicBezTo>
                  <a:cubicBezTo>
                    <a:pt x="72" y="16"/>
                    <a:pt x="72" y="16"/>
                    <a:pt x="72" y="16"/>
                  </a:cubicBezTo>
                  <a:cubicBezTo>
                    <a:pt x="72" y="17"/>
                    <a:pt x="72" y="17"/>
                    <a:pt x="72" y="17"/>
                  </a:cubicBezTo>
                  <a:cubicBezTo>
                    <a:pt x="72" y="17"/>
                    <a:pt x="72" y="17"/>
                    <a:pt x="72" y="17"/>
                  </a:cubicBezTo>
                  <a:cubicBezTo>
                    <a:pt x="72" y="17"/>
                    <a:pt x="72" y="17"/>
                    <a:pt x="72" y="17"/>
                  </a:cubicBezTo>
                  <a:cubicBezTo>
                    <a:pt x="72" y="17"/>
                    <a:pt x="72" y="17"/>
                    <a:pt x="72" y="17"/>
                  </a:cubicBezTo>
                  <a:cubicBezTo>
                    <a:pt x="72" y="17"/>
                    <a:pt x="72" y="17"/>
                    <a:pt x="72" y="17"/>
                  </a:cubicBezTo>
                  <a:cubicBezTo>
                    <a:pt x="73" y="18"/>
                    <a:pt x="73" y="18"/>
                    <a:pt x="73" y="19"/>
                  </a:cubicBezTo>
                  <a:cubicBezTo>
                    <a:pt x="73" y="19"/>
                    <a:pt x="73" y="19"/>
                    <a:pt x="72" y="19"/>
                  </a:cubicBezTo>
                  <a:cubicBezTo>
                    <a:pt x="72" y="19"/>
                    <a:pt x="72" y="19"/>
                    <a:pt x="72" y="19"/>
                  </a:cubicBezTo>
                  <a:cubicBezTo>
                    <a:pt x="72" y="19"/>
                    <a:pt x="72" y="19"/>
                    <a:pt x="72" y="20"/>
                  </a:cubicBezTo>
                  <a:cubicBezTo>
                    <a:pt x="72" y="20"/>
                    <a:pt x="72" y="20"/>
                    <a:pt x="72" y="20"/>
                  </a:cubicBezTo>
                  <a:cubicBezTo>
                    <a:pt x="72" y="20"/>
                    <a:pt x="72" y="20"/>
                    <a:pt x="72" y="20"/>
                  </a:cubicBezTo>
                  <a:cubicBezTo>
                    <a:pt x="71" y="20"/>
                    <a:pt x="71" y="21"/>
                    <a:pt x="71" y="21"/>
                  </a:cubicBezTo>
                  <a:cubicBezTo>
                    <a:pt x="72" y="21"/>
                    <a:pt x="72" y="21"/>
                    <a:pt x="72" y="21"/>
                  </a:cubicBezTo>
                  <a:cubicBezTo>
                    <a:pt x="73" y="21"/>
                    <a:pt x="73" y="22"/>
                    <a:pt x="73" y="22"/>
                  </a:cubicBezTo>
                  <a:cubicBezTo>
                    <a:pt x="73" y="22"/>
                    <a:pt x="74" y="21"/>
                    <a:pt x="74" y="21"/>
                  </a:cubicBezTo>
                  <a:cubicBezTo>
                    <a:pt x="75" y="21"/>
                    <a:pt x="75" y="21"/>
                    <a:pt x="75" y="20"/>
                  </a:cubicBezTo>
                  <a:cubicBezTo>
                    <a:pt x="76" y="20"/>
                    <a:pt x="77" y="20"/>
                    <a:pt x="77" y="19"/>
                  </a:cubicBezTo>
                  <a:cubicBezTo>
                    <a:pt x="78" y="19"/>
                    <a:pt x="78" y="18"/>
                    <a:pt x="79" y="18"/>
                  </a:cubicBezTo>
                  <a:cubicBezTo>
                    <a:pt x="79" y="18"/>
                    <a:pt x="79" y="17"/>
                    <a:pt x="79" y="17"/>
                  </a:cubicBezTo>
                  <a:cubicBezTo>
                    <a:pt x="79" y="17"/>
                    <a:pt x="79" y="17"/>
                    <a:pt x="78" y="17"/>
                  </a:cubicBezTo>
                  <a:cubicBezTo>
                    <a:pt x="78" y="17"/>
                    <a:pt x="78" y="16"/>
                    <a:pt x="78" y="16"/>
                  </a:cubicBezTo>
                  <a:cubicBezTo>
                    <a:pt x="79" y="16"/>
                    <a:pt x="79" y="16"/>
                    <a:pt x="80" y="16"/>
                  </a:cubicBezTo>
                  <a:cubicBezTo>
                    <a:pt x="80" y="16"/>
                    <a:pt x="80" y="16"/>
                    <a:pt x="81" y="16"/>
                  </a:cubicBezTo>
                  <a:cubicBezTo>
                    <a:pt x="81" y="16"/>
                    <a:pt x="82" y="16"/>
                    <a:pt x="82" y="15"/>
                  </a:cubicBezTo>
                  <a:cubicBezTo>
                    <a:pt x="82" y="15"/>
                    <a:pt x="83" y="15"/>
                    <a:pt x="83" y="15"/>
                  </a:cubicBezTo>
                  <a:cubicBezTo>
                    <a:pt x="83" y="14"/>
                    <a:pt x="83" y="14"/>
                    <a:pt x="83" y="14"/>
                  </a:cubicBezTo>
                  <a:cubicBezTo>
                    <a:pt x="83" y="14"/>
                    <a:pt x="83" y="14"/>
                    <a:pt x="83" y="14"/>
                  </a:cubicBezTo>
                  <a:cubicBezTo>
                    <a:pt x="83" y="14"/>
                    <a:pt x="83" y="14"/>
                    <a:pt x="82" y="14"/>
                  </a:cubicBezTo>
                  <a:cubicBezTo>
                    <a:pt x="82" y="13"/>
                    <a:pt x="83" y="13"/>
                    <a:pt x="83" y="12"/>
                  </a:cubicBezTo>
                  <a:cubicBezTo>
                    <a:pt x="84" y="12"/>
                    <a:pt x="84" y="11"/>
                    <a:pt x="84" y="11"/>
                  </a:cubicBezTo>
                  <a:cubicBezTo>
                    <a:pt x="85" y="11"/>
                    <a:pt x="86" y="11"/>
                    <a:pt x="86" y="10"/>
                  </a:cubicBezTo>
                  <a:cubicBezTo>
                    <a:pt x="87" y="10"/>
                    <a:pt x="88" y="10"/>
                    <a:pt x="89" y="10"/>
                  </a:cubicBezTo>
                  <a:cubicBezTo>
                    <a:pt x="89" y="10"/>
                    <a:pt x="89" y="10"/>
                    <a:pt x="90" y="10"/>
                  </a:cubicBezTo>
                  <a:cubicBezTo>
                    <a:pt x="90" y="9"/>
                    <a:pt x="90" y="9"/>
                    <a:pt x="90" y="9"/>
                  </a:cubicBezTo>
                  <a:cubicBezTo>
                    <a:pt x="90" y="9"/>
                    <a:pt x="90" y="9"/>
                    <a:pt x="90" y="9"/>
                  </a:cubicBezTo>
                  <a:cubicBezTo>
                    <a:pt x="90" y="9"/>
                    <a:pt x="90" y="9"/>
                    <a:pt x="90" y="9"/>
                  </a:cubicBezTo>
                  <a:cubicBezTo>
                    <a:pt x="90" y="9"/>
                    <a:pt x="91" y="9"/>
                    <a:pt x="91" y="9"/>
                  </a:cubicBezTo>
                  <a:cubicBezTo>
                    <a:pt x="91" y="8"/>
                    <a:pt x="91" y="8"/>
                    <a:pt x="91" y="8"/>
                  </a:cubicBezTo>
                  <a:cubicBezTo>
                    <a:pt x="91" y="8"/>
                    <a:pt x="91" y="7"/>
                    <a:pt x="91" y="7"/>
                  </a:cubicBezTo>
                  <a:cubicBezTo>
                    <a:pt x="91" y="7"/>
                    <a:pt x="91" y="6"/>
                    <a:pt x="91" y="6"/>
                  </a:cubicBezTo>
                  <a:cubicBezTo>
                    <a:pt x="91" y="5"/>
                    <a:pt x="91" y="5"/>
                    <a:pt x="91" y="5"/>
                  </a:cubicBezTo>
                  <a:cubicBezTo>
                    <a:pt x="91" y="4"/>
                    <a:pt x="91" y="4"/>
                    <a:pt x="92" y="4"/>
                  </a:cubicBezTo>
                  <a:cubicBezTo>
                    <a:pt x="92" y="4"/>
                    <a:pt x="92" y="4"/>
                    <a:pt x="92" y="4"/>
                  </a:cubicBezTo>
                  <a:cubicBezTo>
                    <a:pt x="92" y="4"/>
                    <a:pt x="92" y="3"/>
                    <a:pt x="92" y="3"/>
                  </a:cubicBezTo>
                  <a:cubicBezTo>
                    <a:pt x="92" y="3"/>
                    <a:pt x="92" y="3"/>
                    <a:pt x="93" y="4"/>
                  </a:cubicBezTo>
                  <a:cubicBezTo>
                    <a:pt x="93" y="3"/>
                    <a:pt x="93" y="3"/>
                    <a:pt x="93" y="3"/>
                  </a:cubicBezTo>
                  <a:cubicBezTo>
                    <a:pt x="93" y="3"/>
                    <a:pt x="93" y="3"/>
                    <a:pt x="93" y="3"/>
                  </a:cubicBezTo>
                  <a:cubicBezTo>
                    <a:pt x="94" y="3"/>
                    <a:pt x="94" y="3"/>
                    <a:pt x="94" y="3"/>
                  </a:cubicBezTo>
                  <a:cubicBezTo>
                    <a:pt x="94" y="3"/>
                    <a:pt x="94" y="3"/>
                    <a:pt x="94" y="3"/>
                  </a:cubicBezTo>
                  <a:cubicBezTo>
                    <a:pt x="94" y="3"/>
                    <a:pt x="94" y="3"/>
                    <a:pt x="94" y="3"/>
                  </a:cubicBezTo>
                  <a:cubicBezTo>
                    <a:pt x="94" y="3"/>
                    <a:pt x="94" y="4"/>
                    <a:pt x="94" y="4"/>
                  </a:cubicBezTo>
                  <a:cubicBezTo>
                    <a:pt x="94" y="4"/>
                    <a:pt x="94" y="4"/>
                    <a:pt x="94" y="4"/>
                  </a:cubicBezTo>
                  <a:cubicBezTo>
                    <a:pt x="94" y="4"/>
                    <a:pt x="94" y="4"/>
                    <a:pt x="94" y="4"/>
                  </a:cubicBezTo>
                  <a:cubicBezTo>
                    <a:pt x="94" y="4"/>
                    <a:pt x="95" y="4"/>
                    <a:pt x="95" y="4"/>
                  </a:cubicBezTo>
                  <a:cubicBezTo>
                    <a:pt x="95" y="4"/>
                    <a:pt x="95" y="4"/>
                    <a:pt x="95" y="4"/>
                  </a:cubicBezTo>
                  <a:cubicBezTo>
                    <a:pt x="95" y="4"/>
                    <a:pt x="95" y="4"/>
                    <a:pt x="95" y="4"/>
                  </a:cubicBezTo>
                  <a:cubicBezTo>
                    <a:pt x="95" y="4"/>
                    <a:pt x="95" y="4"/>
                    <a:pt x="95" y="4"/>
                  </a:cubicBezTo>
                  <a:cubicBezTo>
                    <a:pt x="95" y="4"/>
                    <a:pt x="95" y="4"/>
                    <a:pt x="95" y="4"/>
                  </a:cubicBezTo>
                  <a:cubicBezTo>
                    <a:pt x="95" y="4"/>
                    <a:pt x="95" y="4"/>
                    <a:pt x="95" y="4"/>
                  </a:cubicBezTo>
                  <a:cubicBezTo>
                    <a:pt x="95" y="4"/>
                    <a:pt x="95" y="4"/>
                    <a:pt x="95" y="4"/>
                  </a:cubicBezTo>
                  <a:cubicBezTo>
                    <a:pt x="95" y="5"/>
                    <a:pt x="95" y="5"/>
                    <a:pt x="95" y="5"/>
                  </a:cubicBezTo>
                  <a:cubicBezTo>
                    <a:pt x="95" y="5"/>
                    <a:pt x="95" y="5"/>
                    <a:pt x="95" y="5"/>
                  </a:cubicBezTo>
                  <a:cubicBezTo>
                    <a:pt x="95" y="5"/>
                    <a:pt x="95" y="5"/>
                    <a:pt x="95" y="5"/>
                  </a:cubicBezTo>
                  <a:cubicBezTo>
                    <a:pt x="95" y="5"/>
                    <a:pt x="95" y="5"/>
                    <a:pt x="95" y="5"/>
                  </a:cubicBezTo>
                  <a:cubicBezTo>
                    <a:pt x="95" y="5"/>
                    <a:pt x="95" y="5"/>
                    <a:pt x="95" y="5"/>
                  </a:cubicBezTo>
                  <a:cubicBezTo>
                    <a:pt x="95" y="5"/>
                    <a:pt x="95" y="5"/>
                    <a:pt x="95" y="5"/>
                  </a:cubicBezTo>
                  <a:cubicBezTo>
                    <a:pt x="95" y="5"/>
                    <a:pt x="95" y="6"/>
                    <a:pt x="95" y="6"/>
                  </a:cubicBezTo>
                  <a:cubicBezTo>
                    <a:pt x="95" y="6"/>
                    <a:pt x="95" y="6"/>
                    <a:pt x="95" y="6"/>
                  </a:cubicBezTo>
                  <a:cubicBezTo>
                    <a:pt x="95" y="6"/>
                    <a:pt x="96" y="6"/>
                    <a:pt x="96" y="6"/>
                  </a:cubicBezTo>
                  <a:cubicBezTo>
                    <a:pt x="96" y="7"/>
                    <a:pt x="96" y="7"/>
                    <a:pt x="96" y="7"/>
                  </a:cubicBezTo>
                  <a:cubicBezTo>
                    <a:pt x="96" y="7"/>
                    <a:pt x="96" y="7"/>
                    <a:pt x="96" y="7"/>
                  </a:cubicBezTo>
                  <a:cubicBezTo>
                    <a:pt x="97" y="7"/>
                    <a:pt x="97" y="7"/>
                    <a:pt x="97" y="8"/>
                  </a:cubicBezTo>
                  <a:cubicBezTo>
                    <a:pt x="97" y="8"/>
                    <a:pt x="97" y="8"/>
                    <a:pt x="97" y="9"/>
                  </a:cubicBezTo>
                  <a:cubicBezTo>
                    <a:pt x="96" y="9"/>
                    <a:pt x="96" y="9"/>
                    <a:pt x="96" y="10"/>
                  </a:cubicBezTo>
                  <a:cubicBezTo>
                    <a:pt x="96" y="9"/>
                    <a:pt x="96" y="9"/>
                    <a:pt x="96" y="9"/>
                  </a:cubicBezTo>
                  <a:cubicBezTo>
                    <a:pt x="95" y="9"/>
                    <a:pt x="95" y="9"/>
                    <a:pt x="95" y="10"/>
                  </a:cubicBezTo>
                  <a:cubicBezTo>
                    <a:pt x="95" y="10"/>
                    <a:pt x="95" y="10"/>
                    <a:pt x="95" y="10"/>
                  </a:cubicBezTo>
                  <a:cubicBezTo>
                    <a:pt x="95" y="10"/>
                    <a:pt x="95" y="10"/>
                    <a:pt x="95" y="10"/>
                  </a:cubicBezTo>
                  <a:cubicBezTo>
                    <a:pt x="95" y="10"/>
                    <a:pt x="95" y="10"/>
                    <a:pt x="95" y="10"/>
                  </a:cubicBezTo>
                  <a:cubicBezTo>
                    <a:pt x="95" y="10"/>
                    <a:pt x="94" y="10"/>
                    <a:pt x="94" y="10"/>
                  </a:cubicBezTo>
                  <a:cubicBezTo>
                    <a:pt x="94" y="10"/>
                    <a:pt x="94" y="10"/>
                    <a:pt x="94" y="11"/>
                  </a:cubicBezTo>
                  <a:cubicBezTo>
                    <a:pt x="94" y="11"/>
                    <a:pt x="94" y="11"/>
                    <a:pt x="94" y="11"/>
                  </a:cubicBezTo>
                  <a:cubicBezTo>
                    <a:pt x="94" y="11"/>
                    <a:pt x="94" y="11"/>
                    <a:pt x="94" y="11"/>
                  </a:cubicBezTo>
                  <a:cubicBezTo>
                    <a:pt x="93" y="12"/>
                    <a:pt x="93" y="12"/>
                    <a:pt x="93" y="12"/>
                  </a:cubicBezTo>
                  <a:cubicBezTo>
                    <a:pt x="93" y="12"/>
                    <a:pt x="93" y="12"/>
                    <a:pt x="93" y="12"/>
                  </a:cubicBezTo>
                  <a:cubicBezTo>
                    <a:pt x="93" y="12"/>
                    <a:pt x="93" y="12"/>
                    <a:pt x="93" y="12"/>
                  </a:cubicBezTo>
                  <a:cubicBezTo>
                    <a:pt x="93" y="12"/>
                    <a:pt x="93" y="12"/>
                    <a:pt x="93" y="12"/>
                  </a:cubicBezTo>
                  <a:cubicBezTo>
                    <a:pt x="92" y="13"/>
                    <a:pt x="92" y="13"/>
                    <a:pt x="92" y="14"/>
                  </a:cubicBezTo>
                  <a:cubicBezTo>
                    <a:pt x="92" y="14"/>
                    <a:pt x="92" y="14"/>
                    <a:pt x="92" y="15"/>
                  </a:cubicBezTo>
                  <a:cubicBezTo>
                    <a:pt x="92" y="15"/>
                    <a:pt x="92" y="15"/>
                    <a:pt x="92" y="15"/>
                  </a:cubicBezTo>
                  <a:cubicBezTo>
                    <a:pt x="92" y="16"/>
                    <a:pt x="93" y="15"/>
                    <a:pt x="93" y="16"/>
                  </a:cubicBezTo>
                  <a:cubicBezTo>
                    <a:pt x="93" y="16"/>
                    <a:pt x="93" y="16"/>
                    <a:pt x="93" y="17"/>
                  </a:cubicBezTo>
                  <a:cubicBezTo>
                    <a:pt x="94" y="16"/>
                    <a:pt x="94" y="16"/>
                    <a:pt x="94" y="16"/>
                  </a:cubicBezTo>
                  <a:cubicBezTo>
                    <a:pt x="94" y="16"/>
                    <a:pt x="94" y="16"/>
                    <a:pt x="94" y="16"/>
                  </a:cubicBezTo>
                  <a:cubicBezTo>
                    <a:pt x="94" y="16"/>
                    <a:pt x="94" y="16"/>
                    <a:pt x="95" y="16"/>
                  </a:cubicBezTo>
                  <a:cubicBezTo>
                    <a:pt x="94" y="17"/>
                    <a:pt x="94" y="17"/>
                    <a:pt x="94" y="17"/>
                  </a:cubicBezTo>
                  <a:cubicBezTo>
                    <a:pt x="93" y="17"/>
                    <a:pt x="93" y="17"/>
                    <a:pt x="93" y="17"/>
                  </a:cubicBezTo>
                  <a:cubicBezTo>
                    <a:pt x="93" y="17"/>
                    <a:pt x="93" y="17"/>
                    <a:pt x="93" y="17"/>
                  </a:cubicBezTo>
                  <a:cubicBezTo>
                    <a:pt x="93" y="17"/>
                    <a:pt x="93" y="17"/>
                    <a:pt x="93" y="17"/>
                  </a:cubicBezTo>
                  <a:cubicBezTo>
                    <a:pt x="93" y="17"/>
                    <a:pt x="93" y="17"/>
                    <a:pt x="93" y="17"/>
                  </a:cubicBezTo>
                  <a:cubicBezTo>
                    <a:pt x="93" y="17"/>
                    <a:pt x="93" y="17"/>
                    <a:pt x="93" y="17"/>
                  </a:cubicBezTo>
                  <a:cubicBezTo>
                    <a:pt x="93" y="17"/>
                    <a:pt x="92" y="18"/>
                    <a:pt x="92" y="18"/>
                  </a:cubicBezTo>
                  <a:cubicBezTo>
                    <a:pt x="92" y="18"/>
                    <a:pt x="92" y="18"/>
                    <a:pt x="92" y="18"/>
                  </a:cubicBezTo>
                  <a:cubicBezTo>
                    <a:pt x="91" y="18"/>
                    <a:pt x="91" y="18"/>
                    <a:pt x="90" y="19"/>
                  </a:cubicBezTo>
                  <a:cubicBezTo>
                    <a:pt x="90" y="19"/>
                    <a:pt x="90" y="19"/>
                    <a:pt x="90" y="19"/>
                  </a:cubicBezTo>
                  <a:cubicBezTo>
                    <a:pt x="89" y="19"/>
                    <a:pt x="89" y="19"/>
                    <a:pt x="89" y="19"/>
                  </a:cubicBezTo>
                  <a:cubicBezTo>
                    <a:pt x="89" y="19"/>
                    <a:pt x="89" y="19"/>
                    <a:pt x="89" y="20"/>
                  </a:cubicBezTo>
                  <a:cubicBezTo>
                    <a:pt x="88" y="20"/>
                    <a:pt x="88" y="20"/>
                    <a:pt x="88" y="20"/>
                  </a:cubicBezTo>
                  <a:cubicBezTo>
                    <a:pt x="89" y="20"/>
                    <a:pt x="89" y="20"/>
                    <a:pt x="89" y="20"/>
                  </a:cubicBezTo>
                  <a:cubicBezTo>
                    <a:pt x="89" y="20"/>
                    <a:pt x="89" y="20"/>
                    <a:pt x="90" y="20"/>
                  </a:cubicBezTo>
                  <a:cubicBezTo>
                    <a:pt x="90" y="19"/>
                    <a:pt x="90" y="19"/>
                    <a:pt x="91" y="19"/>
                  </a:cubicBezTo>
                  <a:cubicBezTo>
                    <a:pt x="91" y="19"/>
                    <a:pt x="91" y="19"/>
                    <a:pt x="91" y="19"/>
                  </a:cubicBezTo>
                  <a:cubicBezTo>
                    <a:pt x="91" y="19"/>
                    <a:pt x="90" y="20"/>
                    <a:pt x="90" y="20"/>
                  </a:cubicBezTo>
                  <a:cubicBezTo>
                    <a:pt x="90" y="20"/>
                    <a:pt x="89" y="20"/>
                    <a:pt x="89" y="20"/>
                  </a:cubicBezTo>
                  <a:cubicBezTo>
                    <a:pt x="89" y="21"/>
                    <a:pt x="88" y="21"/>
                    <a:pt x="88" y="21"/>
                  </a:cubicBezTo>
                  <a:cubicBezTo>
                    <a:pt x="88" y="21"/>
                    <a:pt x="88" y="21"/>
                    <a:pt x="88" y="21"/>
                  </a:cubicBezTo>
                  <a:cubicBezTo>
                    <a:pt x="88" y="22"/>
                    <a:pt x="89" y="23"/>
                    <a:pt x="88" y="23"/>
                  </a:cubicBezTo>
                  <a:cubicBezTo>
                    <a:pt x="88" y="24"/>
                    <a:pt x="88" y="24"/>
                    <a:pt x="88" y="25"/>
                  </a:cubicBezTo>
                  <a:cubicBezTo>
                    <a:pt x="88" y="25"/>
                    <a:pt x="88" y="25"/>
                    <a:pt x="87" y="25"/>
                  </a:cubicBezTo>
                  <a:cubicBezTo>
                    <a:pt x="87" y="25"/>
                    <a:pt x="87" y="25"/>
                    <a:pt x="87" y="24"/>
                  </a:cubicBezTo>
                  <a:cubicBezTo>
                    <a:pt x="87" y="24"/>
                    <a:pt x="87" y="24"/>
                    <a:pt x="86" y="24"/>
                  </a:cubicBezTo>
                  <a:cubicBezTo>
                    <a:pt x="86" y="24"/>
                    <a:pt x="86" y="24"/>
                    <a:pt x="86" y="24"/>
                  </a:cubicBezTo>
                  <a:cubicBezTo>
                    <a:pt x="86" y="24"/>
                    <a:pt x="86" y="24"/>
                    <a:pt x="86" y="24"/>
                  </a:cubicBezTo>
                  <a:cubicBezTo>
                    <a:pt x="86" y="24"/>
                    <a:pt x="86" y="24"/>
                    <a:pt x="86" y="24"/>
                  </a:cubicBezTo>
                  <a:cubicBezTo>
                    <a:pt x="87" y="25"/>
                    <a:pt x="87" y="25"/>
                    <a:pt x="87" y="25"/>
                  </a:cubicBezTo>
                  <a:cubicBezTo>
                    <a:pt x="87" y="25"/>
                    <a:pt x="87" y="25"/>
                    <a:pt x="87" y="25"/>
                  </a:cubicBezTo>
                  <a:cubicBezTo>
                    <a:pt x="87" y="26"/>
                    <a:pt x="88" y="26"/>
                    <a:pt x="87" y="26"/>
                  </a:cubicBezTo>
                  <a:cubicBezTo>
                    <a:pt x="88" y="27"/>
                    <a:pt x="87" y="27"/>
                    <a:pt x="87" y="28"/>
                  </a:cubicBezTo>
                  <a:cubicBezTo>
                    <a:pt x="87" y="28"/>
                    <a:pt x="87" y="29"/>
                    <a:pt x="87" y="30"/>
                  </a:cubicBezTo>
                  <a:cubicBezTo>
                    <a:pt x="86" y="30"/>
                    <a:pt x="86" y="29"/>
                    <a:pt x="86" y="29"/>
                  </a:cubicBezTo>
                  <a:cubicBezTo>
                    <a:pt x="86" y="29"/>
                    <a:pt x="86" y="28"/>
                    <a:pt x="87" y="28"/>
                  </a:cubicBezTo>
                  <a:cubicBezTo>
                    <a:pt x="86" y="27"/>
                    <a:pt x="86" y="27"/>
                    <a:pt x="86" y="27"/>
                  </a:cubicBezTo>
                  <a:cubicBezTo>
                    <a:pt x="86" y="27"/>
                    <a:pt x="86" y="27"/>
                    <a:pt x="86" y="27"/>
                  </a:cubicBezTo>
                  <a:cubicBezTo>
                    <a:pt x="86" y="27"/>
                    <a:pt x="86" y="27"/>
                    <a:pt x="85" y="27"/>
                  </a:cubicBezTo>
                  <a:cubicBezTo>
                    <a:pt x="85" y="27"/>
                    <a:pt x="85" y="26"/>
                    <a:pt x="85" y="26"/>
                  </a:cubicBezTo>
                  <a:cubicBezTo>
                    <a:pt x="85" y="26"/>
                    <a:pt x="85" y="26"/>
                    <a:pt x="85" y="26"/>
                  </a:cubicBezTo>
                  <a:cubicBezTo>
                    <a:pt x="85" y="26"/>
                    <a:pt x="85" y="26"/>
                    <a:pt x="85" y="26"/>
                  </a:cubicBezTo>
                  <a:cubicBezTo>
                    <a:pt x="85" y="26"/>
                    <a:pt x="85" y="26"/>
                    <a:pt x="85" y="25"/>
                  </a:cubicBezTo>
                  <a:cubicBezTo>
                    <a:pt x="85" y="25"/>
                    <a:pt x="85" y="25"/>
                    <a:pt x="85" y="25"/>
                  </a:cubicBezTo>
                  <a:cubicBezTo>
                    <a:pt x="85" y="25"/>
                    <a:pt x="85" y="25"/>
                    <a:pt x="85" y="24"/>
                  </a:cubicBezTo>
                  <a:cubicBezTo>
                    <a:pt x="85" y="24"/>
                    <a:pt x="85" y="24"/>
                    <a:pt x="85" y="24"/>
                  </a:cubicBezTo>
                  <a:cubicBezTo>
                    <a:pt x="85" y="25"/>
                    <a:pt x="85" y="25"/>
                    <a:pt x="85" y="25"/>
                  </a:cubicBezTo>
                  <a:cubicBezTo>
                    <a:pt x="85" y="25"/>
                    <a:pt x="85" y="25"/>
                    <a:pt x="85" y="25"/>
                  </a:cubicBezTo>
                  <a:cubicBezTo>
                    <a:pt x="84" y="26"/>
                    <a:pt x="85" y="27"/>
                    <a:pt x="85" y="27"/>
                  </a:cubicBezTo>
                  <a:cubicBezTo>
                    <a:pt x="85" y="27"/>
                    <a:pt x="85" y="27"/>
                    <a:pt x="85" y="27"/>
                  </a:cubicBezTo>
                  <a:cubicBezTo>
                    <a:pt x="85" y="27"/>
                    <a:pt x="85" y="27"/>
                    <a:pt x="85" y="27"/>
                  </a:cubicBezTo>
                  <a:cubicBezTo>
                    <a:pt x="85" y="27"/>
                    <a:pt x="85" y="27"/>
                    <a:pt x="85" y="27"/>
                  </a:cubicBezTo>
                  <a:cubicBezTo>
                    <a:pt x="85" y="27"/>
                    <a:pt x="85" y="27"/>
                    <a:pt x="85" y="27"/>
                  </a:cubicBezTo>
                  <a:cubicBezTo>
                    <a:pt x="84" y="27"/>
                    <a:pt x="84" y="27"/>
                    <a:pt x="84" y="27"/>
                  </a:cubicBezTo>
                  <a:cubicBezTo>
                    <a:pt x="84" y="27"/>
                    <a:pt x="85" y="27"/>
                    <a:pt x="85" y="28"/>
                  </a:cubicBezTo>
                  <a:cubicBezTo>
                    <a:pt x="85" y="28"/>
                    <a:pt x="85" y="28"/>
                    <a:pt x="86" y="28"/>
                  </a:cubicBezTo>
                  <a:cubicBezTo>
                    <a:pt x="86" y="28"/>
                    <a:pt x="86" y="28"/>
                    <a:pt x="86" y="28"/>
                  </a:cubicBezTo>
                  <a:cubicBezTo>
                    <a:pt x="86" y="28"/>
                    <a:pt x="86" y="28"/>
                    <a:pt x="86" y="28"/>
                  </a:cubicBezTo>
                  <a:cubicBezTo>
                    <a:pt x="86" y="29"/>
                    <a:pt x="86" y="29"/>
                    <a:pt x="86" y="29"/>
                  </a:cubicBezTo>
                  <a:cubicBezTo>
                    <a:pt x="86" y="29"/>
                    <a:pt x="86" y="29"/>
                    <a:pt x="85" y="29"/>
                  </a:cubicBezTo>
                  <a:cubicBezTo>
                    <a:pt x="86" y="29"/>
                    <a:pt x="86" y="30"/>
                    <a:pt x="86" y="30"/>
                  </a:cubicBezTo>
                  <a:cubicBezTo>
                    <a:pt x="86" y="30"/>
                    <a:pt x="86" y="30"/>
                    <a:pt x="86" y="30"/>
                  </a:cubicBezTo>
                  <a:cubicBezTo>
                    <a:pt x="86" y="30"/>
                    <a:pt x="85" y="30"/>
                    <a:pt x="85" y="30"/>
                  </a:cubicBezTo>
                  <a:cubicBezTo>
                    <a:pt x="85" y="30"/>
                    <a:pt x="86" y="30"/>
                    <a:pt x="86" y="30"/>
                  </a:cubicBezTo>
                  <a:cubicBezTo>
                    <a:pt x="86" y="30"/>
                    <a:pt x="86" y="30"/>
                    <a:pt x="86" y="30"/>
                  </a:cubicBezTo>
                  <a:cubicBezTo>
                    <a:pt x="86" y="30"/>
                    <a:pt x="86" y="30"/>
                    <a:pt x="87" y="30"/>
                  </a:cubicBezTo>
                  <a:cubicBezTo>
                    <a:pt x="87" y="30"/>
                    <a:pt x="87" y="30"/>
                    <a:pt x="87" y="31"/>
                  </a:cubicBezTo>
                  <a:cubicBezTo>
                    <a:pt x="87" y="31"/>
                    <a:pt x="87" y="31"/>
                    <a:pt x="87" y="32"/>
                  </a:cubicBezTo>
                  <a:cubicBezTo>
                    <a:pt x="87" y="32"/>
                    <a:pt x="87" y="32"/>
                    <a:pt x="87" y="32"/>
                  </a:cubicBezTo>
                  <a:cubicBezTo>
                    <a:pt x="87" y="32"/>
                    <a:pt x="87" y="32"/>
                    <a:pt x="87" y="32"/>
                  </a:cubicBezTo>
                  <a:cubicBezTo>
                    <a:pt x="86" y="32"/>
                    <a:pt x="86" y="32"/>
                    <a:pt x="86" y="32"/>
                  </a:cubicBezTo>
                  <a:cubicBezTo>
                    <a:pt x="86" y="33"/>
                    <a:pt x="86" y="32"/>
                    <a:pt x="86" y="32"/>
                  </a:cubicBezTo>
                  <a:cubicBezTo>
                    <a:pt x="86" y="32"/>
                    <a:pt x="86" y="32"/>
                    <a:pt x="86" y="32"/>
                  </a:cubicBezTo>
                  <a:cubicBezTo>
                    <a:pt x="87" y="32"/>
                    <a:pt x="87" y="32"/>
                    <a:pt x="87" y="32"/>
                  </a:cubicBezTo>
                  <a:cubicBezTo>
                    <a:pt x="87" y="32"/>
                    <a:pt x="87" y="32"/>
                    <a:pt x="88" y="32"/>
                  </a:cubicBezTo>
                  <a:cubicBezTo>
                    <a:pt x="88" y="33"/>
                    <a:pt x="88" y="33"/>
                    <a:pt x="88" y="33"/>
                  </a:cubicBezTo>
                  <a:cubicBezTo>
                    <a:pt x="88" y="33"/>
                    <a:pt x="87" y="33"/>
                    <a:pt x="87" y="33"/>
                  </a:cubicBezTo>
                  <a:cubicBezTo>
                    <a:pt x="87" y="33"/>
                    <a:pt x="87" y="34"/>
                    <a:pt x="87" y="34"/>
                  </a:cubicBezTo>
                  <a:cubicBezTo>
                    <a:pt x="87" y="34"/>
                    <a:pt x="87" y="34"/>
                    <a:pt x="87" y="34"/>
                  </a:cubicBezTo>
                  <a:cubicBezTo>
                    <a:pt x="87" y="34"/>
                    <a:pt x="86" y="34"/>
                    <a:pt x="86" y="34"/>
                  </a:cubicBezTo>
                  <a:cubicBezTo>
                    <a:pt x="86" y="34"/>
                    <a:pt x="86" y="34"/>
                    <a:pt x="86" y="34"/>
                  </a:cubicBezTo>
                  <a:cubicBezTo>
                    <a:pt x="86" y="34"/>
                    <a:pt x="86" y="34"/>
                    <a:pt x="87" y="34"/>
                  </a:cubicBezTo>
                  <a:cubicBezTo>
                    <a:pt x="86" y="34"/>
                    <a:pt x="86" y="34"/>
                    <a:pt x="86" y="35"/>
                  </a:cubicBezTo>
                  <a:cubicBezTo>
                    <a:pt x="87" y="35"/>
                    <a:pt x="87" y="35"/>
                    <a:pt x="87" y="35"/>
                  </a:cubicBezTo>
                  <a:cubicBezTo>
                    <a:pt x="87" y="35"/>
                    <a:pt x="87" y="35"/>
                    <a:pt x="86" y="36"/>
                  </a:cubicBezTo>
                  <a:cubicBezTo>
                    <a:pt x="86" y="36"/>
                    <a:pt x="86" y="35"/>
                    <a:pt x="86" y="35"/>
                  </a:cubicBezTo>
                  <a:cubicBezTo>
                    <a:pt x="86" y="36"/>
                    <a:pt x="86" y="36"/>
                    <a:pt x="85" y="36"/>
                  </a:cubicBezTo>
                  <a:cubicBezTo>
                    <a:pt x="85" y="36"/>
                    <a:pt x="85" y="36"/>
                    <a:pt x="85" y="37"/>
                  </a:cubicBezTo>
                  <a:cubicBezTo>
                    <a:pt x="84" y="37"/>
                    <a:pt x="84" y="37"/>
                    <a:pt x="84" y="38"/>
                  </a:cubicBezTo>
                  <a:cubicBezTo>
                    <a:pt x="84" y="38"/>
                    <a:pt x="84" y="38"/>
                    <a:pt x="84" y="38"/>
                  </a:cubicBezTo>
                  <a:cubicBezTo>
                    <a:pt x="83" y="38"/>
                    <a:pt x="83" y="38"/>
                    <a:pt x="83" y="38"/>
                  </a:cubicBezTo>
                  <a:cubicBezTo>
                    <a:pt x="82" y="39"/>
                    <a:pt x="82" y="39"/>
                    <a:pt x="82" y="40"/>
                  </a:cubicBezTo>
                  <a:cubicBezTo>
                    <a:pt x="82" y="40"/>
                    <a:pt x="82" y="40"/>
                    <a:pt x="82" y="40"/>
                  </a:cubicBezTo>
                  <a:cubicBezTo>
                    <a:pt x="82" y="41"/>
                    <a:pt x="81" y="41"/>
                    <a:pt x="81" y="41"/>
                  </a:cubicBezTo>
                  <a:cubicBezTo>
                    <a:pt x="81" y="42"/>
                    <a:pt x="80" y="42"/>
                    <a:pt x="80" y="42"/>
                  </a:cubicBezTo>
                  <a:cubicBezTo>
                    <a:pt x="80" y="42"/>
                    <a:pt x="80" y="42"/>
                    <a:pt x="80" y="42"/>
                  </a:cubicBezTo>
                  <a:cubicBezTo>
                    <a:pt x="80" y="42"/>
                    <a:pt x="80" y="42"/>
                    <a:pt x="80" y="42"/>
                  </a:cubicBezTo>
                  <a:cubicBezTo>
                    <a:pt x="80" y="42"/>
                    <a:pt x="80" y="43"/>
                    <a:pt x="79" y="43"/>
                  </a:cubicBezTo>
                  <a:cubicBezTo>
                    <a:pt x="79" y="43"/>
                    <a:pt x="79" y="44"/>
                    <a:pt x="79" y="44"/>
                  </a:cubicBezTo>
                  <a:cubicBezTo>
                    <a:pt x="79" y="45"/>
                    <a:pt x="79" y="45"/>
                    <a:pt x="79" y="46"/>
                  </a:cubicBezTo>
                  <a:cubicBezTo>
                    <a:pt x="79" y="47"/>
                    <a:pt x="79" y="48"/>
                    <a:pt x="79" y="48"/>
                  </a:cubicBezTo>
                  <a:cubicBezTo>
                    <a:pt x="80" y="49"/>
                    <a:pt x="80" y="49"/>
                    <a:pt x="80" y="49"/>
                  </a:cubicBezTo>
                  <a:cubicBezTo>
                    <a:pt x="81" y="50"/>
                    <a:pt x="81" y="51"/>
                    <a:pt x="82" y="51"/>
                  </a:cubicBezTo>
                  <a:cubicBezTo>
                    <a:pt x="81" y="51"/>
                    <a:pt x="81" y="51"/>
                    <a:pt x="81" y="51"/>
                  </a:cubicBezTo>
                  <a:cubicBezTo>
                    <a:pt x="81" y="52"/>
                    <a:pt x="81" y="52"/>
                    <a:pt x="82" y="52"/>
                  </a:cubicBezTo>
                  <a:cubicBezTo>
                    <a:pt x="82" y="53"/>
                    <a:pt x="82" y="53"/>
                    <a:pt x="83" y="54"/>
                  </a:cubicBezTo>
                  <a:cubicBezTo>
                    <a:pt x="83" y="55"/>
                    <a:pt x="83" y="56"/>
                    <a:pt x="83" y="57"/>
                  </a:cubicBezTo>
                  <a:cubicBezTo>
                    <a:pt x="83" y="57"/>
                    <a:pt x="83" y="57"/>
                    <a:pt x="83" y="57"/>
                  </a:cubicBezTo>
                  <a:cubicBezTo>
                    <a:pt x="83" y="58"/>
                    <a:pt x="83" y="58"/>
                    <a:pt x="83" y="58"/>
                  </a:cubicBezTo>
                  <a:cubicBezTo>
                    <a:pt x="83" y="58"/>
                    <a:pt x="83" y="59"/>
                    <a:pt x="83" y="59"/>
                  </a:cubicBezTo>
                  <a:cubicBezTo>
                    <a:pt x="82" y="59"/>
                    <a:pt x="82" y="59"/>
                    <a:pt x="82" y="59"/>
                  </a:cubicBezTo>
                  <a:cubicBezTo>
                    <a:pt x="82" y="59"/>
                    <a:pt x="82" y="59"/>
                    <a:pt x="82" y="59"/>
                  </a:cubicBezTo>
                  <a:cubicBezTo>
                    <a:pt x="82" y="59"/>
                    <a:pt x="82" y="59"/>
                    <a:pt x="82" y="59"/>
                  </a:cubicBezTo>
                  <a:cubicBezTo>
                    <a:pt x="82" y="59"/>
                    <a:pt x="82" y="59"/>
                    <a:pt x="82" y="59"/>
                  </a:cubicBezTo>
                  <a:cubicBezTo>
                    <a:pt x="81" y="59"/>
                    <a:pt x="81" y="59"/>
                    <a:pt x="81" y="58"/>
                  </a:cubicBezTo>
                  <a:cubicBezTo>
                    <a:pt x="81" y="58"/>
                    <a:pt x="81" y="58"/>
                    <a:pt x="81" y="57"/>
                  </a:cubicBezTo>
                  <a:cubicBezTo>
                    <a:pt x="80" y="57"/>
                    <a:pt x="80" y="58"/>
                    <a:pt x="80" y="58"/>
                  </a:cubicBezTo>
                  <a:cubicBezTo>
                    <a:pt x="80" y="57"/>
                    <a:pt x="80" y="57"/>
                    <a:pt x="80" y="57"/>
                  </a:cubicBezTo>
                  <a:cubicBezTo>
                    <a:pt x="80" y="57"/>
                    <a:pt x="79" y="56"/>
                    <a:pt x="79" y="56"/>
                  </a:cubicBezTo>
                  <a:cubicBezTo>
                    <a:pt x="79" y="56"/>
                    <a:pt x="79" y="56"/>
                    <a:pt x="79" y="55"/>
                  </a:cubicBezTo>
                  <a:cubicBezTo>
                    <a:pt x="79" y="55"/>
                    <a:pt x="79" y="55"/>
                    <a:pt x="79" y="55"/>
                  </a:cubicBezTo>
                  <a:cubicBezTo>
                    <a:pt x="79" y="55"/>
                    <a:pt x="79" y="56"/>
                    <a:pt x="79" y="56"/>
                  </a:cubicBezTo>
                  <a:cubicBezTo>
                    <a:pt x="78" y="56"/>
                    <a:pt x="78" y="55"/>
                    <a:pt x="78" y="55"/>
                  </a:cubicBezTo>
                  <a:cubicBezTo>
                    <a:pt x="78" y="55"/>
                    <a:pt x="78" y="55"/>
                    <a:pt x="77" y="54"/>
                  </a:cubicBezTo>
                  <a:cubicBezTo>
                    <a:pt x="78" y="54"/>
                    <a:pt x="78" y="54"/>
                    <a:pt x="78" y="53"/>
                  </a:cubicBezTo>
                  <a:cubicBezTo>
                    <a:pt x="78" y="53"/>
                    <a:pt x="77" y="53"/>
                    <a:pt x="77" y="53"/>
                  </a:cubicBezTo>
                  <a:cubicBezTo>
                    <a:pt x="77" y="53"/>
                    <a:pt x="77" y="53"/>
                    <a:pt x="77" y="53"/>
                  </a:cubicBezTo>
                  <a:cubicBezTo>
                    <a:pt x="77" y="53"/>
                    <a:pt x="77" y="53"/>
                    <a:pt x="77" y="53"/>
                  </a:cubicBezTo>
                  <a:cubicBezTo>
                    <a:pt x="77" y="53"/>
                    <a:pt x="77" y="54"/>
                    <a:pt x="77" y="54"/>
                  </a:cubicBezTo>
                  <a:cubicBezTo>
                    <a:pt x="77" y="53"/>
                    <a:pt x="77" y="53"/>
                    <a:pt x="77" y="52"/>
                  </a:cubicBezTo>
                  <a:cubicBezTo>
                    <a:pt x="77" y="52"/>
                    <a:pt x="77" y="52"/>
                    <a:pt x="77" y="52"/>
                  </a:cubicBezTo>
                  <a:cubicBezTo>
                    <a:pt x="77" y="52"/>
                    <a:pt x="77" y="51"/>
                    <a:pt x="77" y="51"/>
                  </a:cubicBezTo>
                  <a:cubicBezTo>
                    <a:pt x="77" y="51"/>
                    <a:pt x="77" y="51"/>
                    <a:pt x="77" y="50"/>
                  </a:cubicBezTo>
                  <a:cubicBezTo>
                    <a:pt x="77" y="50"/>
                    <a:pt x="76" y="50"/>
                    <a:pt x="76" y="50"/>
                  </a:cubicBezTo>
                  <a:cubicBezTo>
                    <a:pt x="76" y="50"/>
                    <a:pt x="76" y="50"/>
                    <a:pt x="76" y="50"/>
                  </a:cubicBezTo>
                  <a:cubicBezTo>
                    <a:pt x="76" y="50"/>
                    <a:pt x="76" y="50"/>
                    <a:pt x="76" y="50"/>
                  </a:cubicBezTo>
                  <a:cubicBezTo>
                    <a:pt x="76" y="50"/>
                    <a:pt x="76" y="50"/>
                    <a:pt x="76" y="50"/>
                  </a:cubicBezTo>
                  <a:cubicBezTo>
                    <a:pt x="76" y="50"/>
                    <a:pt x="76" y="50"/>
                    <a:pt x="75" y="50"/>
                  </a:cubicBezTo>
                  <a:cubicBezTo>
                    <a:pt x="75" y="49"/>
                    <a:pt x="75" y="49"/>
                    <a:pt x="75" y="49"/>
                  </a:cubicBezTo>
                  <a:cubicBezTo>
                    <a:pt x="74" y="49"/>
                    <a:pt x="74" y="48"/>
                    <a:pt x="73" y="49"/>
                  </a:cubicBezTo>
                  <a:cubicBezTo>
                    <a:pt x="73" y="49"/>
                    <a:pt x="73" y="49"/>
                    <a:pt x="73" y="49"/>
                  </a:cubicBezTo>
                  <a:cubicBezTo>
                    <a:pt x="73" y="49"/>
                    <a:pt x="72" y="49"/>
                    <a:pt x="72" y="50"/>
                  </a:cubicBezTo>
                  <a:cubicBezTo>
                    <a:pt x="72" y="50"/>
                    <a:pt x="72" y="50"/>
                    <a:pt x="71" y="50"/>
                  </a:cubicBezTo>
                  <a:cubicBezTo>
                    <a:pt x="71" y="50"/>
                    <a:pt x="71" y="50"/>
                    <a:pt x="71" y="50"/>
                  </a:cubicBezTo>
                  <a:cubicBezTo>
                    <a:pt x="71" y="50"/>
                    <a:pt x="71" y="49"/>
                    <a:pt x="71" y="49"/>
                  </a:cubicBezTo>
                  <a:cubicBezTo>
                    <a:pt x="71" y="49"/>
                    <a:pt x="70" y="49"/>
                    <a:pt x="69" y="48"/>
                  </a:cubicBezTo>
                  <a:cubicBezTo>
                    <a:pt x="69" y="48"/>
                    <a:pt x="69" y="48"/>
                    <a:pt x="69" y="48"/>
                  </a:cubicBezTo>
                  <a:cubicBezTo>
                    <a:pt x="69" y="48"/>
                    <a:pt x="69" y="48"/>
                    <a:pt x="69" y="48"/>
                  </a:cubicBezTo>
                  <a:cubicBezTo>
                    <a:pt x="69" y="48"/>
                    <a:pt x="68" y="49"/>
                    <a:pt x="67" y="49"/>
                  </a:cubicBezTo>
                  <a:cubicBezTo>
                    <a:pt x="67" y="49"/>
                    <a:pt x="66" y="49"/>
                    <a:pt x="66" y="49"/>
                  </a:cubicBezTo>
                  <a:cubicBezTo>
                    <a:pt x="66" y="49"/>
                    <a:pt x="66" y="49"/>
                    <a:pt x="66" y="49"/>
                  </a:cubicBezTo>
                  <a:cubicBezTo>
                    <a:pt x="66" y="49"/>
                    <a:pt x="66" y="48"/>
                    <a:pt x="66" y="48"/>
                  </a:cubicBezTo>
                  <a:cubicBezTo>
                    <a:pt x="66" y="48"/>
                    <a:pt x="65" y="49"/>
                    <a:pt x="65" y="49"/>
                  </a:cubicBezTo>
                  <a:cubicBezTo>
                    <a:pt x="65" y="49"/>
                    <a:pt x="65" y="49"/>
                    <a:pt x="64" y="49"/>
                  </a:cubicBezTo>
                  <a:cubicBezTo>
                    <a:pt x="64" y="49"/>
                    <a:pt x="64" y="49"/>
                    <a:pt x="64" y="49"/>
                  </a:cubicBezTo>
                  <a:cubicBezTo>
                    <a:pt x="63" y="49"/>
                    <a:pt x="63" y="49"/>
                    <a:pt x="63" y="49"/>
                  </a:cubicBezTo>
                  <a:cubicBezTo>
                    <a:pt x="63" y="49"/>
                    <a:pt x="63" y="49"/>
                    <a:pt x="63" y="49"/>
                  </a:cubicBezTo>
                  <a:cubicBezTo>
                    <a:pt x="62" y="50"/>
                    <a:pt x="62" y="50"/>
                    <a:pt x="62" y="50"/>
                  </a:cubicBezTo>
                  <a:cubicBezTo>
                    <a:pt x="62" y="50"/>
                    <a:pt x="62" y="50"/>
                    <a:pt x="62" y="50"/>
                  </a:cubicBezTo>
                  <a:cubicBezTo>
                    <a:pt x="62"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2" y="50"/>
                    <a:pt x="62" y="51"/>
                  </a:cubicBezTo>
                  <a:cubicBezTo>
                    <a:pt x="62" y="51"/>
                    <a:pt x="63" y="51"/>
                    <a:pt x="63" y="51"/>
                  </a:cubicBezTo>
                  <a:cubicBezTo>
                    <a:pt x="63" y="51"/>
                    <a:pt x="64" y="51"/>
                    <a:pt x="64" y="52"/>
                  </a:cubicBezTo>
                  <a:cubicBezTo>
                    <a:pt x="64" y="52"/>
                    <a:pt x="63" y="52"/>
                    <a:pt x="63" y="52"/>
                  </a:cubicBezTo>
                  <a:cubicBezTo>
                    <a:pt x="63" y="52"/>
                    <a:pt x="62" y="52"/>
                    <a:pt x="62" y="51"/>
                  </a:cubicBezTo>
                  <a:cubicBezTo>
                    <a:pt x="62" y="51"/>
                    <a:pt x="62" y="51"/>
                    <a:pt x="62" y="51"/>
                  </a:cubicBezTo>
                  <a:cubicBezTo>
                    <a:pt x="62" y="51"/>
                    <a:pt x="62" y="51"/>
                    <a:pt x="62" y="52"/>
                  </a:cubicBezTo>
                  <a:cubicBezTo>
                    <a:pt x="62" y="52"/>
                    <a:pt x="62" y="52"/>
                    <a:pt x="61" y="52"/>
                  </a:cubicBezTo>
                  <a:cubicBezTo>
                    <a:pt x="61" y="52"/>
                    <a:pt x="61" y="52"/>
                    <a:pt x="61" y="52"/>
                  </a:cubicBezTo>
                  <a:cubicBezTo>
                    <a:pt x="61" y="52"/>
                    <a:pt x="61" y="52"/>
                    <a:pt x="61" y="52"/>
                  </a:cubicBezTo>
                  <a:cubicBezTo>
                    <a:pt x="61" y="52"/>
                    <a:pt x="61" y="52"/>
                    <a:pt x="61" y="52"/>
                  </a:cubicBezTo>
                  <a:cubicBezTo>
                    <a:pt x="61" y="52"/>
                    <a:pt x="61" y="52"/>
                    <a:pt x="60" y="52"/>
                  </a:cubicBezTo>
                  <a:cubicBezTo>
                    <a:pt x="60" y="52"/>
                    <a:pt x="59" y="52"/>
                    <a:pt x="59" y="52"/>
                  </a:cubicBezTo>
                  <a:cubicBezTo>
                    <a:pt x="59" y="52"/>
                    <a:pt x="59" y="51"/>
                    <a:pt x="59" y="51"/>
                  </a:cubicBezTo>
                  <a:cubicBezTo>
                    <a:pt x="59" y="51"/>
                    <a:pt x="59" y="51"/>
                    <a:pt x="59" y="51"/>
                  </a:cubicBezTo>
                  <a:cubicBezTo>
                    <a:pt x="59" y="51"/>
                    <a:pt x="59" y="51"/>
                    <a:pt x="59" y="51"/>
                  </a:cubicBezTo>
                  <a:cubicBezTo>
                    <a:pt x="58" y="51"/>
                    <a:pt x="58" y="51"/>
                    <a:pt x="58" y="51"/>
                  </a:cubicBezTo>
                  <a:cubicBezTo>
                    <a:pt x="58" y="50"/>
                    <a:pt x="57" y="51"/>
                    <a:pt x="57" y="51"/>
                  </a:cubicBezTo>
                  <a:cubicBezTo>
                    <a:pt x="57" y="51"/>
                    <a:pt x="58" y="51"/>
                    <a:pt x="58" y="51"/>
                  </a:cubicBezTo>
                  <a:cubicBezTo>
                    <a:pt x="58" y="51"/>
                    <a:pt x="57" y="51"/>
                    <a:pt x="57" y="51"/>
                  </a:cubicBezTo>
                  <a:cubicBezTo>
                    <a:pt x="57" y="51"/>
                    <a:pt x="57" y="51"/>
                    <a:pt x="57" y="51"/>
                  </a:cubicBezTo>
                  <a:cubicBezTo>
                    <a:pt x="57" y="51"/>
                    <a:pt x="57" y="51"/>
                    <a:pt x="56" y="51"/>
                  </a:cubicBezTo>
                  <a:cubicBezTo>
                    <a:pt x="56" y="51"/>
                    <a:pt x="56" y="51"/>
                    <a:pt x="55" y="51"/>
                  </a:cubicBezTo>
                  <a:cubicBezTo>
                    <a:pt x="55" y="51"/>
                    <a:pt x="55" y="51"/>
                    <a:pt x="54" y="51"/>
                  </a:cubicBezTo>
                  <a:cubicBezTo>
                    <a:pt x="54" y="51"/>
                    <a:pt x="54" y="51"/>
                    <a:pt x="54" y="51"/>
                  </a:cubicBezTo>
                  <a:cubicBezTo>
                    <a:pt x="54" y="51"/>
                    <a:pt x="53" y="51"/>
                    <a:pt x="53" y="51"/>
                  </a:cubicBezTo>
                  <a:cubicBezTo>
                    <a:pt x="53" y="51"/>
                    <a:pt x="52" y="51"/>
                    <a:pt x="52" y="52"/>
                  </a:cubicBezTo>
                  <a:cubicBezTo>
                    <a:pt x="52" y="52"/>
                    <a:pt x="52" y="52"/>
                    <a:pt x="52" y="52"/>
                  </a:cubicBezTo>
                  <a:cubicBezTo>
                    <a:pt x="51" y="52"/>
                    <a:pt x="51" y="53"/>
                    <a:pt x="50" y="53"/>
                  </a:cubicBezTo>
                  <a:cubicBezTo>
                    <a:pt x="50" y="53"/>
                    <a:pt x="49" y="54"/>
                    <a:pt x="48" y="54"/>
                  </a:cubicBezTo>
                  <a:cubicBezTo>
                    <a:pt x="48" y="54"/>
                    <a:pt x="48" y="54"/>
                    <a:pt x="48" y="55"/>
                  </a:cubicBezTo>
                  <a:cubicBezTo>
                    <a:pt x="48" y="55"/>
                    <a:pt x="48" y="55"/>
                    <a:pt x="48" y="55"/>
                  </a:cubicBezTo>
                  <a:cubicBezTo>
                    <a:pt x="48" y="55"/>
                    <a:pt x="48" y="55"/>
                    <a:pt x="48" y="55"/>
                  </a:cubicBezTo>
                  <a:cubicBezTo>
                    <a:pt x="47" y="55"/>
                    <a:pt x="47" y="56"/>
                    <a:pt x="47" y="56"/>
                  </a:cubicBezTo>
                  <a:cubicBezTo>
                    <a:pt x="46" y="57"/>
                    <a:pt x="46" y="57"/>
                    <a:pt x="46" y="57"/>
                  </a:cubicBezTo>
                  <a:cubicBezTo>
                    <a:pt x="46" y="58"/>
                    <a:pt x="46" y="58"/>
                    <a:pt x="46" y="58"/>
                  </a:cubicBezTo>
                  <a:cubicBezTo>
                    <a:pt x="46" y="58"/>
                    <a:pt x="46" y="58"/>
                    <a:pt x="46" y="58"/>
                  </a:cubicBezTo>
                  <a:cubicBezTo>
                    <a:pt x="46" y="58"/>
                    <a:pt x="46" y="58"/>
                    <a:pt x="47" y="58"/>
                  </a:cubicBezTo>
                  <a:cubicBezTo>
                    <a:pt x="47" y="59"/>
                    <a:pt x="47" y="59"/>
                    <a:pt x="47" y="59"/>
                  </a:cubicBezTo>
                  <a:cubicBezTo>
                    <a:pt x="47" y="60"/>
                    <a:pt x="47" y="60"/>
                    <a:pt x="46" y="60"/>
                  </a:cubicBezTo>
                  <a:cubicBezTo>
                    <a:pt x="46" y="60"/>
                    <a:pt x="46" y="59"/>
                    <a:pt x="45" y="59"/>
                  </a:cubicBezTo>
                  <a:cubicBezTo>
                    <a:pt x="45" y="59"/>
                    <a:pt x="45" y="59"/>
                    <a:pt x="45" y="60"/>
                  </a:cubicBezTo>
                  <a:cubicBezTo>
                    <a:pt x="45" y="59"/>
                    <a:pt x="44" y="59"/>
                    <a:pt x="44" y="59"/>
                  </a:cubicBezTo>
                  <a:cubicBezTo>
                    <a:pt x="44" y="59"/>
                    <a:pt x="43" y="59"/>
                    <a:pt x="43" y="59"/>
                  </a:cubicBezTo>
                  <a:cubicBezTo>
                    <a:pt x="43" y="59"/>
                    <a:pt x="43" y="58"/>
                    <a:pt x="43" y="58"/>
                  </a:cubicBezTo>
                  <a:cubicBezTo>
                    <a:pt x="43" y="58"/>
                    <a:pt x="42" y="57"/>
                    <a:pt x="42" y="57"/>
                  </a:cubicBezTo>
                  <a:cubicBezTo>
                    <a:pt x="42" y="57"/>
                    <a:pt x="42" y="57"/>
                    <a:pt x="42" y="57"/>
                  </a:cubicBezTo>
                  <a:cubicBezTo>
                    <a:pt x="42" y="57"/>
                    <a:pt x="42" y="57"/>
                    <a:pt x="42" y="57"/>
                  </a:cubicBezTo>
                  <a:cubicBezTo>
                    <a:pt x="42" y="56"/>
                    <a:pt x="42" y="56"/>
                    <a:pt x="42" y="56"/>
                  </a:cubicBezTo>
                  <a:cubicBezTo>
                    <a:pt x="42" y="56"/>
                    <a:pt x="42" y="56"/>
                    <a:pt x="42" y="56"/>
                  </a:cubicBezTo>
                  <a:cubicBezTo>
                    <a:pt x="42" y="56"/>
                    <a:pt x="42" y="56"/>
                    <a:pt x="42" y="56"/>
                  </a:cubicBezTo>
                  <a:cubicBezTo>
                    <a:pt x="42" y="56"/>
                    <a:pt x="42" y="56"/>
                    <a:pt x="41" y="55"/>
                  </a:cubicBezTo>
                  <a:cubicBezTo>
                    <a:pt x="41" y="55"/>
                    <a:pt x="41" y="55"/>
                    <a:pt x="41" y="54"/>
                  </a:cubicBezTo>
                  <a:cubicBezTo>
                    <a:pt x="41" y="54"/>
                    <a:pt x="41" y="54"/>
                    <a:pt x="41" y="54"/>
                  </a:cubicBezTo>
                  <a:cubicBezTo>
                    <a:pt x="40" y="53"/>
                    <a:pt x="40" y="53"/>
                    <a:pt x="40" y="52"/>
                  </a:cubicBezTo>
                  <a:cubicBezTo>
                    <a:pt x="39" y="52"/>
                    <a:pt x="39" y="51"/>
                    <a:pt x="38" y="51"/>
                  </a:cubicBezTo>
                  <a:cubicBezTo>
                    <a:pt x="38" y="50"/>
                    <a:pt x="38" y="50"/>
                    <a:pt x="37" y="50"/>
                  </a:cubicBezTo>
                  <a:cubicBezTo>
                    <a:pt x="37" y="50"/>
                    <a:pt x="37" y="50"/>
                    <a:pt x="37" y="50"/>
                  </a:cubicBezTo>
                  <a:cubicBezTo>
                    <a:pt x="36" y="50"/>
                    <a:pt x="36" y="50"/>
                    <a:pt x="36" y="50"/>
                  </a:cubicBezTo>
                  <a:cubicBezTo>
                    <a:pt x="36" y="50"/>
                    <a:pt x="36" y="50"/>
                    <a:pt x="36" y="51"/>
                  </a:cubicBezTo>
                  <a:cubicBezTo>
                    <a:pt x="35" y="51"/>
                    <a:pt x="35" y="52"/>
                    <a:pt x="35" y="52"/>
                  </a:cubicBezTo>
                  <a:cubicBezTo>
                    <a:pt x="34" y="52"/>
                    <a:pt x="34" y="52"/>
                    <a:pt x="33" y="51"/>
                  </a:cubicBezTo>
                  <a:cubicBezTo>
                    <a:pt x="33" y="51"/>
                    <a:pt x="32" y="51"/>
                    <a:pt x="32" y="50"/>
                  </a:cubicBezTo>
                  <a:cubicBezTo>
                    <a:pt x="32" y="50"/>
                    <a:pt x="32" y="49"/>
                    <a:pt x="32" y="49"/>
                  </a:cubicBezTo>
                  <a:cubicBezTo>
                    <a:pt x="32" y="48"/>
                    <a:pt x="31" y="48"/>
                    <a:pt x="31" y="48"/>
                  </a:cubicBezTo>
                  <a:cubicBezTo>
                    <a:pt x="31" y="47"/>
                    <a:pt x="31" y="47"/>
                    <a:pt x="31" y="47"/>
                  </a:cubicBezTo>
                  <a:cubicBezTo>
                    <a:pt x="30" y="47"/>
                    <a:pt x="30" y="46"/>
                    <a:pt x="29" y="46"/>
                  </a:cubicBezTo>
                  <a:cubicBezTo>
                    <a:pt x="29" y="46"/>
                    <a:pt x="29" y="46"/>
                    <a:pt x="29" y="46"/>
                  </a:cubicBezTo>
                  <a:cubicBezTo>
                    <a:pt x="29" y="46"/>
                    <a:pt x="29" y="45"/>
                    <a:pt x="29" y="45"/>
                  </a:cubicBezTo>
                  <a:cubicBezTo>
                    <a:pt x="29" y="45"/>
                    <a:pt x="28" y="45"/>
                    <a:pt x="28" y="45"/>
                  </a:cubicBezTo>
                  <a:cubicBezTo>
                    <a:pt x="28" y="45"/>
                    <a:pt x="28" y="45"/>
                    <a:pt x="28" y="45"/>
                  </a:cubicBezTo>
                  <a:cubicBezTo>
                    <a:pt x="28" y="45"/>
                    <a:pt x="28" y="45"/>
                    <a:pt x="28" y="45"/>
                  </a:cubicBezTo>
                  <a:cubicBezTo>
                    <a:pt x="28" y="45"/>
                    <a:pt x="28" y="45"/>
                    <a:pt x="28" y="45"/>
                  </a:cubicBezTo>
                  <a:cubicBezTo>
                    <a:pt x="28" y="45"/>
                    <a:pt x="27" y="45"/>
                    <a:pt x="27" y="45"/>
                  </a:cubicBezTo>
                  <a:cubicBezTo>
                    <a:pt x="27" y="45"/>
                    <a:pt x="27" y="45"/>
                    <a:pt x="27" y="45"/>
                  </a:cubicBezTo>
                  <a:cubicBezTo>
                    <a:pt x="27" y="45"/>
                    <a:pt x="27" y="45"/>
                    <a:pt x="27" y="45"/>
                  </a:cubicBezTo>
                  <a:cubicBezTo>
                    <a:pt x="27" y="45"/>
                    <a:pt x="27" y="45"/>
                    <a:pt x="27" y="45"/>
                  </a:cubicBezTo>
                  <a:cubicBezTo>
                    <a:pt x="27" y="45"/>
                    <a:pt x="26" y="45"/>
                    <a:pt x="26" y="45"/>
                  </a:cubicBezTo>
                  <a:cubicBezTo>
                    <a:pt x="26" y="45"/>
                    <a:pt x="26" y="45"/>
                    <a:pt x="26" y="45"/>
                  </a:cubicBezTo>
                  <a:cubicBezTo>
                    <a:pt x="26" y="45"/>
                    <a:pt x="26" y="45"/>
                    <a:pt x="26" y="45"/>
                  </a:cubicBezTo>
                  <a:cubicBezTo>
                    <a:pt x="26" y="45"/>
                    <a:pt x="26" y="45"/>
                    <a:pt x="25" y="45"/>
                  </a:cubicBezTo>
                  <a:cubicBezTo>
                    <a:pt x="25" y="45"/>
                    <a:pt x="25" y="44"/>
                    <a:pt x="25" y="44"/>
                  </a:cubicBezTo>
                  <a:cubicBezTo>
                    <a:pt x="25" y="44"/>
                    <a:pt x="25" y="44"/>
                    <a:pt x="25" y="45"/>
                  </a:cubicBezTo>
                  <a:cubicBezTo>
                    <a:pt x="25" y="45"/>
                    <a:pt x="25" y="45"/>
                    <a:pt x="25" y="46"/>
                  </a:cubicBezTo>
                  <a:cubicBezTo>
                    <a:pt x="25" y="46"/>
                    <a:pt x="25" y="45"/>
                    <a:pt x="25" y="45"/>
                  </a:cubicBezTo>
                  <a:cubicBezTo>
                    <a:pt x="24" y="45"/>
                    <a:pt x="24" y="45"/>
                    <a:pt x="23" y="45"/>
                  </a:cubicBezTo>
                  <a:cubicBezTo>
                    <a:pt x="23" y="45"/>
                    <a:pt x="22" y="45"/>
                    <a:pt x="22" y="45"/>
                  </a:cubicBezTo>
                  <a:cubicBezTo>
                    <a:pt x="22" y="45"/>
                    <a:pt x="22" y="45"/>
                    <a:pt x="22" y="45"/>
                  </a:cubicBezTo>
                  <a:cubicBezTo>
                    <a:pt x="22" y="45"/>
                    <a:pt x="22" y="45"/>
                    <a:pt x="21" y="45"/>
                  </a:cubicBezTo>
                  <a:cubicBezTo>
                    <a:pt x="21" y="45"/>
                    <a:pt x="21" y="45"/>
                    <a:pt x="21" y="45"/>
                  </a:cubicBezTo>
                  <a:cubicBezTo>
                    <a:pt x="21" y="45"/>
                    <a:pt x="21" y="45"/>
                    <a:pt x="21" y="45"/>
                  </a:cubicBezTo>
                  <a:cubicBezTo>
                    <a:pt x="21" y="45"/>
                    <a:pt x="21" y="45"/>
                    <a:pt x="21" y="45"/>
                  </a:cubicBezTo>
                  <a:cubicBezTo>
                    <a:pt x="21" y="45"/>
                    <a:pt x="21" y="45"/>
                    <a:pt x="20" y="45"/>
                  </a:cubicBezTo>
                  <a:cubicBezTo>
                    <a:pt x="20" y="45"/>
                    <a:pt x="20" y="45"/>
                    <a:pt x="20" y="45"/>
                  </a:cubicBezTo>
                  <a:cubicBezTo>
                    <a:pt x="20" y="45"/>
                    <a:pt x="20" y="45"/>
                    <a:pt x="20" y="45"/>
                  </a:cubicBezTo>
                  <a:cubicBezTo>
                    <a:pt x="20" y="45"/>
                    <a:pt x="20" y="45"/>
                    <a:pt x="20" y="45"/>
                  </a:cubicBezTo>
                  <a:cubicBezTo>
                    <a:pt x="20" y="45"/>
                    <a:pt x="20" y="45"/>
                    <a:pt x="20" y="45"/>
                  </a:cubicBezTo>
                  <a:cubicBezTo>
                    <a:pt x="20" y="45"/>
                    <a:pt x="20" y="45"/>
                    <a:pt x="20" y="45"/>
                  </a:cubicBezTo>
                  <a:cubicBezTo>
                    <a:pt x="19" y="45"/>
                    <a:pt x="19" y="45"/>
                    <a:pt x="19" y="44"/>
                  </a:cubicBezTo>
                  <a:cubicBezTo>
                    <a:pt x="18" y="44"/>
                    <a:pt x="17" y="43"/>
                    <a:pt x="16" y="43"/>
                  </a:cubicBezTo>
                  <a:cubicBezTo>
                    <a:pt x="16" y="43"/>
                    <a:pt x="16" y="43"/>
                    <a:pt x="16" y="43"/>
                  </a:cubicBezTo>
                  <a:cubicBezTo>
                    <a:pt x="15" y="42"/>
                    <a:pt x="14" y="42"/>
                    <a:pt x="13" y="41"/>
                  </a:cubicBezTo>
                  <a:cubicBezTo>
                    <a:pt x="13" y="41"/>
                    <a:pt x="13" y="41"/>
                    <a:pt x="12" y="41"/>
                  </a:cubicBezTo>
                  <a:cubicBezTo>
                    <a:pt x="13" y="40"/>
                    <a:pt x="13" y="40"/>
                    <a:pt x="13" y="40"/>
                  </a:cubicBezTo>
                  <a:cubicBezTo>
                    <a:pt x="13" y="40"/>
                    <a:pt x="12" y="40"/>
                    <a:pt x="12" y="40"/>
                  </a:cubicBezTo>
                  <a:cubicBezTo>
                    <a:pt x="12" y="40"/>
                    <a:pt x="12" y="40"/>
                    <a:pt x="12" y="40"/>
                  </a:cubicBezTo>
                  <a:cubicBezTo>
                    <a:pt x="12" y="40"/>
                    <a:pt x="12" y="40"/>
                    <a:pt x="12" y="40"/>
                  </a:cubicBezTo>
                  <a:cubicBezTo>
                    <a:pt x="12" y="40"/>
                    <a:pt x="12" y="40"/>
                    <a:pt x="12" y="40"/>
                  </a:cubicBezTo>
                  <a:cubicBezTo>
                    <a:pt x="10" y="40"/>
                    <a:pt x="9" y="40"/>
                    <a:pt x="8" y="40"/>
                  </a:cubicBezTo>
                  <a:cubicBezTo>
                    <a:pt x="8" y="39"/>
                    <a:pt x="8" y="38"/>
                    <a:pt x="8" y="37"/>
                  </a:cubicBezTo>
                  <a:cubicBezTo>
                    <a:pt x="7" y="37"/>
                    <a:pt x="7" y="37"/>
                    <a:pt x="7" y="36"/>
                  </a:cubicBezTo>
                  <a:cubicBezTo>
                    <a:pt x="6" y="36"/>
                    <a:pt x="6" y="36"/>
                    <a:pt x="6" y="36"/>
                  </a:cubicBezTo>
                  <a:cubicBezTo>
                    <a:pt x="6" y="36"/>
                    <a:pt x="6" y="36"/>
                    <a:pt x="6" y="36"/>
                  </a:cubicBezTo>
                  <a:cubicBezTo>
                    <a:pt x="6" y="36"/>
                    <a:pt x="6" y="36"/>
                    <a:pt x="6" y="35"/>
                  </a:cubicBezTo>
                  <a:cubicBezTo>
                    <a:pt x="5" y="35"/>
                    <a:pt x="5" y="35"/>
                    <a:pt x="5" y="34"/>
                  </a:cubicBezTo>
                  <a:cubicBezTo>
                    <a:pt x="4" y="34"/>
                    <a:pt x="4" y="34"/>
                    <a:pt x="4" y="34"/>
                  </a:cubicBezTo>
                  <a:cubicBezTo>
                    <a:pt x="3" y="34"/>
                    <a:pt x="3" y="34"/>
                    <a:pt x="3" y="34"/>
                  </a:cubicBezTo>
                  <a:cubicBezTo>
                    <a:pt x="3" y="34"/>
                    <a:pt x="3" y="34"/>
                    <a:pt x="3" y="33"/>
                  </a:cubicBezTo>
                  <a:cubicBezTo>
                    <a:pt x="3" y="33"/>
                    <a:pt x="3" y="33"/>
                    <a:pt x="3" y="33"/>
                  </a:cubicBezTo>
                  <a:cubicBezTo>
                    <a:pt x="3" y="33"/>
                    <a:pt x="3" y="33"/>
                    <a:pt x="3" y="33"/>
                  </a:cubicBezTo>
                  <a:cubicBezTo>
                    <a:pt x="3" y="33"/>
                    <a:pt x="3" y="33"/>
                    <a:pt x="3" y="33"/>
                  </a:cubicBezTo>
                  <a:cubicBezTo>
                    <a:pt x="3" y="33"/>
                    <a:pt x="3" y="32"/>
                    <a:pt x="3" y="32"/>
                  </a:cubicBezTo>
                  <a:cubicBezTo>
                    <a:pt x="3" y="31"/>
                    <a:pt x="2" y="31"/>
                    <a:pt x="2" y="31"/>
                  </a:cubicBezTo>
                  <a:cubicBezTo>
                    <a:pt x="2" y="30"/>
                    <a:pt x="2" y="30"/>
                    <a:pt x="2" y="30"/>
                  </a:cubicBezTo>
                  <a:cubicBezTo>
                    <a:pt x="2" y="29"/>
                    <a:pt x="1" y="29"/>
                    <a:pt x="1" y="28"/>
                  </a:cubicBezTo>
                  <a:cubicBezTo>
                    <a:pt x="1" y="28"/>
                    <a:pt x="1" y="28"/>
                    <a:pt x="1" y="28"/>
                  </a:cubicBezTo>
                  <a:cubicBezTo>
                    <a:pt x="1" y="28"/>
                    <a:pt x="1" y="28"/>
                    <a:pt x="2" y="28"/>
                  </a:cubicBezTo>
                  <a:cubicBezTo>
                    <a:pt x="2" y="28"/>
                    <a:pt x="2" y="28"/>
                    <a:pt x="2" y="28"/>
                  </a:cubicBezTo>
                  <a:cubicBezTo>
                    <a:pt x="2" y="27"/>
                    <a:pt x="1" y="27"/>
                    <a:pt x="1" y="27"/>
                  </a:cubicBezTo>
                  <a:cubicBezTo>
                    <a:pt x="1" y="26"/>
                    <a:pt x="1" y="26"/>
                    <a:pt x="1" y="25"/>
                  </a:cubicBezTo>
                  <a:cubicBezTo>
                    <a:pt x="1" y="25"/>
                    <a:pt x="1" y="25"/>
                    <a:pt x="1" y="25"/>
                  </a:cubicBezTo>
                  <a:cubicBezTo>
                    <a:pt x="1" y="25"/>
                    <a:pt x="1" y="26"/>
                    <a:pt x="2" y="26"/>
                  </a:cubicBezTo>
                  <a:cubicBezTo>
                    <a:pt x="2" y="25"/>
                    <a:pt x="2" y="25"/>
                    <a:pt x="1" y="25"/>
                  </a:cubicBezTo>
                  <a:cubicBezTo>
                    <a:pt x="2" y="25"/>
                    <a:pt x="2" y="25"/>
                    <a:pt x="2" y="25"/>
                  </a:cubicBezTo>
                  <a:cubicBezTo>
                    <a:pt x="2" y="25"/>
                    <a:pt x="2" y="24"/>
                    <a:pt x="2" y="24"/>
                  </a:cubicBezTo>
                  <a:cubicBezTo>
                    <a:pt x="1" y="25"/>
                    <a:pt x="1" y="25"/>
                    <a:pt x="1" y="25"/>
                  </a:cubicBezTo>
                  <a:cubicBezTo>
                    <a:pt x="1" y="25"/>
                    <a:pt x="1" y="25"/>
                    <a:pt x="1" y="25"/>
                  </a:cubicBezTo>
                  <a:cubicBezTo>
                    <a:pt x="0" y="24"/>
                    <a:pt x="1" y="24"/>
                    <a:pt x="1" y="23"/>
                  </a:cubicBezTo>
                  <a:cubicBezTo>
                    <a:pt x="0" y="23"/>
                    <a:pt x="0" y="23"/>
                    <a:pt x="0" y="22"/>
                  </a:cubicBezTo>
                  <a:cubicBezTo>
                    <a:pt x="0" y="22"/>
                    <a:pt x="0" y="22"/>
                    <a:pt x="0" y="21"/>
                  </a:cubicBezTo>
                  <a:cubicBezTo>
                    <a:pt x="0" y="21"/>
                    <a:pt x="0" y="21"/>
                    <a:pt x="0" y="20"/>
                  </a:cubicBezTo>
                  <a:cubicBezTo>
                    <a:pt x="0" y="20"/>
                    <a:pt x="0" y="19"/>
                    <a:pt x="0" y="18"/>
                  </a:cubicBezTo>
                  <a:cubicBezTo>
                    <a:pt x="0" y="18"/>
                    <a:pt x="0" y="18"/>
                    <a:pt x="0" y="18"/>
                  </a:cubicBezTo>
                  <a:cubicBezTo>
                    <a:pt x="0" y="17"/>
                    <a:pt x="1" y="17"/>
                    <a:pt x="1" y="16"/>
                  </a:cubicBezTo>
                  <a:cubicBezTo>
                    <a:pt x="1" y="16"/>
                    <a:pt x="1" y="15"/>
                    <a:pt x="1" y="15"/>
                  </a:cubicBezTo>
                  <a:cubicBezTo>
                    <a:pt x="1" y="15"/>
                    <a:pt x="1" y="14"/>
                    <a:pt x="1" y="14"/>
                  </a:cubicBezTo>
                  <a:cubicBezTo>
                    <a:pt x="1" y="14"/>
                    <a:pt x="1" y="14"/>
                    <a:pt x="1" y="14"/>
                  </a:cubicBezTo>
                  <a:cubicBezTo>
                    <a:pt x="1" y="14"/>
                    <a:pt x="1" y="14"/>
                    <a:pt x="1" y="14"/>
                  </a:cubicBezTo>
                  <a:cubicBezTo>
                    <a:pt x="1" y="14"/>
                    <a:pt x="1" y="14"/>
                    <a:pt x="1" y="14"/>
                  </a:cubicBezTo>
                  <a:cubicBezTo>
                    <a:pt x="1" y="13"/>
                    <a:pt x="1" y="13"/>
                    <a:pt x="1" y="12"/>
                  </a:cubicBezTo>
                  <a:cubicBezTo>
                    <a:pt x="2" y="11"/>
                    <a:pt x="3" y="10"/>
                    <a:pt x="3" y="9"/>
                  </a:cubicBezTo>
                  <a:cubicBezTo>
                    <a:pt x="3" y="8"/>
                    <a:pt x="3" y="8"/>
                    <a:pt x="4" y="7"/>
                  </a:cubicBezTo>
                  <a:cubicBezTo>
                    <a:pt x="4" y="7"/>
                    <a:pt x="4" y="7"/>
                    <a:pt x="4" y="7"/>
                  </a:cubicBezTo>
                  <a:cubicBezTo>
                    <a:pt x="4" y="7"/>
                    <a:pt x="4" y="7"/>
                    <a:pt x="4" y="7"/>
                  </a:cubicBezTo>
                  <a:cubicBezTo>
                    <a:pt x="4" y="7"/>
                    <a:pt x="4" y="7"/>
                    <a:pt x="4" y="7"/>
                  </a:cubicBezTo>
                  <a:cubicBezTo>
                    <a:pt x="4" y="7"/>
                    <a:pt x="4" y="7"/>
                    <a:pt x="4" y="7"/>
                  </a:cubicBezTo>
                  <a:cubicBezTo>
                    <a:pt x="4" y="6"/>
                    <a:pt x="4" y="6"/>
                    <a:pt x="4" y="6"/>
                  </a:cubicBezTo>
                  <a:cubicBezTo>
                    <a:pt x="5" y="5"/>
                    <a:pt x="5" y="5"/>
                    <a:pt x="5" y="5"/>
                  </a:cubicBezTo>
                  <a:cubicBezTo>
                    <a:pt x="5" y="5"/>
                    <a:pt x="5" y="5"/>
                    <a:pt x="5" y="5"/>
                  </a:cubicBezTo>
                  <a:cubicBezTo>
                    <a:pt x="5" y="5"/>
                    <a:pt x="5" y="5"/>
                    <a:pt x="5" y="5"/>
                  </a:cubicBezTo>
                  <a:cubicBezTo>
                    <a:pt x="4" y="5"/>
                    <a:pt x="4" y="5"/>
                    <a:pt x="4" y="5"/>
                  </a:cubicBezTo>
                  <a:cubicBezTo>
                    <a:pt x="4" y="5"/>
                    <a:pt x="4" y="5"/>
                    <a:pt x="4" y="5"/>
                  </a:cubicBezTo>
                  <a:cubicBezTo>
                    <a:pt x="5" y="5"/>
                    <a:pt x="5" y="5"/>
                    <a:pt x="5" y="5"/>
                  </a:cubicBezTo>
                  <a:cubicBezTo>
                    <a:pt x="5" y="5"/>
                    <a:pt x="5" y="4"/>
                    <a:pt x="5" y="4"/>
                  </a:cubicBezTo>
                  <a:cubicBezTo>
                    <a:pt x="5" y="4"/>
                    <a:pt x="5" y="4"/>
                    <a:pt x="5" y="4"/>
                  </a:cubicBezTo>
                  <a:cubicBezTo>
                    <a:pt x="5" y="4"/>
                    <a:pt x="5" y="4"/>
                    <a:pt x="5" y="4"/>
                  </a:cubicBezTo>
                  <a:cubicBezTo>
                    <a:pt x="5" y="3"/>
                    <a:pt x="5" y="2"/>
                    <a:pt x="5" y="2"/>
                  </a:cubicBezTo>
                  <a:cubicBezTo>
                    <a:pt x="5" y="2"/>
                    <a:pt x="5" y="1"/>
                    <a:pt x="5" y="1"/>
                  </a:cubicBezTo>
                  <a:cubicBezTo>
                    <a:pt x="5" y="1"/>
                    <a:pt x="5" y="0"/>
                    <a:pt x="5" y="0"/>
                  </a:cubicBezTo>
                  <a:cubicBezTo>
                    <a:pt x="5" y="0"/>
                    <a:pt x="6" y="1"/>
                    <a:pt x="6" y="1"/>
                  </a:cubicBezTo>
                  <a:cubicBezTo>
                    <a:pt x="7" y="1"/>
                    <a:pt x="7" y="1"/>
                    <a:pt x="8" y="1"/>
                  </a:cubicBezTo>
                  <a:cubicBezTo>
                    <a:pt x="8" y="1"/>
                    <a:pt x="8" y="1"/>
                    <a:pt x="8" y="1"/>
                  </a:cubicBezTo>
                  <a:cubicBezTo>
                    <a:pt x="8" y="1"/>
                    <a:pt x="8" y="1"/>
                    <a:pt x="8" y="2"/>
                  </a:cubicBezTo>
                  <a:cubicBezTo>
                    <a:pt x="8" y="2"/>
                    <a:pt x="8" y="2"/>
                    <a:pt x="8" y="2"/>
                  </a:cubicBezTo>
                  <a:cubicBezTo>
                    <a:pt x="8" y="2"/>
                    <a:pt x="8" y="2"/>
                    <a:pt x="8" y="1"/>
                  </a:cubicBezTo>
                  <a:cubicBezTo>
                    <a:pt x="8" y="1"/>
                    <a:pt x="8" y="1"/>
                    <a:pt x="8" y="0"/>
                  </a:cubicBezTo>
                  <a:cubicBezTo>
                    <a:pt x="8" y="0"/>
                    <a:pt x="8" y="0"/>
                    <a:pt x="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Corbel" panose="020B0503020204020204" pitchFamily="34" charset="0"/>
              </a:endParaRPr>
            </a:p>
          </p:txBody>
        </p:sp>
      </p:grpSp>
      <p:sp>
        <p:nvSpPr>
          <p:cNvPr id="29" name="Rectangle 28">
            <a:extLst>
              <a:ext uri="{FF2B5EF4-FFF2-40B4-BE49-F238E27FC236}">
                <a16:creationId xmlns:a16="http://schemas.microsoft.com/office/drawing/2014/main" id="{788D6FE1-5DD0-4A3F-9DE8-42744E4330D1}"/>
              </a:ext>
            </a:extLst>
          </p:cNvPr>
          <p:cNvSpPr/>
          <p:nvPr/>
        </p:nvSpPr>
        <p:spPr bwMode="gray">
          <a:xfrm>
            <a:off x="835279" y="4841874"/>
            <a:ext cx="2513456" cy="738664"/>
          </a:xfrm>
          <a:prstGeom prst="rect">
            <a:avLst/>
          </a:prstGeom>
        </p:spPr>
        <p:txBody>
          <a:bodyPr wrap="square">
            <a:spAutoFit/>
          </a:bodyPr>
          <a:lstStyle/>
          <a:p>
            <a:r>
              <a:rPr lang="en-US" sz="1400" b="1">
                <a:solidFill>
                  <a:srgbClr val="0070C0"/>
                </a:solidFill>
                <a:latin typeface="Corbel" panose="020B0503020204020204" pitchFamily="34" charset="0"/>
                <a:cs typeface="Segoe UI" panose="020B0502040204020203" pitchFamily="34" charset="0"/>
              </a:rPr>
              <a:t>Cost of care </a:t>
            </a:r>
            <a:r>
              <a:rPr lang="en-US" sz="1400">
                <a:solidFill>
                  <a:srgbClr val="55565A"/>
                </a:solidFill>
                <a:latin typeface="Corbel" panose="020B0503020204020204" pitchFamily="34" charset="0"/>
                <a:cs typeface="Segoe UI" panose="020B0502040204020203" pitchFamily="34" charset="0"/>
              </a:rPr>
              <a:t>calculated on procedures, using episode-based allowable amounts</a:t>
            </a:r>
          </a:p>
        </p:txBody>
      </p:sp>
      <p:sp>
        <p:nvSpPr>
          <p:cNvPr id="30" name="Rectangle 29">
            <a:extLst>
              <a:ext uri="{FF2B5EF4-FFF2-40B4-BE49-F238E27FC236}">
                <a16:creationId xmlns:a16="http://schemas.microsoft.com/office/drawing/2014/main" id="{0797B466-7015-4279-9BE3-F6CF7708C3D4}"/>
              </a:ext>
            </a:extLst>
          </p:cNvPr>
          <p:cNvSpPr/>
          <p:nvPr/>
        </p:nvSpPr>
        <p:spPr bwMode="gray">
          <a:xfrm>
            <a:off x="933486" y="2935982"/>
            <a:ext cx="2379743" cy="892552"/>
          </a:xfrm>
          <a:prstGeom prst="rect">
            <a:avLst/>
          </a:prstGeom>
        </p:spPr>
        <p:txBody>
          <a:bodyPr wrap="square">
            <a:spAutoFit/>
          </a:bodyPr>
          <a:lstStyle/>
          <a:p>
            <a:pPr lvl="0">
              <a:defRPr/>
            </a:pPr>
            <a:r>
              <a:rPr lang="en-US" sz="1300">
                <a:solidFill>
                  <a:srgbClr val="55565A"/>
                </a:solidFill>
                <a:latin typeface="Corbel" panose="020B0503020204020204" pitchFamily="34" charset="0"/>
                <a:cs typeface="Segoe UI" panose="020B0502040204020203" pitchFamily="34" charset="0"/>
              </a:rPr>
              <a:t>Identifying those facilities that demonstrate </a:t>
            </a:r>
            <a:r>
              <a:rPr lang="en-US" sz="1300" b="1">
                <a:solidFill>
                  <a:srgbClr val="0070C0"/>
                </a:solidFill>
                <a:latin typeface="Corbel" panose="020B0503020204020204" pitchFamily="34" charset="0"/>
                <a:cs typeface="Segoe UI" panose="020B0502040204020203" pitchFamily="34" charset="0"/>
              </a:rPr>
              <a:t>expertise in delivering quality specialty care </a:t>
            </a:r>
            <a:r>
              <a:rPr lang="en-US" sz="1300">
                <a:solidFill>
                  <a:srgbClr val="55565A"/>
                </a:solidFill>
                <a:latin typeface="Corbel" panose="020B0503020204020204" pitchFamily="34" charset="0"/>
                <a:cs typeface="Segoe UI" panose="020B0502040204020203" pitchFamily="34" charset="0"/>
              </a:rPr>
              <a:t>‒ safely and effectively</a:t>
            </a:r>
          </a:p>
        </p:txBody>
      </p:sp>
      <p:sp>
        <p:nvSpPr>
          <p:cNvPr id="31" name="Rectangle 30">
            <a:extLst>
              <a:ext uri="{FF2B5EF4-FFF2-40B4-BE49-F238E27FC236}">
                <a16:creationId xmlns:a16="http://schemas.microsoft.com/office/drawing/2014/main" id="{4DCB57E4-2179-45F3-8AE5-238F1C55D419}"/>
              </a:ext>
            </a:extLst>
          </p:cNvPr>
          <p:cNvSpPr/>
          <p:nvPr/>
        </p:nvSpPr>
        <p:spPr bwMode="gray">
          <a:xfrm>
            <a:off x="861366" y="3972201"/>
            <a:ext cx="2640088" cy="738664"/>
          </a:xfrm>
          <a:prstGeom prst="rect">
            <a:avLst/>
          </a:prstGeom>
        </p:spPr>
        <p:txBody>
          <a:bodyPr wrap="square">
            <a:spAutoFit/>
          </a:bodyPr>
          <a:lstStyle/>
          <a:p>
            <a:pPr lvl="0">
              <a:defRPr/>
            </a:pPr>
            <a:r>
              <a:rPr lang="en-US" sz="1400">
                <a:solidFill>
                  <a:srgbClr val="55565A"/>
                </a:solidFill>
                <a:latin typeface="Corbel" panose="020B0503020204020204" pitchFamily="34" charset="0"/>
                <a:cs typeface="Segoe UI" panose="020B0502040204020203" pitchFamily="34" charset="0"/>
              </a:rPr>
              <a:t>Nationally </a:t>
            </a:r>
            <a:r>
              <a:rPr lang="en-US" sz="1400" b="1">
                <a:solidFill>
                  <a:srgbClr val="0070C0"/>
                </a:solidFill>
                <a:latin typeface="Corbel" panose="020B0503020204020204" pitchFamily="34" charset="0"/>
                <a:cs typeface="Segoe UI" panose="020B0502040204020203" pitchFamily="34" charset="0"/>
              </a:rPr>
              <a:t>established quality measures</a:t>
            </a:r>
            <a:r>
              <a:rPr lang="en-US" sz="1400">
                <a:solidFill>
                  <a:srgbClr val="0070C0"/>
                </a:solidFill>
                <a:latin typeface="Corbel" panose="020B0503020204020204" pitchFamily="34" charset="0"/>
                <a:cs typeface="Segoe UI" panose="020B0502040204020203" pitchFamily="34" charset="0"/>
              </a:rPr>
              <a:t> </a:t>
            </a:r>
            <a:r>
              <a:rPr lang="en-US" sz="1400">
                <a:solidFill>
                  <a:srgbClr val="55565A"/>
                </a:solidFill>
                <a:latin typeface="Corbel" panose="020B0503020204020204" pitchFamily="34" charset="0"/>
                <a:cs typeface="Segoe UI" panose="020B0502040204020203" pitchFamily="34" charset="0"/>
              </a:rPr>
              <a:t>with emphasis on </a:t>
            </a:r>
            <a:r>
              <a:rPr lang="en-US" sz="1400" b="1">
                <a:solidFill>
                  <a:srgbClr val="0070C0"/>
                </a:solidFill>
                <a:latin typeface="Corbel" panose="020B0503020204020204" pitchFamily="34" charset="0"/>
                <a:cs typeface="Segoe UI" panose="020B0502040204020203" pitchFamily="34" charset="0"/>
              </a:rPr>
              <a:t>proven outcomes</a:t>
            </a:r>
          </a:p>
        </p:txBody>
      </p:sp>
      <p:sp>
        <p:nvSpPr>
          <p:cNvPr id="32" name="Rectangle 31">
            <a:extLst>
              <a:ext uri="{FF2B5EF4-FFF2-40B4-BE49-F238E27FC236}">
                <a16:creationId xmlns:a16="http://schemas.microsoft.com/office/drawing/2014/main" id="{FE10B31B-AC65-4749-8104-68E22FC22DD8}"/>
              </a:ext>
            </a:extLst>
          </p:cNvPr>
          <p:cNvSpPr/>
          <p:nvPr/>
        </p:nvSpPr>
        <p:spPr bwMode="gray">
          <a:xfrm>
            <a:off x="389608" y="2245029"/>
            <a:ext cx="3151065" cy="590931"/>
          </a:xfrm>
          <a:prstGeom prst="rect">
            <a:avLst/>
          </a:prstGeom>
        </p:spPr>
        <p:txBody>
          <a:bodyPr wrap="square">
            <a:spAutoFit/>
          </a:bodyPr>
          <a:lstStyle/>
          <a:p>
            <a:pPr>
              <a:lnSpc>
                <a:spcPct val="90000"/>
              </a:lnSpc>
            </a:pPr>
            <a:r>
              <a:rPr lang="en-US" b="1">
                <a:solidFill>
                  <a:srgbClr val="55565A"/>
                </a:solidFill>
                <a:latin typeface="Corbel" panose="020B0503020204020204" pitchFamily="34" charset="0"/>
                <a:cs typeface="Segoe UI" panose="020B0502040204020203" pitchFamily="34" charset="0"/>
              </a:rPr>
              <a:t>Evaluation Criteria for Participation Focused on:</a:t>
            </a:r>
          </a:p>
        </p:txBody>
      </p:sp>
      <p:cxnSp>
        <p:nvCxnSpPr>
          <p:cNvPr id="33" name="Straight Connector 32">
            <a:extLst>
              <a:ext uri="{FF2B5EF4-FFF2-40B4-BE49-F238E27FC236}">
                <a16:creationId xmlns:a16="http://schemas.microsoft.com/office/drawing/2014/main" id="{1CEF4BE7-95A5-41F6-B29E-E3DA9EF0BF30}"/>
              </a:ext>
            </a:extLst>
          </p:cNvPr>
          <p:cNvCxnSpPr/>
          <p:nvPr/>
        </p:nvCxnSpPr>
        <p:spPr bwMode="gray">
          <a:xfrm>
            <a:off x="662894" y="2935979"/>
            <a:ext cx="803814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0C0DC7-C0E2-40BE-A5C0-002146DB159A}"/>
              </a:ext>
            </a:extLst>
          </p:cNvPr>
          <p:cNvCxnSpPr/>
          <p:nvPr/>
        </p:nvCxnSpPr>
        <p:spPr bwMode="gray">
          <a:xfrm>
            <a:off x="662894" y="3918661"/>
            <a:ext cx="803814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EB1FFB-F3D0-4ADF-8A18-0E34B8D4A2F8}"/>
              </a:ext>
            </a:extLst>
          </p:cNvPr>
          <p:cNvCxnSpPr/>
          <p:nvPr/>
        </p:nvCxnSpPr>
        <p:spPr bwMode="gray">
          <a:xfrm>
            <a:off x="662894" y="4754201"/>
            <a:ext cx="803814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E74F60D-DDB2-40AA-8988-CF2C20DB3083}"/>
              </a:ext>
            </a:extLst>
          </p:cNvPr>
          <p:cNvSpPr txBox="1"/>
          <p:nvPr/>
        </p:nvSpPr>
        <p:spPr bwMode="gray">
          <a:xfrm>
            <a:off x="4681966" y="3166504"/>
            <a:ext cx="546945" cy="646331"/>
          </a:xfrm>
          <a:prstGeom prst="rect">
            <a:avLst/>
          </a:prstGeom>
          <a:noFill/>
        </p:spPr>
        <p:txBody>
          <a:bodyPr wrap="none" rtlCol="0">
            <a:spAutoFit/>
          </a:bodyPr>
          <a:lstStyle/>
          <a:p>
            <a:r>
              <a:rPr lang="en-US" sz="3600">
                <a:solidFill>
                  <a:schemeClr val="accent1"/>
                </a:solidFill>
                <a:latin typeface="Corbel" panose="020B0503020204020204" pitchFamily="34" charset="0"/>
                <a:sym typeface="Wingdings"/>
              </a:rPr>
              <a:t></a:t>
            </a:r>
            <a:endParaRPr lang="en-US" sz="3600">
              <a:solidFill>
                <a:schemeClr val="accent1"/>
              </a:solidFill>
              <a:latin typeface="Corbel" panose="020B0503020204020204" pitchFamily="34" charset="0"/>
            </a:endParaRPr>
          </a:p>
        </p:txBody>
      </p:sp>
      <p:sp>
        <p:nvSpPr>
          <p:cNvPr id="37" name="TextBox 36">
            <a:extLst>
              <a:ext uri="{FF2B5EF4-FFF2-40B4-BE49-F238E27FC236}">
                <a16:creationId xmlns:a16="http://schemas.microsoft.com/office/drawing/2014/main" id="{978F94AF-0060-442E-B3B4-20442C099209}"/>
              </a:ext>
            </a:extLst>
          </p:cNvPr>
          <p:cNvSpPr txBox="1"/>
          <p:nvPr/>
        </p:nvSpPr>
        <p:spPr bwMode="gray">
          <a:xfrm>
            <a:off x="4681966" y="4046945"/>
            <a:ext cx="546945" cy="646331"/>
          </a:xfrm>
          <a:prstGeom prst="rect">
            <a:avLst/>
          </a:prstGeom>
          <a:noFill/>
        </p:spPr>
        <p:txBody>
          <a:bodyPr wrap="none" rtlCol="0">
            <a:spAutoFit/>
          </a:bodyPr>
          <a:lstStyle/>
          <a:p>
            <a:r>
              <a:rPr lang="en-US" sz="3600">
                <a:solidFill>
                  <a:schemeClr val="accent1"/>
                </a:solidFill>
                <a:latin typeface="Corbel" panose="020B0503020204020204" pitchFamily="34" charset="0"/>
                <a:sym typeface="Wingdings"/>
              </a:rPr>
              <a:t></a:t>
            </a:r>
            <a:endParaRPr lang="en-US" sz="3600">
              <a:solidFill>
                <a:schemeClr val="accent1"/>
              </a:solidFill>
              <a:latin typeface="Corbel" panose="020B0503020204020204" pitchFamily="34" charset="0"/>
            </a:endParaRPr>
          </a:p>
        </p:txBody>
      </p:sp>
      <p:sp>
        <p:nvSpPr>
          <p:cNvPr id="38" name="TextBox 37">
            <a:extLst>
              <a:ext uri="{FF2B5EF4-FFF2-40B4-BE49-F238E27FC236}">
                <a16:creationId xmlns:a16="http://schemas.microsoft.com/office/drawing/2014/main" id="{11A78A68-E88F-40E0-964A-AFB5A7F39924}"/>
              </a:ext>
            </a:extLst>
          </p:cNvPr>
          <p:cNvSpPr txBox="1"/>
          <p:nvPr/>
        </p:nvSpPr>
        <p:spPr bwMode="gray">
          <a:xfrm>
            <a:off x="7195818" y="3166504"/>
            <a:ext cx="546945" cy="646331"/>
          </a:xfrm>
          <a:prstGeom prst="rect">
            <a:avLst/>
          </a:prstGeom>
          <a:noFill/>
        </p:spPr>
        <p:txBody>
          <a:bodyPr wrap="none" rtlCol="0">
            <a:spAutoFit/>
          </a:bodyPr>
          <a:lstStyle/>
          <a:p>
            <a:r>
              <a:rPr lang="en-US" sz="3600">
                <a:solidFill>
                  <a:schemeClr val="accent1"/>
                </a:solidFill>
                <a:latin typeface="Corbel" panose="020B0503020204020204" pitchFamily="34" charset="0"/>
                <a:sym typeface="Wingdings"/>
              </a:rPr>
              <a:t></a:t>
            </a:r>
            <a:endParaRPr lang="en-US" sz="3600">
              <a:solidFill>
                <a:schemeClr val="accent1"/>
              </a:solidFill>
              <a:latin typeface="Corbel" panose="020B0503020204020204" pitchFamily="34" charset="0"/>
            </a:endParaRPr>
          </a:p>
        </p:txBody>
      </p:sp>
      <p:sp>
        <p:nvSpPr>
          <p:cNvPr id="39" name="Freeform 19">
            <a:extLst>
              <a:ext uri="{FF2B5EF4-FFF2-40B4-BE49-F238E27FC236}">
                <a16:creationId xmlns:a16="http://schemas.microsoft.com/office/drawing/2014/main" id="{86A67149-696B-4103-B354-78B8C3B6D768}"/>
              </a:ext>
            </a:extLst>
          </p:cNvPr>
          <p:cNvSpPr>
            <a:spLocks noEditPoints="1"/>
          </p:cNvSpPr>
          <p:nvPr/>
        </p:nvSpPr>
        <p:spPr bwMode="gray">
          <a:xfrm>
            <a:off x="457200" y="4984465"/>
            <a:ext cx="411480" cy="411480"/>
          </a:xfrm>
          <a:custGeom>
            <a:avLst/>
            <a:gdLst>
              <a:gd name="T0" fmla="*/ 198 w 396"/>
              <a:gd name="T1" fmla="*/ 0 h 380"/>
              <a:gd name="T2" fmla="*/ 0 w 396"/>
              <a:gd name="T3" fmla="*/ 190 h 380"/>
              <a:gd name="T4" fmla="*/ 198 w 396"/>
              <a:gd name="T5" fmla="*/ 380 h 380"/>
              <a:gd name="T6" fmla="*/ 396 w 396"/>
              <a:gd name="T7" fmla="*/ 190 h 380"/>
              <a:gd name="T8" fmla="*/ 198 w 396"/>
              <a:gd name="T9" fmla="*/ 0 h 380"/>
              <a:gd name="T10" fmla="*/ 217 w 396"/>
              <a:gd name="T11" fmla="*/ 285 h 380"/>
              <a:gd name="T12" fmla="*/ 217 w 396"/>
              <a:gd name="T13" fmla="*/ 317 h 380"/>
              <a:gd name="T14" fmla="*/ 187 w 396"/>
              <a:gd name="T15" fmla="*/ 317 h 380"/>
              <a:gd name="T16" fmla="*/ 187 w 396"/>
              <a:gd name="T17" fmla="*/ 288 h 380"/>
              <a:gd name="T18" fmla="*/ 135 w 396"/>
              <a:gd name="T19" fmla="*/ 274 h 380"/>
              <a:gd name="T20" fmla="*/ 144 w 396"/>
              <a:gd name="T21" fmla="*/ 238 h 380"/>
              <a:gd name="T22" fmla="*/ 195 w 396"/>
              <a:gd name="T23" fmla="*/ 252 h 380"/>
              <a:gd name="T24" fmla="*/ 224 w 396"/>
              <a:gd name="T25" fmla="*/ 233 h 380"/>
              <a:gd name="T26" fmla="*/ 192 w 396"/>
              <a:gd name="T27" fmla="*/ 206 h 380"/>
              <a:gd name="T28" fmla="*/ 136 w 396"/>
              <a:gd name="T29" fmla="*/ 150 h 380"/>
              <a:gd name="T30" fmla="*/ 188 w 396"/>
              <a:gd name="T31" fmla="*/ 95 h 380"/>
              <a:gd name="T32" fmla="*/ 188 w 396"/>
              <a:gd name="T33" fmla="*/ 65 h 380"/>
              <a:gd name="T34" fmla="*/ 219 w 396"/>
              <a:gd name="T35" fmla="*/ 65 h 380"/>
              <a:gd name="T36" fmla="*/ 219 w 396"/>
              <a:gd name="T37" fmla="*/ 93 h 380"/>
              <a:gd name="T38" fmla="*/ 263 w 396"/>
              <a:gd name="T39" fmla="*/ 103 h 380"/>
              <a:gd name="T40" fmla="*/ 254 w 396"/>
              <a:gd name="T41" fmla="*/ 138 h 380"/>
              <a:gd name="T42" fmla="*/ 210 w 396"/>
              <a:gd name="T43" fmla="*/ 127 h 380"/>
              <a:gd name="T44" fmla="*/ 183 w 396"/>
              <a:gd name="T45" fmla="*/ 144 h 380"/>
              <a:gd name="T46" fmla="*/ 220 w 396"/>
              <a:gd name="T47" fmla="*/ 171 h 380"/>
              <a:gd name="T48" fmla="*/ 272 w 396"/>
              <a:gd name="T49" fmla="*/ 228 h 380"/>
              <a:gd name="T50" fmla="*/ 217 w 396"/>
              <a:gd name="T51" fmla="*/ 285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6" h="380">
                <a:moveTo>
                  <a:pt x="198" y="0"/>
                </a:moveTo>
                <a:cubicBezTo>
                  <a:pt x="88" y="0"/>
                  <a:pt x="0" y="85"/>
                  <a:pt x="0" y="190"/>
                </a:cubicBezTo>
                <a:cubicBezTo>
                  <a:pt x="0" y="295"/>
                  <a:pt x="88" y="380"/>
                  <a:pt x="198" y="380"/>
                </a:cubicBezTo>
                <a:cubicBezTo>
                  <a:pt x="307" y="380"/>
                  <a:pt x="396" y="295"/>
                  <a:pt x="396" y="190"/>
                </a:cubicBezTo>
                <a:cubicBezTo>
                  <a:pt x="396" y="85"/>
                  <a:pt x="307" y="0"/>
                  <a:pt x="198" y="0"/>
                </a:cubicBezTo>
                <a:close/>
                <a:moveTo>
                  <a:pt x="217" y="285"/>
                </a:moveTo>
                <a:cubicBezTo>
                  <a:pt x="217" y="317"/>
                  <a:pt x="217" y="317"/>
                  <a:pt x="217" y="317"/>
                </a:cubicBezTo>
                <a:cubicBezTo>
                  <a:pt x="187" y="317"/>
                  <a:pt x="187" y="317"/>
                  <a:pt x="187" y="317"/>
                </a:cubicBezTo>
                <a:cubicBezTo>
                  <a:pt x="187" y="288"/>
                  <a:pt x="187" y="288"/>
                  <a:pt x="187" y="288"/>
                </a:cubicBezTo>
                <a:cubicBezTo>
                  <a:pt x="166" y="287"/>
                  <a:pt x="146" y="281"/>
                  <a:pt x="135" y="274"/>
                </a:cubicBezTo>
                <a:cubicBezTo>
                  <a:pt x="144" y="238"/>
                  <a:pt x="144" y="238"/>
                  <a:pt x="144" y="238"/>
                </a:cubicBezTo>
                <a:cubicBezTo>
                  <a:pt x="157" y="245"/>
                  <a:pt x="175" y="252"/>
                  <a:pt x="195" y="252"/>
                </a:cubicBezTo>
                <a:cubicBezTo>
                  <a:pt x="212" y="252"/>
                  <a:pt x="224" y="245"/>
                  <a:pt x="224" y="233"/>
                </a:cubicBezTo>
                <a:cubicBezTo>
                  <a:pt x="224" y="221"/>
                  <a:pt x="215" y="214"/>
                  <a:pt x="192" y="206"/>
                </a:cubicBezTo>
                <a:cubicBezTo>
                  <a:pt x="159" y="195"/>
                  <a:pt x="136" y="179"/>
                  <a:pt x="136" y="150"/>
                </a:cubicBezTo>
                <a:cubicBezTo>
                  <a:pt x="136" y="122"/>
                  <a:pt x="155" y="101"/>
                  <a:pt x="188" y="95"/>
                </a:cubicBezTo>
                <a:cubicBezTo>
                  <a:pt x="188" y="65"/>
                  <a:pt x="188" y="65"/>
                  <a:pt x="188" y="65"/>
                </a:cubicBezTo>
                <a:cubicBezTo>
                  <a:pt x="219" y="65"/>
                  <a:pt x="219" y="65"/>
                  <a:pt x="219" y="65"/>
                </a:cubicBezTo>
                <a:cubicBezTo>
                  <a:pt x="219" y="93"/>
                  <a:pt x="219" y="93"/>
                  <a:pt x="219" y="93"/>
                </a:cubicBezTo>
                <a:cubicBezTo>
                  <a:pt x="239" y="94"/>
                  <a:pt x="253" y="98"/>
                  <a:pt x="263" y="103"/>
                </a:cubicBezTo>
                <a:cubicBezTo>
                  <a:pt x="254" y="138"/>
                  <a:pt x="254" y="138"/>
                  <a:pt x="254" y="138"/>
                </a:cubicBezTo>
                <a:cubicBezTo>
                  <a:pt x="246" y="134"/>
                  <a:pt x="232" y="127"/>
                  <a:pt x="210" y="127"/>
                </a:cubicBezTo>
                <a:cubicBezTo>
                  <a:pt x="190" y="127"/>
                  <a:pt x="183" y="136"/>
                  <a:pt x="183" y="144"/>
                </a:cubicBezTo>
                <a:cubicBezTo>
                  <a:pt x="183" y="154"/>
                  <a:pt x="194" y="161"/>
                  <a:pt x="220" y="171"/>
                </a:cubicBezTo>
                <a:cubicBezTo>
                  <a:pt x="257" y="184"/>
                  <a:pt x="272" y="201"/>
                  <a:pt x="272" y="228"/>
                </a:cubicBezTo>
                <a:cubicBezTo>
                  <a:pt x="272" y="256"/>
                  <a:pt x="252" y="279"/>
                  <a:pt x="217" y="285"/>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Corbel" panose="020B0503020204020204" pitchFamily="34" charset="0"/>
            </a:endParaRPr>
          </a:p>
        </p:txBody>
      </p:sp>
      <p:sp>
        <p:nvSpPr>
          <p:cNvPr id="40" name="TextBox 39">
            <a:extLst>
              <a:ext uri="{FF2B5EF4-FFF2-40B4-BE49-F238E27FC236}">
                <a16:creationId xmlns:a16="http://schemas.microsoft.com/office/drawing/2014/main" id="{B1612B6A-6A1D-44E2-9CE7-05D89C8C16A0}"/>
              </a:ext>
            </a:extLst>
          </p:cNvPr>
          <p:cNvSpPr txBox="1"/>
          <p:nvPr/>
        </p:nvSpPr>
        <p:spPr bwMode="gray">
          <a:xfrm>
            <a:off x="7195818" y="4044434"/>
            <a:ext cx="546945" cy="646331"/>
          </a:xfrm>
          <a:prstGeom prst="rect">
            <a:avLst/>
          </a:prstGeom>
          <a:noFill/>
        </p:spPr>
        <p:txBody>
          <a:bodyPr wrap="none" rtlCol="0">
            <a:spAutoFit/>
          </a:bodyPr>
          <a:lstStyle/>
          <a:p>
            <a:r>
              <a:rPr lang="en-US" sz="3600">
                <a:solidFill>
                  <a:schemeClr val="accent1"/>
                </a:solidFill>
                <a:latin typeface="Corbel" panose="020B0503020204020204" pitchFamily="34" charset="0"/>
                <a:sym typeface="Wingdings"/>
              </a:rPr>
              <a:t></a:t>
            </a:r>
            <a:endParaRPr lang="en-US" sz="3600">
              <a:solidFill>
                <a:schemeClr val="accent1"/>
              </a:solidFill>
              <a:latin typeface="Corbel" panose="020B0503020204020204" pitchFamily="34" charset="0"/>
            </a:endParaRPr>
          </a:p>
        </p:txBody>
      </p:sp>
      <p:sp>
        <p:nvSpPr>
          <p:cNvPr id="41" name="TextBox 40">
            <a:extLst>
              <a:ext uri="{FF2B5EF4-FFF2-40B4-BE49-F238E27FC236}">
                <a16:creationId xmlns:a16="http://schemas.microsoft.com/office/drawing/2014/main" id="{E6667F12-3138-4C54-9F3C-EAAB4CFC838A}"/>
              </a:ext>
            </a:extLst>
          </p:cNvPr>
          <p:cNvSpPr txBox="1"/>
          <p:nvPr/>
        </p:nvSpPr>
        <p:spPr bwMode="gray">
          <a:xfrm>
            <a:off x="7216653" y="4922103"/>
            <a:ext cx="546945" cy="646331"/>
          </a:xfrm>
          <a:prstGeom prst="rect">
            <a:avLst/>
          </a:prstGeom>
          <a:noFill/>
        </p:spPr>
        <p:txBody>
          <a:bodyPr wrap="none" rtlCol="0">
            <a:spAutoFit/>
          </a:bodyPr>
          <a:lstStyle/>
          <a:p>
            <a:r>
              <a:rPr lang="en-US" sz="3600">
                <a:solidFill>
                  <a:schemeClr val="accent1"/>
                </a:solidFill>
                <a:latin typeface="Corbel" panose="020B0503020204020204" pitchFamily="34" charset="0"/>
                <a:sym typeface="Wingdings"/>
              </a:rPr>
              <a:t></a:t>
            </a:r>
            <a:endParaRPr lang="en-US" sz="3600">
              <a:solidFill>
                <a:schemeClr val="accent1"/>
              </a:solidFill>
              <a:latin typeface="Corbel" panose="020B0503020204020204" pitchFamily="34" charset="0"/>
            </a:endParaRPr>
          </a:p>
        </p:txBody>
      </p:sp>
    </p:spTree>
    <p:extLst>
      <p:ext uri="{BB962C8B-B14F-4D97-AF65-F5344CB8AC3E}">
        <p14:creationId xmlns:p14="http://schemas.microsoft.com/office/powerpoint/2010/main" val="15492024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5105400" y="4486032"/>
            <a:ext cx="3630432" cy="1762368"/>
          </a:xfrm>
          <a:prstGeom prst="roundRect">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Hospital-based Providers</a:t>
            </a:r>
          </a:p>
        </p:txBody>
      </p:sp>
      <p:sp>
        <p:nvSpPr>
          <p:cNvPr id="5" name="TextBox 4"/>
          <p:cNvSpPr txBox="1"/>
          <p:nvPr/>
        </p:nvSpPr>
        <p:spPr>
          <a:xfrm>
            <a:off x="381000" y="914400"/>
            <a:ext cx="4495800" cy="4678204"/>
          </a:xfrm>
          <a:prstGeom prst="rect">
            <a:avLst/>
          </a:prstGeom>
          <a:noFill/>
        </p:spPr>
        <p:txBody>
          <a:bodyPr wrap="square" rtlCol="0">
            <a:spAutoFit/>
          </a:bodyPr>
          <a:lstStyle/>
          <a:p>
            <a:pPr>
              <a:spcBef>
                <a:spcPts val="600"/>
              </a:spcBef>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a:t>
            </a:r>
            <a:r>
              <a:rPr lang="en-US" sz="1600">
                <a:solidFill>
                  <a:srgbClr val="0085CA"/>
                </a:solidFill>
                <a:latin typeface="Corbel" panose="020B0503020204020204" pitchFamily="34" charset="0"/>
                <a:ea typeface="Segoe UI" panose="020B0502040204020203" pitchFamily="34" charset="0"/>
                <a:cs typeface="Segoe UI" panose="020B0502040204020203" pitchFamily="34" charset="0"/>
              </a:rPr>
              <a:t> </a:t>
            </a: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healthcare Consumer Billing &amp; Disclosure Act (or Consumer’s Right to Know Act)</a:t>
            </a:r>
            <a:r>
              <a:rPr lang="en-US" sz="160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requires that facilities (acute and ambulatory surgery centers) inform health plans of its hospital-based physicians in the specialties of:</a:t>
            </a:r>
          </a:p>
          <a:p>
            <a:pPr marL="344488" indent="-158750">
              <a:spcBef>
                <a:spcPts val="600"/>
              </a:spcBef>
              <a:spcAft>
                <a:spcPts val="1200"/>
              </a:spcAft>
              <a:buClr>
                <a:srgbClr val="55565A"/>
              </a:buClr>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Anesthesia</a:t>
            </a:r>
          </a:p>
          <a:p>
            <a:pPr marL="344488" indent="-158750">
              <a:spcBef>
                <a:spcPts val="600"/>
              </a:spcBef>
              <a:spcAft>
                <a:spcPts val="1200"/>
              </a:spcAft>
              <a:buClr>
                <a:srgbClr val="55565A"/>
              </a:buClr>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Emergency Medicine</a:t>
            </a:r>
          </a:p>
          <a:p>
            <a:pPr marL="344488" indent="-158750">
              <a:spcBef>
                <a:spcPts val="600"/>
              </a:spcBef>
              <a:spcAft>
                <a:spcPts val="1200"/>
              </a:spcAft>
              <a:buClr>
                <a:srgbClr val="55565A"/>
              </a:buClr>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Neonatology</a:t>
            </a:r>
          </a:p>
          <a:p>
            <a:pPr marL="344488" indent="-158750">
              <a:spcBef>
                <a:spcPts val="600"/>
              </a:spcBef>
              <a:spcAft>
                <a:spcPts val="1200"/>
              </a:spcAft>
              <a:buClr>
                <a:srgbClr val="55565A"/>
              </a:buClr>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Pathology</a:t>
            </a:r>
          </a:p>
          <a:p>
            <a:pPr marL="344488" indent="-158750">
              <a:spcBef>
                <a:spcPts val="600"/>
              </a:spcBef>
              <a:spcAft>
                <a:spcPts val="1200"/>
              </a:spcAft>
              <a:buClr>
                <a:srgbClr val="55565A"/>
              </a:buClr>
              <a:buFont typeface="Arial" pitchFamily="34" charset="0"/>
              <a:buChar char="•"/>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Radiology</a:t>
            </a:r>
          </a:p>
          <a:p>
            <a:pPr>
              <a:spcBef>
                <a:spcPts val="600"/>
              </a:spcBef>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According to the legislation, facilities must</a:t>
            </a:r>
            <a:b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notify health plans of any changes made to</a:t>
            </a:r>
            <a:b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this information within 30 days of the change.</a:t>
            </a:r>
          </a:p>
        </p:txBody>
      </p:sp>
      <p:sp>
        <p:nvSpPr>
          <p:cNvPr id="9" name="TextBox 8"/>
          <p:cNvSpPr txBox="1"/>
          <p:nvPr/>
        </p:nvSpPr>
        <p:spPr>
          <a:xfrm>
            <a:off x="5228976" y="4552292"/>
            <a:ext cx="3383280" cy="1569660"/>
          </a:xfrm>
          <a:prstGeom prst="rect">
            <a:avLst/>
          </a:prstGeom>
          <a:noFill/>
        </p:spPr>
        <p:txBody>
          <a:bodyPr wrap="square" rtlCol="0">
            <a:spAutoFit/>
          </a:bodyPr>
          <a:lstStyle/>
          <a:p>
            <a:r>
              <a:rPr lang="en-US" sz="1600">
                <a:solidFill>
                  <a:schemeClr val="bg1"/>
                </a:solidFill>
                <a:latin typeface="Corbel" panose="020B0503020204020204" pitchFamily="34" charset="0"/>
                <a:ea typeface="Segoe UI" panose="020B0502040204020203" pitchFamily="34" charset="0"/>
                <a:cs typeface="Segoe UI" panose="020B0502040204020203" pitchFamily="34" charset="0"/>
              </a:rPr>
              <a:t>This information is presented to our members on our hospital-based physician reports, available at </a:t>
            </a:r>
            <a:r>
              <a:rPr lang="en-US" sz="1600" b="1">
                <a:solidFill>
                  <a:schemeClr val="bg1"/>
                </a:solidFill>
                <a:latin typeface="Corbel" panose="020B0503020204020204" pitchFamily="34" charset="0"/>
                <a:ea typeface="Segoe UI" panose="020B0502040204020203" pitchFamily="34" charset="0"/>
                <a:cs typeface="Segoe UI" panose="020B0502040204020203" pitchFamily="34" charset="0"/>
              </a:rPr>
              <a:t>www.lablue.com </a:t>
            </a:r>
            <a:r>
              <a:rPr lang="en-US" sz="1600">
                <a:solidFill>
                  <a:schemeClr val="bg1"/>
                </a:solidFill>
                <a:latin typeface="Corbel" panose="020B0503020204020204" pitchFamily="34" charset="0"/>
                <a:ea typeface="Segoe UI" panose="020B0502040204020203" pitchFamily="34" charset="0"/>
                <a:cs typeface="Segoe UI" panose="020B0502040204020203" pitchFamily="34" charset="0"/>
              </a:rPr>
              <a:t>&gt;Find A Doctor &gt;ER/OR Information &gt;Hospital-based Physician Providers.</a:t>
            </a:r>
            <a:endParaRPr lang="en-US">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pic>
        <p:nvPicPr>
          <p:cNvPr id="6" name="Picture 5" descr="A picture containing graphical user interface&#10;&#10;Description automatically generated">
            <a:extLst>
              <a:ext uri="{FF2B5EF4-FFF2-40B4-BE49-F238E27FC236}">
                <a16:creationId xmlns:a16="http://schemas.microsoft.com/office/drawing/2014/main" id="{CB3E5085-5469-4F8B-B3E4-377C93D577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93" t="28203" r="35000" b="14581"/>
          <a:stretch/>
        </p:blipFill>
        <p:spPr>
          <a:xfrm>
            <a:off x="5114992" y="1251289"/>
            <a:ext cx="3419407" cy="2578947"/>
          </a:xfrm>
          <a:prstGeom prst="rect">
            <a:avLst/>
          </a:prstGeom>
          <a:ln w="3175">
            <a:solidFill>
              <a:srgbClr val="55565A"/>
            </a:solidFill>
          </a:ln>
        </p:spPr>
      </p:pic>
    </p:spTree>
    <p:extLst>
      <p:ext uri="{BB962C8B-B14F-4D97-AF65-F5344CB8AC3E}">
        <p14:creationId xmlns:p14="http://schemas.microsoft.com/office/powerpoint/2010/main" val="314485184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CE9B-BFCB-4EB6-9C48-00C852F3BC74}"/>
              </a:ext>
            </a:extLst>
          </p:cNvPr>
          <p:cNvSpPr>
            <a:spLocks noGrp="1"/>
          </p:cNvSpPr>
          <p:nvPr>
            <p:ph type="title"/>
          </p:nvPr>
        </p:nvSpPr>
        <p:spPr>
          <a:xfrm>
            <a:off x="152400" y="-132637"/>
            <a:ext cx="7981950" cy="805600"/>
          </a:xfrm>
        </p:spPr>
        <p:txBody>
          <a:bodyPr>
            <a:normAutofit/>
          </a:bodyPr>
          <a:lstStyle/>
          <a:p>
            <a:r>
              <a:rPr lang="en-US" sz="2000" b="1">
                <a:solidFill>
                  <a:schemeClr val="bg1"/>
                </a:solidFill>
                <a:latin typeface="Corbel" panose="020B0503020204020204" pitchFamily="34" charset="0"/>
                <a:cs typeface="Segoe UI" panose="020B0502040204020203" pitchFamily="34" charset="0"/>
              </a:rPr>
              <a:t>Hospital-based Providers</a:t>
            </a:r>
            <a:endParaRPr lang="en-US" sz="2000">
              <a:solidFill>
                <a:schemeClr val="bg1"/>
              </a:solidFill>
              <a:latin typeface="Corbel" panose="020B050302020402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1A547B35-9115-2438-A86D-AFA4F74679BF}"/>
              </a:ext>
            </a:extLst>
          </p:cNvPr>
          <p:cNvSpPr txBox="1"/>
          <p:nvPr/>
        </p:nvSpPr>
        <p:spPr>
          <a:xfrm>
            <a:off x="381000" y="1219200"/>
            <a:ext cx="7932509" cy="3231654"/>
          </a:xfrm>
          <a:prstGeom prst="rect">
            <a:avLst/>
          </a:prstGeom>
          <a:noFill/>
        </p:spPr>
        <p:txBody>
          <a:bodyPr wrap="square" rtlCol="0">
            <a:spAutoFit/>
          </a:bodyPr>
          <a:lstStyle/>
          <a:p>
            <a:pPr marL="285750" indent="-285750">
              <a:spcBef>
                <a:spcPts val="600"/>
              </a:spcBef>
              <a:spcAft>
                <a:spcPts val="18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 hospital-based provider is defined as a provider that </a:t>
            </a:r>
            <a:r>
              <a:rPr lang="en-US" b="1">
                <a:solidFill>
                  <a:srgbClr val="002060"/>
                </a:solidFill>
                <a:latin typeface="Corbel" panose="020B0503020204020204" pitchFamily="34" charset="0"/>
                <a:ea typeface="Segoe UI" panose="020B0502040204020203" pitchFamily="34" charset="0"/>
                <a:cs typeface="Segoe UI" panose="020B0502040204020203" pitchFamily="34" charset="0"/>
              </a:rPr>
              <a:t>only</a:t>
            </a:r>
            <a:r>
              <a:rPr lang="en-US">
                <a:solidFill>
                  <a:schemeClr val="tx1">
                    <a:lumMod val="75000"/>
                    <a:lumOff val="25000"/>
                  </a:schemeClr>
                </a:solidFill>
                <a:latin typeface="Corbel" panose="020B0503020204020204" pitchFamily="34" charset="0"/>
                <a:ea typeface="Segoe UI" panose="020B0502040204020203" pitchFamily="34" charset="0"/>
                <a:cs typeface="Segoe UI" panose="020B0502040204020203" pitchFamily="34" charset="0"/>
              </a:rPr>
              <a:t>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sees patients as a result of their being admitted or directed to the hospital.</a:t>
            </a:r>
          </a:p>
          <a:p>
            <a:pPr marL="285750" indent="-285750">
              <a:spcBef>
                <a:spcPts val="600"/>
              </a:spcBef>
              <a:spcAft>
                <a:spcPts val="18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The classification as a hospital-based provider applies for the hospital location only and NOT for any other practice locations outside the hospital.</a:t>
            </a:r>
          </a:p>
          <a:p>
            <a:pPr marL="285750" indent="-285750">
              <a:spcBef>
                <a:spcPts val="600"/>
              </a:spcBef>
              <a:spcAft>
                <a:spcPts val="18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Hospital-based providers can be allowed to participate in our networks without credentialing requirements. We do not list those providers in the directory and allow the hospital’s credentialing to stand.</a:t>
            </a:r>
          </a:p>
          <a:p>
            <a:pPr marL="285750" indent="-285750">
              <a:spcBef>
                <a:spcPts val="600"/>
              </a:spcBef>
              <a:spcAft>
                <a:spcPts val="18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Reimbursement effective date is based on the provider’s start date. </a:t>
            </a:r>
          </a:p>
        </p:txBody>
      </p:sp>
      <p:sp>
        <p:nvSpPr>
          <p:cNvPr id="6" name="Rounded Rectangle 9">
            <a:extLst>
              <a:ext uri="{FF2B5EF4-FFF2-40B4-BE49-F238E27FC236}">
                <a16:creationId xmlns:a16="http://schemas.microsoft.com/office/drawing/2014/main" id="{04E09D80-DA65-D697-7F3F-F15D49B66322}"/>
              </a:ext>
            </a:extLst>
          </p:cNvPr>
          <p:cNvSpPr/>
          <p:nvPr/>
        </p:nvSpPr>
        <p:spPr>
          <a:xfrm>
            <a:off x="495299" y="5638800"/>
            <a:ext cx="8153400" cy="998540"/>
          </a:xfrm>
          <a:prstGeom prst="roundRect">
            <a:avLst/>
          </a:prstGeom>
          <a:solidFill>
            <a:schemeClr val="bg2">
              <a:lumMod val="20000"/>
              <a:lumOff val="8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TextBox 6">
            <a:extLst>
              <a:ext uri="{FF2B5EF4-FFF2-40B4-BE49-F238E27FC236}">
                <a16:creationId xmlns:a16="http://schemas.microsoft.com/office/drawing/2014/main" id="{5DDBC709-42B2-78A5-2D57-207C7C2B5256}"/>
              </a:ext>
            </a:extLst>
          </p:cNvPr>
          <p:cNvSpPr txBox="1"/>
          <p:nvPr/>
        </p:nvSpPr>
        <p:spPr>
          <a:xfrm>
            <a:off x="643052" y="5714010"/>
            <a:ext cx="7857893" cy="830997"/>
          </a:xfrm>
          <a:prstGeom prst="rect">
            <a:avLst/>
          </a:prstGeom>
          <a:noFill/>
        </p:spPr>
        <p:txBody>
          <a:bodyPr wrap="square">
            <a:spAutoFit/>
          </a:bodyPr>
          <a:lstStyle/>
          <a:p>
            <a:pPr>
              <a:spcBef>
                <a:spcPts val="600"/>
              </a:spcBef>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 provider is NOT considered hospital-based if you have patients referred directly to you from another physician or organization or if the member can make an appointment with the physician.</a:t>
            </a:r>
          </a:p>
        </p:txBody>
      </p:sp>
    </p:spTree>
    <p:extLst>
      <p:ext uri="{BB962C8B-B14F-4D97-AF65-F5344CB8AC3E}">
        <p14:creationId xmlns:p14="http://schemas.microsoft.com/office/powerpoint/2010/main" val="80161014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71500" y="5798403"/>
            <a:ext cx="7924800" cy="830997"/>
          </a:xfrm>
          <a:prstGeom prst="roundRect">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Hospital-based Providers Changes</a:t>
            </a:r>
          </a:p>
        </p:txBody>
      </p:sp>
      <p:sp>
        <p:nvSpPr>
          <p:cNvPr id="11" name="Rectangle 10"/>
          <p:cNvSpPr/>
          <p:nvPr/>
        </p:nvSpPr>
        <p:spPr>
          <a:xfrm>
            <a:off x="76200" y="1746508"/>
            <a:ext cx="4876800" cy="2570575"/>
          </a:xfrm>
          <a:prstGeom prst="rect">
            <a:avLst/>
          </a:prstGeom>
        </p:spPr>
        <p:txBody>
          <a:bodyPr wrap="square">
            <a:spAutoFit/>
          </a:bodyPr>
          <a:lstStyle/>
          <a:p>
            <a:pPr marL="168275" indent="-168275" fontAlgn="base">
              <a:lnSpc>
                <a:spcPts val="2200"/>
              </a:lnSpc>
              <a:spcBef>
                <a:spcPct val="0"/>
              </a:spcBef>
              <a:spcAft>
                <a:spcPts val="1800"/>
              </a:spcAft>
              <a:buClr>
                <a:srgbClr val="55565A"/>
              </a:buClr>
              <a:buSzPct val="100000"/>
              <a:buFont typeface="Arial" panose="020B0604020202020204" pitchFamily="34" charset="0"/>
              <a:buChar char="•"/>
              <a:defRP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Louisiana Blue asks that network facilities submit changes on the </a:t>
            </a:r>
            <a:r>
              <a:rPr lang="en-US" b="1" dirty="0">
                <a:solidFill>
                  <a:srgbClr val="0070C0"/>
                </a:solidFill>
                <a:latin typeface="Corbel" panose="020B0503020204020204" pitchFamily="34" charset="0"/>
                <a:ea typeface="Segoe UI" panose="020B0502040204020203" pitchFamily="34" charset="0"/>
                <a:cs typeface="Segoe UI" panose="020B0502040204020203" pitchFamily="34" charset="0"/>
              </a:rPr>
              <a:t>Consumer’s Right to Know Facility Reporting Form</a:t>
            </a:r>
            <a:r>
              <a:rPr lang="en-US" dirty="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every time there is a change in hospital-based physician for</a:t>
            </a:r>
            <a:b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any specialties listed previously.</a:t>
            </a:r>
          </a:p>
          <a:p>
            <a:pPr marL="168275" indent="-168275" fontAlgn="base">
              <a:lnSpc>
                <a:spcPts val="2200"/>
              </a:lnSpc>
              <a:spcBef>
                <a:spcPct val="0"/>
              </a:spcBef>
              <a:spcAft>
                <a:spcPts val="1200"/>
              </a:spcAft>
              <a:buClr>
                <a:srgbClr val="55565A"/>
              </a:buClr>
              <a:buSzPct val="100000"/>
              <a:buFont typeface="Arial" panose="020B0604020202020204" pitchFamily="34" charset="0"/>
              <a:buChar char="•"/>
              <a:defRP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Return completed forms to our Provider Credentialing Department at </a:t>
            </a:r>
            <a:r>
              <a:rPr lang="en-US" b="1" dirty="0">
                <a:solidFill>
                  <a:srgbClr val="0085CA"/>
                </a:solidFill>
                <a:latin typeface="Corbel" panose="020B0503020204020204" pitchFamily="34" charset="0"/>
                <a:ea typeface="Segoe UI" panose="020B0502040204020203" pitchFamily="34" charset="0"/>
                <a:cs typeface="Segoe UI" panose="020B0502040204020203" pitchFamily="34" charset="0"/>
              </a:rPr>
              <a:t>provider.contracting@lablue.com</a:t>
            </a: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a:t>
            </a:r>
          </a:p>
        </p:txBody>
      </p:sp>
      <p:sp>
        <p:nvSpPr>
          <p:cNvPr id="2" name="Rectangle 1"/>
          <p:cNvSpPr/>
          <p:nvPr/>
        </p:nvSpPr>
        <p:spPr>
          <a:xfrm>
            <a:off x="693420" y="5906869"/>
            <a:ext cx="7840980" cy="584775"/>
          </a:xfrm>
          <a:prstGeom prst="rect">
            <a:avLst/>
          </a:prstGeom>
        </p:spPr>
        <p:txBody>
          <a:bodyPr wrap="square">
            <a:spAutoFit/>
          </a:bodyPr>
          <a:lstStyle/>
          <a:p>
            <a:pPr algn="ctr" fontAlgn="base">
              <a:spcBef>
                <a:spcPct val="0"/>
              </a:spcBef>
              <a:spcAft>
                <a:spcPts val="600"/>
              </a:spcAft>
              <a:buClr>
                <a:schemeClr val="accent4">
                  <a:lumMod val="75000"/>
                  <a:lumOff val="25000"/>
                </a:schemeClr>
              </a:buClr>
              <a:buSzPct val="123000"/>
              <a:defRPr/>
            </a:pPr>
            <a:r>
              <a:rPr lang="en-US" sz="1600">
                <a:solidFill>
                  <a:schemeClr val="bg1"/>
                </a:solidFill>
                <a:latin typeface="Corbel" panose="020B0503020204020204" pitchFamily="34" charset="0"/>
                <a:ea typeface="Segoe UI" panose="020B0502040204020203" pitchFamily="34" charset="0"/>
                <a:cs typeface="Segoe UI" panose="020B0502040204020203" pitchFamily="34" charset="0"/>
              </a:rPr>
              <a:t>The Consumer’s Right to Know Facility Reporting Form is located at </a:t>
            </a:r>
            <a:r>
              <a:rPr lang="en-US" sz="1600" b="1">
                <a:solidFill>
                  <a:schemeClr val="bg1"/>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a:solidFill>
                  <a:schemeClr val="bg1"/>
                </a:solidFill>
                <a:latin typeface="Corbel" panose="020B0503020204020204" pitchFamily="34" charset="0"/>
                <a:ea typeface="Segoe UI" panose="020B0502040204020203" pitchFamily="34" charset="0"/>
                <a:cs typeface="Segoe UI" panose="020B0502040204020203" pitchFamily="34" charset="0"/>
              </a:rPr>
              <a:t>&gt;Resources &gt;Forms.</a:t>
            </a:r>
          </a:p>
        </p:txBody>
      </p:sp>
      <p:pic>
        <p:nvPicPr>
          <p:cNvPr id="4" name="Picture 3" descr="A screenshot of a cell phone&#10;&#10;Description generated with very high confidence">
            <a:extLst>
              <a:ext uri="{FF2B5EF4-FFF2-40B4-BE49-F238E27FC236}">
                <a16:creationId xmlns:a16="http://schemas.microsoft.com/office/drawing/2014/main" id="{62638338-CFC6-409B-BFF5-03A69E88A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116" y="1842095"/>
            <a:ext cx="3416184" cy="2743200"/>
          </a:xfrm>
          <a:prstGeom prst="rect">
            <a:avLst/>
          </a:prstGeom>
          <a:ln w="3175">
            <a:solidFill>
              <a:srgbClr val="7F7F7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72408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Pentagon 16">
            <a:extLst>
              <a:ext uri="{FF2B5EF4-FFF2-40B4-BE49-F238E27FC236}">
                <a16:creationId xmlns:a16="http://schemas.microsoft.com/office/drawing/2014/main" id="{AFCADC1E-9E8D-43DC-FC9A-67072C6A3C40}"/>
              </a:ext>
            </a:extLst>
          </p:cNvPr>
          <p:cNvSpPr/>
          <p:nvPr/>
        </p:nvSpPr>
        <p:spPr>
          <a:xfrm rot="16200000">
            <a:off x="825937" y="4300654"/>
            <a:ext cx="1731412" cy="3383281"/>
          </a:xfrm>
          <a:prstGeom prst="homePlat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D319796-B7C4-9BB9-1B16-E5741B14FB4E}"/>
              </a:ext>
            </a:extLst>
          </p:cNvPr>
          <p:cNvPicPr>
            <a:picLocks noChangeAspect="1"/>
          </p:cNvPicPr>
          <p:nvPr/>
        </p:nvPicPr>
        <p:blipFill rotWithShape="1">
          <a:blip r:embed="rId2">
            <a:extLst>
              <a:ext uri="{28A0092B-C50C-407E-A947-70E740481C1C}">
                <a14:useLocalDpi xmlns:a14="http://schemas.microsoft.com/office/drawing/2010/main" val="0"/>
              </a:ext>
            </a:extLst>
          </a:blip>
          <a:srcRect r="1394"/>
          <a:stretch/>
        </p:blipFill>
        <p:spPr>
          <a:xfrm>
            <a:off x="5405459" y="2275829"/>
            <a:ext cx="3371092" cy="3291840"/>
          </a:xfrm>
          <a:prstGeom prst="rect">
            <a:avLst/>
          </a:prstGeom>
          <a:ln>
            <a:solidFill>
              <a:srgbClr val="55565A"/>
            </a:solidFill>
          </a:ln>
        </p:spPr>
      </p:pic>
      <p:sp>
        <p:nvSpPr>
          <p:cNvPr id="14" name="Rectangle 13">
            <a:extLst>
              <a:ext uri="{FF2B5EF4-FFF2-40B4-BE49-F238E27FC236}">
                <a16:creationId xmlns:a16="http://schemas.microsoft.com/office/drawing/2014/main" id="{FFCA80A2-8DA2-4B68-8E14-4E0AEFB895A2}"/>
              </a:ext>
            </a:extLst>
          </p:cNvPr>
          <p:cNvSpPr/>
          <p:nvPr/>
        </p:nvSpPr>
        <p:spPr>
          <a:xfrm>
            <a:off x="5562601" y="4029013"/>
            <a:ext cx="1905000" cy="198908"/>
          </a:xfrm>
          <a:prstGeom prst="rect">
            <a:avLst/>
          </a:prstGeom>
          <a:noFill/>
          <a:ln w="127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0" name="Rectangle 19">
            <a:extLst>
              <a:ext uri="{FF2B5EF4-FFF2-40B4-BE49-F238E27FC236}">
                <a16:creationId xmlns:a16="http://schemas.microsoft.com/office/drawing/2014/main" id="{B62F3A5B-ABF6-4034-BF6B-8C60CCEB30E9}"/>
              </a:ext>
            </a:extLst>
          </p:cNvPr>
          <p:cNvSpPr/>
          <p:nvPr/>
        </p:nvSpPr>
        <p:spPr>
          <a:xfrm>
            <a:off x="457200" y="993274"/>
            <a:ext cx="8404301"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For more information on how to complete the credentialing/recredentialing processes, view our </a:t>
            </a:r>
            <a:r>
              <a:rPr lang="en-US" b="1" dirty="0">
                <a:solidFill>
                  <a:srgbClr val="0070C0"/>
                </a:solidFill>
                <a:latin typeface="Corbel" panose="020B0503020204020204" pitchFamily="34" charset="0"/>
                <a:ea typeface="Segoe UI" panose="020B0502040204020203" pitchFamily="34" charset="0"/>
                <a:cs typeface="Segoe UI" panose="020B0502040204020203" pitchFamily="34" charset="0"/>
              </a:rPr>
              <a:t>Provider Credentialing &amp; Data Management Webinar </a:t>
            </a: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presentation. It is available online at </a:t>
            </a:r>
            <a:r>
              <a:rPr lang="en-US"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dirty="0">
                <a:solidFill>
                  <a:srgbClr val="55565A"/>
                </a:solidFill>
                <a:latin typeface="Corbel" panose="020B0503020204020204" pitchFamily="34" charset="0"/>
                <a:ea typeface="Segoe UI" panose="020B0502040204020203" pitchFamily="34" charset="0"/>
                <a:cs typeface="Segoe UI" panose="020B0502040204020203" pitchFamily="34" charset="0"/>
              </a:rPr>
              <a:t>&gt;Resources &gt;Workshops and Webinar Presentations</a:t>
            </a:r>
            <a:r>
              <a:rPr kumimoji="0" lang="en-US"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p>
        </p:txBody>
      </p:sp>
      <p:pic>
        <p:nvPicPr>
          <p:cNvPr id="5" name="Picture 4">
            <a:extLst>
              <a:ext uri="{FF2B5EF4-FFF2-40B4-BE49-F238E27FC236}">
                <a16:creationId xmlns:a16="http://schemas.microsoft.com/office/drawing/2014/main" id="{D860311C-16F3-E49A-977F-756F19222942}"/>
              </a:ext>
            </a:extLst>
          </p:cNvPr>
          <p:cNvPicPr>
            <a:picLocks noChangeAspect="1"/>
          </p:cNvPicPr>
          <p:nvPr/>
        </p:nvPicPr>
        <p:blipFill>
          <a:blip r:embed="rId3" cstate="print">
            <a:extLst>
              <a:ext uri="{28A0092B-C50C-407E-A947-70E740481C1C}">
                <a14:useLocalDpi xmlns:a14="http://schemas.microsoft.com/office/drawing/2010/main" val="0"/>
              </a:ext>
            </a:extLst>
          </a:blip>
          <a:srcRect l="12772" r="12772"/>
          <a:stretch/>
        </p:blipFill>
        <p:spPr>
          <a:xfrm>
            <a:off x="573010" y="2382118"/>
            <a:ext cx="3632779" cy="2744471"/>
          </a:xfrm>
          <a:prstGeom prst="rect">
            <a:avLst/>
          </a:prstGeom>
          <a:ln>
            <a:solidFill>
              <a:srgbClr val="55565A"/>
            </a:solidFill>
          </a:ln>
        </p:spPr>
      </p:pic>
      <p:grpSp>
        <p:nvGrpSpPr>
          <p:cNvPr id="16" name="Group 15">
            <a:extLst>
              <a:ext uri="{FF2B5EF4-FFF2-40B4-BE49-F238E27FC236}">
                <a16:creationId xmlns:a16="http://schemas.microsoft.com/office/drawing/2014/main" id="{26ACE725-C9ED-C2BE-8464-22BB641FF449}"/>
              </a:ext>
            </a:extLst>
          </p:cNvPr>
          <p:cNvGrpSpPr/>
          <p:nvPr/>
        </p:nvGrpSpPr>
        <p:grpSpPr>
          <a:xfrm>
            <a:off x="2967710" y="4227921"/>
            <a:ext cx="3383280" cy="2377440"/>
            <a:chOff x="2848892" y="4221798"/>
            <a:chExt cx="3383280" cy="2377440"/>
          </a:xfrm>
        </p:grpSpPr>
        <p:grpSp>
          <p:nvGrpSpPr>
            <p:cNvPr id="7" name="Group 6">
              <a:extLst>
                <a:ext uri="{FF2B5EF4-FFF2-40B4-BE49-F238E27FC236}">
                  <a16:creationId xmlns:a16="http://schemas.microsoft.com/office/drawing/2014/main" id="{14CEAF42-F5EE-627C-D7EC-54B14135F4A9}"/>
                </a:ext>
              </a:extLst>
            </p:cNvPr>
            <p:cNvGrpSpPr>
              <a:grpSpLocks/>
            </p:cNvGrpSpPr>
            <p:nvPr/>
          </p:nvGrpSpPr>
          <p:grpSpPr>
            <a:xfrm>
              <a:off x="2848892" y="4221798"/>
              <a:ext cx="3383280" cy="2377440"/>
              <a:chOff x="5478330" y="4324827"/>
              <a:chExt cx="3574686" cy="2386272"/>
            </a:xfrm>
          </p:grpSpPr>
          <p:grpSp>
            <p:nvGrpSpPr>
              <p:cNvPr id="9" name="Group 8">
                <a:extLst>
                  <a:ext uri="{FF2B5EF4-FFF2-40B4-BE49-F238E27FC236}">
                    <a16:creationId xmlns:a16="http://schemas.microsoft.com/office/drawing/2014/main" id="{78059F5C-3A47-7048-7EC5-6C3C1C15E37E}"/>
                  </a:ext>
                </a:extLst>
              </p:cNvPr>
              <p:cNvGrpSpPr>
                <a:grpSpLocks/>
              </p:cNvGrpSpPr>
              <p:nvPr/>
            </p:nvGrpSpPr>
            <p:grpSpPr>
              <a:xfrm>
                <a:off x="5478330" y="4324827"/>
                <a:ext cx="3574686" cy="2386272"/>
                <a:chOff x="5333614" y="4193267"/>
                <a:chExt cx="3574686" cy="2386272"/>
              </a:xfrm>
            </p:grpSpPr>
            <p:pic>
              <p:nvPicPr>
                <p:cNvPr id="11" name="Picture 10">
                  <a:extLst>
                    <a:ext uri="{FF2B5EF4-FFF2-40B4-BE49-F238E27FC236}">
                      <a16:creationId xmlns:a16="http://schemas.microsoft.com/office/drawing/2014/main" id="{E5D86061-77B4-4A97-73D0-63D7DC3C33C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541" t="8707" r="8716" b="9715"/>
                <a:stretch/>
              </p:blipFill>
              <p:spPr>
                <a:xfrm>
                  <a:off x="5333614" y="4193267"/>
                  <a:ext cx="3574686" cy="2386272"/>
                </a:xfrm>
                <a:prstGeom prst="rect">
                  <a:avLst/>
                </a:prstGeom>
              </p:spPr>
            </p:pic>
            <p:pic>
              <p:nvPicPr>
                <p:cNvPr id="12" name="Picture 11">
                  <a:extLst>
                    <a:ext uri="{FF2B5EF4-FFF2-40B4-BE49-F238E27FC236}">
                      <a16:creationId xmlns:a16="http://schemas.microsoft.com/office/drawing/2014/main" id="{3BA55523-8ABA-825F-29D3-8E489277C235}"/>
                    </a:ext>
                  </a:extLst>
                </p:cNvPr>
                <p:cNvPicPr>
                  <a:picLocks noChangeAspect="1"/>
                </p:cNvPicPr>
                <p:nvPr/>
              </p:nvPicPr>
              <p:blipFill rotWithShape="1">
                <a:blip r:embed="rId5">
                  <a:clrChange>
                    <a:clrFrom>
                      <a:srgbClr val="FFFFFF"/>
                    </a:clrFrom>
                    <a:clrTo>
                      <a:srgbClr val="FFFFFF">
                        <a:alpha val="0"/>
                      </a:srgbClr>
                    </a:clrTo>
                  </a:clrChange>
                </a:blip>
                <a:srcRect l="5328" t="9298" r="3664"/>
                <a:stretch/>
              </p:blipFill>
              <p:spPr>
                <a:xfrm>
                  <a:off x="5808741" y="4311912"/>
                  <a:ext cx="2624789" cy="1674447"/>
                </a:xfrm>
                <a:prstGeom prst="rect">
                  <a:avLst/>
                </a:prstGeom>
              </p:spPr>
            </p:pic>
          </p:grpSp>
          <p:sp>
            <p:nvSpPr>
              <p:cNvPr id="10" name="Rectangle 9">
                <a:extLst>
                  <a:ext uri="{FF2B5EF4-FFF2-40B4-BE49-F238E27FC236}">
                    <a16:creationId xmlns:a16="http://schemas.microsoft.com/office/drawing/2014/main" id="{8E82E002-3226-CADE-22AC-FF05D5A91EF8}"/>
                  </a:ext>
                </a:extLst>
              </p:cNvPr>
              <p:cNvSpPr>
                <a:spLocks/>
              </p:cNvSpPr>
              <p:nvPr/>
            </p:nvSpPr>
            <p:spPr>
              <a:xfrm>
                <a:off x="6735337" y="4529403"/>
                <a:ext cx="1206725" cy="77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8070CBA-DFAD-E1EC-4B41-506DB2A7BE49}"/>
                </a:ext>
              </a:extLst>
            </p:cNvPr>
            <p:cNvPicPr>
              <a:picLocks noChangeAspect="1"/>
            </p:cNvPicPr>
            <p:nvPr/>
          </p:nvPicPr>
          <p:blipFill rotWithShape="1">
            <a:blip r:embed="rId6"/>
            <a:srcRect l="-1" t="5036" r="6896" b="1844"/>
            <a:stretch/>
          </p:blipFill>
          <p:spPr>
            <a:xfrm>
              <a:off x="3294534" y="4338313"/>
              <a:ext cx="2484245" cy="1676142"/>
            </a:xfrm>
            <a:prstGeom prst="rect">
              <a:avLst/>
            </a:prstGeom>
          </p:spPr>
        </p:pic>
      </p:grpSp>
      <p:sp>
        <p:nvSpPr>
          <p:cNvPr id="3" name="Title 1">
            <a:extLst>
              <a:ext uri="{FF2B5EF4-FFF2-40B4-BE49-F238E27FC236}">
                <a16:creationId xmlns:a16="http://schemas.microsoft.com/office/drawing/2014/main" id="{6D818ADE-7669-72D7-B793-5F4C2B9BFA66}"/>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Learn More About Credentialing and Recredentialing</a:t>
            </a:r>
          </a:p>
        </p:txBody>
      </p:sp>
      <p:sp>
        <p:nvSpPr>
          <p:cNvPr id="2" name="TextBox 1">
            <a:extLst>
              <a:ext uri="{FF2B5EF4-FFF2-40B4-BE49-F238E27FC236}">
                <a16:creationId xmlns:a16="http://schemas.microsoft.com/office/drawing/2014/main" id="{60E415A2-24B9-BCF0-A323-EE6F8BF52CCF}"/>
              </a:ext>
            </a:extLst>
          </p:cNvPr>
          <p:cNvSpPr txBox="1"/>
          <p:nvPr/>
        </p:nvSpPr>
        <p:spPr>
          <a:xfrm>
            <a:off x="573010" y="5685612"/>
            <a:ext cx="2579747" cy="1015663"/>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500" b="1" dirty="0">
                <a:solidFill>
                  <a:srgbClr val="0070C0"/>
                </a:solidFill>
                <a:latin typeface="Corbel" panose="020B0503020204020204" pitchFamily="34" charset="0"/>
                <a:cs typeface="Segoe UI" panose="020B0502040204020203" pitchFamily="34" charset="0"/>
              </a:rPr>
              <a:t>To attend this webinar in May</a:t>
            </a:r>
            <a:r>
              <a:rPr lang="en-US" sz="1500" dirty="0">
                <a:solidFill>
                  <a:srgbClr val="55565A"/>
                </a:solidFill>
                <a:latin typeface="Corbel" panose="020B0503020204020204" pitchFamily="34" charset="0"/>
                <a:cs typeface="Segoe UI" panose="020B0502040204020203" pitchFamily="34" charset="0"/>
              </a:rPr>
              <a:t>, register using the link in our upcoming Provider Weekly Digests. </a:t>
            </a:r>
            <a:endParaRPr kumimoji="0" lang="en-US" sz="150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endParaRPr>
          </a:p>
        </p:txBody>
      </p:sp>
    </p:spTree>
    <p:extLst>
      <p:ext uri="{BB962C8B-B14F-4D97-AF65-F5344CB8AC3E}">
        <p14:creationId xmlns:p14="http://schemas.microsoft.com/office/powerpoint/2010/main" val="3652056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1C9EBD-41C3-4474-A97A-91B0752BBE2F}"/>
              </a:ext>
            </a:extLst>
          </p:cNvPr>
          <p:cNvSpPr>
            <a:spLocks noGrp="1"/>
          </p:cNvSpPr>
          <p:nvPr>
            <p:ph type="title"/>
          </p:nvPr>
        </p:nvSpPr>
        <p:spPr>
          <a:xfrm>
            <a:off x="634452" y="3276600"/>
            <a:ext cx="7772400" cy="1362075"/>
          </a:xfrm>
        </p:spPr>
        <p:txBody>
          <a:bodyPr/>
          <a:lstStyle/>
          <a:p>
            <a:pPr algn="ctr"/>
            <a:r>
              <a:rPr lang="en-US"/>
              <a:t>Our Networks</a:t>
            </a:r>
          </a:p>
        </p:txBody>
      </p:sp>
    </p:spTree>
    <p:extLst>
      <p:ext uri="{BB962C8B-B14F-4D97-AF65-F5344CB8AC3E}">
        <p14:creationId xmlns:p14="http://schemas.microsoft.com/office/powerpoint/2010/main" val="1375273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DB138-9114-AD37-6446-B9F44C5A4B20}"/>
              </a:ext>
            </a:extLst>
          </p:cNvPr>
          <p:cNvSpPr/>
          <p:nvPr/>
        </p:nvSpPr>
        <p:spPr>
          <a:xfrm>
            <a:off x="0" y="5239479"/>
            <a:ext cx="9144000" cy="1613895"/>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Corbel" panose="020B0503020204020204" pitchFamily="34" charset="0"/>
            </a:endParaRPr>
          </a:p>
        </p:txBody>
      </p:sp>
      <p:pic>
        <p:nvPicPr>
          <p:cNvPr id="4" name="Picture 3">
            <a:extLst>
              <a:ext uri="{FF2B5EF4-FFF2-40B4-BE49-F238E27FC236}">
                <a16:creationId xmlns:a16="http://schemas.microsoft.com/office/drawing/2014/main" id="{33851D7B-37DD-0CEB-1BF3-524BDE21F2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90637" y="2462871"/>
            <a:ext cx="3200045" cy="4141234"/>
          </a:xfrm>
          <a:prstGeom prst="rect">
            <a:avLst/>
          </a:prstGeom>
          <a:ln>
            <a:solidFill>
              <a:srgbClr val="55565A"/>
            </a:solidFill>
          </a:ln>
        </p:spPr>
      </p:pic>
      <p:sp>
        <p:nvSpPr>
          <p:cNvPr id="7" name="Content Placeholder 2">
            <a:extLst>
              <a:ext uri="{FF2B5EF4-FFF2-40B4-BE49-F238E27FC236}">
                <a16:creationId xmlns:a16="http://schemas.microsoft.com/office/drawing/2014/main" id="{547B78B9-7DFD-4F77-9CC1-7323B192CD2A}"/>
              </a:ext>
            </a:extLst>
          </p:cNvPr>
          <p:cNvSpPr txBox="1">
            <a:spLocks/>
          </p:cNvSpPr>
          <p:nvPr/>
        </p:nvSpPr>
        <p:spPr>
          <a:xfrm>
            <a:off x="228600" y="694016"/>
            <a:ext cx="5118483" cy="4775018"/>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r>
              <a:rPr lang="en-US" sz="1600" dirty="0">
                <a:solidFill>
                  <a:srgbClr val="55565A"/>
                </a:solidFill>
                <a:latin typeface="Corbel" panose="020B0503020204020204" pitchFamily="34" charset="0"/>
                <a:cs typeface="Segoe UI" panose="020B0502040204020203" pitchFamily="34" charset="0"/>
              </a:rPr>
              <a:t>Louisiana Blue offers several provider networks that are tied to our members’ benefit plans. These networks include:</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Preferred Care PPO</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HMO Louisiana, Inc.</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Blue Connect</a:t>
            </a:r>
          </a:p>
          <a:p>
            <a:pPr>
              <a:buClr>
                <a:srgbClr val="404040"/>
              </a:buClr>
              <a:buFont typeface="Arial" panose="020B0604020202020204" pitchFamily="34" charset="0"/>
              <a:buChar char="•"/>
              <a:defRPr/>
            </a:pPr>
            <a:r>
              <a:rPr lang="en-US" sz="1600" dirty="0" err="1">
                <a:solidFill>
                  <a:srgbClr val="55565A"/>
                </a:solidFill>
                <a:latin typeface="Corbel" panose="020B0503020204020204" pitchFamily="34" charset="0"/>
                <a:cs typeface="Segoe UI" panose="020B0502040204020203" pitchFamily="34" charset="0"/>
              </a:rPr>
              <a:t>BlueHPN</a:t>
            </a:r>
            <a:endParaRPr lang="en-US" sz="1600" dirty="0">
              <a:solidFill>
                <a:srgbClr val="55565A"/>
              </a:solidFill>
              <a:latin typeface="Corbel" panose="020B0503020204020204" pitchFamily="34" charset="0"/>
              <a:cs typeface="Segoe UI" panose="020B0502040204020203" pitchFamily="34" charset="0"/>
            </a:endParaRP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Community Blue</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Precision Blue</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cs typeface="Segoe UI" panose="020B0502040204020203" pitchFamily="34" charset="0"/>
              </a:rPr>
              <a:t>Signature Blue (Extended Parishes)</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Blue </a:t>
            </a:r>
            <a:r>
              <a:rPr lang="en-US" sz="1600" dirty="0">
                <a:solidFill>
                  <a:srgbClr val="55565A"/>
                </a:solidFill>
                <a:latin typeface="Corbel" panose="020B0503020204020204" pitchFamily="34" charset="0"/>
                <a:cs typeface="Segoe UI" panose="020B0502040204020203" pitchFamily="34" charset="0"/>
              </a:rPr>
              <a:t>Advantage (HMO</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 | Blue Advantage (PPO)</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Ochsner Health Network</a:t>
            </a:r>
          </a:p>
          <a:p>
            <a:pPr>
              <a:buClr>
                <a:srgbClr val="404040"/>
              </a:buClr>
              <a:buFont typeface="Arial" panose="020B0604020202020204" pitchFamily="34" charset="0"/>
              <a:buChar char="•"/>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Federal Employee Program (FEP)</a:t>
            </a:r>
          </a:p>
          <a:p>
            <a:pPr>
              <a:buClr>
                <a:srgbClr val="404040"/>
              </a:buClr>
              <a:buFont typeface="Arial" panose="020B0604020202020204" pitchFamily="34" charset="0"/>
              <a:buChar char="•"/>
              <a:defRPr/>
            </a:pPr>
            <a:endParaRPr kumimoji="0" lang="en-US" sz="1600" i="0" u="none" strike="noStrike" kern="1200" cap="none" spc="0" normalizeH="0" baseline="0" noProof="0" dirty="0">
              <a:ln>
                <a:noFill/>
              </a:ln>
              <a:solidFill>
                <a:schemeClr val="tx1">
                  <a:lumMod val="65000"/>
                  <a:lumOff val="35000"/>
                </a:schemeClr>
              </a:solidFill>
              <a:effectLst/>
              <a:uLnTx/>
              <a:uFillTx/>
              <a:latin typeface="Corbel" panose="020B0503020204020204" pitchFamily="34" charset="0"/>
              <a:ea typeface="+mn-ea"/>
              <a:cs typeface="+mn-cs"/>
            </a:endParaRPr>
          </a:p>
        </p:txBody>
      </p:sp>
      <p:sp>
        <p:nvSpPr>
          <p:cNvPr id="9" name="TextBox 8">
            <a:extLst>
              <a:ext uri="{FF2B5EF4-FFF2-40B4-BE49-F238E27FC236}">
                <a16:creationId xmlns:a16="http://schemas.microsoft.com/office/drawing/2014/main" id="{54B95DA4-B6BE-4E12-8870-EA7D562509DC}"/>
              </a:ext>
            </a:extLst>
          </p:cNvPr>
          <p:cNvSpPr txBox="1"/>
          <p:nvPr/>
        </p:nvSpPr>
        <p:spPr>
          <a:xfrm>
            <a:off x="355879" y="5400095"/>
            <a:ext cx="4834004"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Our Identification Card Guide </a:t>
            </a:r>
            <a:r>
              <a:rPr kumimoji="0" lang="en-US" sz="160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Provider Tidbit is a guide to identify members’ applicable networks when looking at the ID card. Go to </a:t>
            </a: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www.lablue.com/providers</a:t>
            </a:r>
            <a:r>
              <a:rPr kumimoji="0" lang="en-US" sz="160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click “Resources,” then “Provider Tidbits.”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bg1"/>
              </a:solidFill>
              <a:effectLst/>
              <a:uLnTx/>
              <a:uFillTx/>
              <a:latin typeface="Corbel" panose="020B0503020204020204" pitchFamily="34" charset="0"/>
            </a:endParaRPr>
          </a:p>
        </p:txBody>
      </p:sp>
      <p:sp>
        <p:nvSpPr>
          <p:cNvPr id="2" name="Title 1">
            <a:extLst>
              <a:ext uri="{FF2B5EF4-FFF2-40B4-BE49-F238E27FC236}">
                <a16:creationId xmlns:a16="http://schemas.microsoft.com/office/drawing/2014/main" id="{9489F92C-BF4F-41B8-779E-39125BD3C9BF}"/>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rPr>
              <a:t>Louisiana Blue’s Provider Networks</a:t>
            </a:r>
          </a:p>
        </p:txBody>
      </p:sp>
    </p:spTree>
    <p:extLst>
      <p:ext uri="{BB962C8B-B14F-4D97-AF65-F5344CB8AC3E}">
        <p14:creationId xmlns:p14="http://schemas.microsoft.com/office/powerpoint/2010/main" val="14956639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4677D102-35D5-934F-BD49-41ED696D12D1}"/>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pic>
        <p:nvPicPr>
          <p:cNvPr id="15" name="Picture 14">
            <a:extLst>
              <a:ext uri="{FF2B5EF4-FFF2-40B4-BE49-F238E27FC236}">
                <a16:creationId xmlns:a16="http://schemas.microsoft.com/office/drawing/2014/main" id="{AA6A7E1B-1001-C407-33A8-05EEE61705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8386" y="3017566"/>
            <a:ext cx="2951551" cy="1890350"/>
          </a:xfrm>
          <a:prstGeom prst="rect">
            <a:avLst/>
          </a:prstGeom>
        </p:spPr>
      </p:pic>
      <p:sp>
        <p:nvSpPr>
          <p:cNvPr id="12" name="Rectangle 11">
            <a:extLst>
              <a:ext uri="{FF2B5EF4-FFF2-40B4-BE49-F238E27FC236}">
                <a16:creationId xmlns:a16="http://schemas.microsoft.com/office/drawing/2014/main" id="{3A4C4E62-58C0-4033-B88C-E52426D06966}"/>
              </a:ext>
            </a:extLst>
          </p:cNvPr>
          <p:cNvSpPr/>
          <p:nvPr/>
        </p:nvSpPr>
        <p:spPr>
          <a:xfrm>
            <a:off x="653688" y="2182764"/>
            <a:ext cx="3649812"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Group and individual policies issued by Louisiana Blue/HMOLA, and claims are funded by Louisiana Blue/HMOLA.</a:t>
            </a:r>
          </a:p>
        </p:txBody>
      </p:sp>
      <p:sp>
        <p:nvSpPr>
          <p:cNvPr id="18" name="TextBox 17">
            <a:extLst>
              <a:ext uri="{FF2B5EF4-FFF2-40B4-BE49-F238E27FC236}">
                <a16:creationId xmlns:a16="http://schemas.microsoft.com/office/drawing/2014/main" id="{BDA47F3A-90A7-4AF6-8B04-D93515AD3AA3}"/>
              </a:ext>
            </a:extLst>
          </p:cNvPr>
          <p:cNvSpPr txBox="1"/>
          <p:nvPr/>
        </p:nvSpPr>
        <p:spPr>
          <a:xfrm>
            <a:off x="1215331" y="4957263"/>
            <a:ext cx="300147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mn-ea"/>
                <a:cs typeface="Segoe UI" panose="020B0502040204020203" pitchFamily="34" charset="0"/>
              </a:rPr>
              <a:t>“Fully Insured” notation</a:t>
            </a:r>
          </a:p>
        </p:txBody>
      </p:sp>
      <p:sp>
        <p:nvSpPr>
          <p:cNvPr id="19" name="TextBox 18">
            <a:extLst>
              <a:ext uri="{FF2B5EF4-FFF2-40B4-BE49-F238E27FC236}">
                <a16:creationId xmlns:a16="http://schemas.microsoft.com/office/drawing/2014/main" id="{DF0CA0E6-2ACA-4BFE-A9E8-EF505AE18F06}"/>
              </a:ext>
            </a:extLst>
          </p:cNvPr>
          <p:cNvSpPr txBox="1"/>
          <p:nvPr/>
        </p:nvSpPr>
        <p:spPr>
          <a:xfrm>
            <a:off x="653688" y="1563658"/>
            <a:ext cx="339017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0">
                  <a:noFill/>
                </a:ln>
                <a:solidFill>
                  <a:srgbClr val="404040"/>
                </a:solidFill>
                <a:effectLst/>
                <a:uLnTx/>
                <a:uFillTx/>
                <a:latin typeface="Corbel" panose="020B0503020204020204" pitchFamily="34" charset="0"/>
                <a:ea typeface="+mn-ea"/>
                <a:cs typeface="Segoe UI" panose="020B0502040204020203" pitchFamily="34" charset="0"/>
              </a:rPr>
              <a:t>INSURED</a:t>
            </a:r>
            <a:endParaRPr kumimoji="0" lang="en-US" sz="2800" b="1" i="0" u="none" strike="noStrike" kern="1200" cap="none" spc="0" normalizeH="0" baseline="0" noProof="0">
              <a:ln>
                <a:noFill/>
              </a:ln>
              <a:solidFill>
                <a:srgbClr val="404040"/>
              </a:solidFill>
              <a:effectLst/>
              <a:uLnTx/>
              <a:uFillTx/>
              <a:latin typeface="Corbel" panose="020B0503020204020204" pitchFamily="34" charset="0"/>
              <a:ea typeface="+mn-ea"/>
              <a:cs typeface="Segoe UI" panose="020B0502040204020203" pitchFamily="34" charset="0"/>
            </a:endParaRPr>
          </a:p>
        </p:txBody>
      </p:sp>
      <p:sp>
        <p:nvSpPr>
          <p:cNvPr id="20" name="Rectangle 19">
            <a:extLst>
              <a:ext uri="{FF2B5EF4-FFF2-40B4-BE49-F238E27FC236}">
                <a16:creationId xmlns:a16="http://schemas.microsoft.com/office/drawing/2014/main" id="{F23B6199-90E2-4A8F-BE25-36748D5FB9BA}"/>
              </a:ext>
            </a:extLst>
          </p:cNvPr>
          <p:cNvSpPr/>
          <p:nvPr/>
        </p:nvSpPr>
        <p:spPr>
          <a:xfrm>
            <a:off x="4901178" y="2167151"/>
            <a:ext cx="385067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Group policies issued by Louisiana Blue/HMOLA, but claims payments are funded by the employer group, not Louisiana Blue/HMOLA.</a:t>
            </a:r>
          </a:p>
        </p:txBody>
      </p:sp>
      <p:sp>
        <p:nvSpPr>
          <p:cNvPr id="21" name="Rectangle 20">
            <a:extLst>
              <a:ext uri="{FF2B5EF4-FFF2-40B4-BE49-F238E27FC236}">
                <a16:creationId xmlns:a16="http://schemas.microsoft.com/office/drawing/2014/main" id="{226C28CE-CDEC-4A05-81B0-09BBE1204D5A}"/>
              </a:ext>
            </a:extLst>
          </p:cNvPr>
          <p:cNvSpPr/>
          <p:nvPr/>
        </p:nvSpPr>
        <p:spPr>
          <a:xfrm>
            <a:off x="1101419" y="1359569"/>
            <a:ext cx="1255029"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srgbClr val="4590B8"/>
                </a:solidFill>
                <a:effectLst>
                  <a:outerShdw blurRad="38100" dist="19050" dir="2700000" algn="tl" rotWithShape="0">
                    <a:prstClr val="black">
                      <a:lumMod val="50000"/>
                      <a:alpha val="40000"/>
                    </a:prstClr>
                  </a:outerShdw>
                </a:effectLst>
                <a:uLnTx/>
                <a:uFillTx/>
                <a:latin typeface="Corbel" panose="020B0503020204020204" pitchFamily="34" charset="0"/>
                <a:ea typeface="+mn-ea"/>
                <a:cs typeface="Segoe UI" panose="020B0502040204020203" pitchFamily="34" charset="0"/>
              </a:rPr>
              <a:t>FULLY</a:t>
            </a:r>
            <a:endParaRPr kumimoji="0" lang="en-US" sz="2200" b="0" i="0" u="none" strike="noStrike" kern="1200" cap="none" spc="0" normalizeH="0" baseline="0" noProof="0">
              <a:ln>
                <a:noFill/>
              </a:ln>
              <a:solidFill>
                <a:srgbClr val="4590B8"/>
              </a:solidFill>
              <a:effectLst/>
              <a:uLnTx/>
              <a:uFillTx/>
              <a:latin typeface="Corbel" panose="020B0503020204020204"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A43016B5-32F3-418A-BB91-6D90BC867601}"/>
              </a:ext>
            </a:extLst>
          </p:cNvPr>
          <p:cNvSpPr/>
          <p:nvPr/>
        </p:nvSpPr>
        <p:spPr>
          <a:xfrm>
            <a:off x="5816799" y="1580389"/>
            <a:ext cx="1672253"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0">
                  <a:noFill/>
                </a:ln>
                <a:solidFill>
                  <a:srgbClr val="404040"/>
                </a:solidFill>
                <a:effectLst/>
                <a:uLnTx/>
                <a:uFillTx/>
                <a:latin typeface="Corbel" panose="020B0503020204020204" pitchFamily="34" charset="0"/>
                <a:ea typeface="+mn-ea"/>
                <a:cs typeface="Segoe UI" panose="020B0502040204020203" pitchFamily="34" charset="0"/>
              </a:rPr>
              <a:t>FUNDED</a:t>
            </a:r>
            <a:endParaRPr kumimoji="0" lang="en-US" sz="2800" b="0" i="0" u="none" strike="noStrike" kern="1200" cap="none" spc="0" normalizeH="0" baseline="0" noProof="0">
              <a:ln>
                <a:noFill/>
              </a:ln>
              <a:solidFill>
                <a:srgbClr val="404040"/>
              </a:solidFill>
              <a:effectLst/>
              <a:uLnTx/>
              <a:uFillTx/>
              <a:latin typeface="Corbel" panose="020B0503020204020204" pitchFamily="34" charset="0"/>
              <a:ea typeface="+mn-ea"/>
              <a:cs typeface="Segoe UI" panose="020B0502040204020203" pitchFamily="34" charset="0"/>
            </a:endParaRPr>
          </a:p>
        </p:txBody>
      </p:sp>
      <p:sp>
        <p:nvSpPr>
          <p:cNvPr id="23" name="Rectangle 22">
            <a:extLst>
              <a:ext uri="{FF2B5EF4-FFF2-40B4-BE49-F238E27FC236}">
                <a16:creationId xmlns:a16="http://schemas.microsoft.com/office/drawing/2014/main" id="{1FB9A230-846B-473F-B9F2-516E23AA111A}"/>
              </a:ext>
            </a:extLst>
          </p:cNvPr>
          <p:cNvSpPr/>
          <p:nvPr/>
        </p:nvSpPr>
        <p:spPr>
          <a:xfrm>
            <a:off x="5559191" y="1344206"/>
            <a:ext cx="1255029"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srgbClr val="4590B8"/>
                </a:solidFill>
                <a:effectLst>
                  <a:outerShdw blurRad="38100" dist="19050" dir="2700000" algn="tl" rotWithShape="0">
                    <a:prstClr val="black">
                      <a:lumMod val="50000"/>
                      <a:alpha val="40000"/>
                    </a:prstClr>
                  </a:outerShdw>
                </a:effectLst>
                <a:uLnTx/>
                <a:uFillTx/>
                <a:latin typeface="Corbel" panose="020B0503020204020204" pitchFamily="34" charset="0"/>
                <a:ea typeface="+mn-ea"/>
                <a:cs typeface="Segoe UI" panose="020B0502040204020203" pitchFamily="34" charset="0"/>
              </a:rPr>
              <a:t>SELF</a:t>
            </a:r>
            <a:endParaRPr kumimoji="0" lang="en-US" sz="2200" b="0" i="0" u="none" strike="noStrike" kern="1200" cap="none" spc="0" normalizeH="0" baseline="0" noProof="0">
              <a:ln>
                <a:noFill/>
              </a:ln>
              <a:solidFill>
                <a:srgbClr val="4590B8"/>
              </a:solidFill>
              <a:effectLst/>
              <a:uLnTx/>
              <a:uFillTx/>
              <a:latin typeface="Corbel" panose="020B0503020204020204" pitchFamily="34" charset="0"/>
              <a:ea typeface="+mn-ea"/>
              <a:cs typeface="Segoe UI" panose="020B0502040204020203" pitchFamily="34" charset="0"/>
            </a:endParaRPr>
          </a:p>
        </p:txBody>
      </p:sp>
      <p:sp>
        <p:nvSpPr>
          <p:cNvPr id="25" name="TextBox 24">
            <a:extLst>
              <a:ext uri="{FF2B5EF4-FFF2-40B4-BE49-F238E27FC236}">
                <a16:creationId xmlns:a16="http://schemas.microsoft.com/office/drawing/2014/main" id="{73F8E7D9-C1B4-495E-AE16-1446B40206AF}"/>
              </a:ext>
            </a:extLst>
          </p:cNvPr>
          <p:cNvSpPr txBox="1"/>
          <p:nvPr/>
        </p:nvSpPr>
        <p:spPr>
          <a:xfrm>
            <a:off x="5131813" y="4929079"/>
            <a:ext cx="3850678" cy="5232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404040"/>
              </a:buClr>
              <a:buSzTx/>
              <a:buFont typeface="Arial" panose="020B0604020202020204" pitchFamily="34" charset="0"/>
              <a:buChar char="•"/>
              <a:tabLst/>
              <a:defRPr/>
            </a:pP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mn-ea"/>
                <a:cs typeface="Segoe UI" panose="020B0502040204020203" pitchFamily="34" charset="0"/>
              </a:rPr>
              <a:t>“Fully Insured” NOT noted</a:t>
            </a:r>
          </a:p>
          <a:p>
            <a:pPr marL="285750" marR="0" lvl="0" indent="-285750" algn="l" defTabSz="457200" rtl="0" eaLnBrk="1" fontAlgn="auto" latinLnBrk="0" hangingPunct="1">
              <a:lnSpc>
                <a:spcPct val="100000"/>
              </a:lnSpc>
              <a:spcBef>
                <a:spcPts val="0"/>
              </a:spcBef>
              <a:spcAft>
                <a:spcPts val="0"/>
              </a:spcAft>
              <a:buClr>
                <a:srgbClr val="404040"/>
              </a:buClr>
              <a:buSzTx/>
              <a:buFont typeface="Arial" panose="020B0604020202020204" pitchFamily="34" charset="0"/>
              <a:buChar char="•"/>
              <a:tabLst/>
              <a:defRPr/>
            </a:pP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mn-ea"/>
                <a:cs typeface="Segoe UI" panose="020B0502040204020203" pitchFamily="34" charset="0"/>
              </a:rPr>
              <a:t>Self-funded group name listed</a:t>
            </a:r>
          </a:p>
        </p:txBody>
      </p:sp>
      <p:sp>
        <p:nvSpPr>
          <p:cNvPr id="26" name="TextBox 25">
            <a:extLst>
              <a:ext uri="{FF2B5EF4-FFF2-40B4-BE49-F238E27FC236}">
                <a16:creationId xmlns:a16="http://schemas.microsoft.com/office/drawing/2014/main" id="{773ACED2-9368-42D9-AD76-429A41AB3FBF}"/>
              </a:ext>
            </a:extLst>
          </p:cNvPr>
          <p:cNvSpPr txBox="1"/>
          <p:nvPr/>
        </p:nvSpPr>
        <p:spPr>
          <a:xfrm>
            <a:off x="569033" y="5879910"/>
            <a:ext cx="8005933" cy="73866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The benefit, limitation, exclusion and authorization </a:t>
            </a:r>
            <a:r>
              <a:rPr kumimoji="0" lang="en-US" sz="1400" b="1"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requirements often vary for self-funded groups</a:t>
            </a: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 Please always verify the member’s eligibility, benefits and limitations prior to providing services. To do this, use iLinkBlue (</a:t>
            </a: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mn-ea"/>
                <a:cs typeface="Segoe UI" panose="020B0502040204020203" pitchFamily="34" charset="0"/>
              </a:rPr>
              <a:t>www.lablue.com/ilinkblue</a:t>
            </a:r>
            <a:r>
              <a:rPr kumimoji="0" lang="en-US" sz="1400" b="0" i="0" u="none" strike="noStrike" kern="1200" cap="none" spc="0" normalizeH="0" baseline="0" noProof="0">
                <a:ln>
                  <a:noFill/>
                </a:ln>
                <a:solidFill>
                  <a:srgbClr val="55565A"/>
                </a:solidFill>
                <a:effectLst/>
                <a:uLnTx/>
                <a:uFillTx/>
                <a:latin typeface="Corbel" panose="020B0503020204020204" pitchFamily="34" charset="0"/>
                <a:ea typeface="+mn-ea"/>
                <a:cs typeface="Segoe UI" panose="020B0502040204020203" pitchFamily="34" charset="0"/>
              </a:rPr>
              <a:t>).</a:t>
            </a:r>
          </a:p>
        </p:txBody>
      </p:sp>
      <p:sp>
        <p:nvSpPr>
          <p:cNvPr id="11" name="Arrow: Up 10">
            <a:extLst>
              <a:ext uri="{FF2B5EF4-FFF2-40B4-BE49-F238E27FC236}">
                <a16:creationId xmlns:a16="http://schemas.microsoft.com/office/drawing/2014/main" id="{A9D28C6E-A1A5-542A-81D0-49802E43D0C7}"/>
              </a:ext>
            </a:extLst>
          </p:cNvPr>
          <p:cNvSpPr/>
          <p:nvPr/>
        </p:nvSpPr>
        <p:spPr>
          <a:xfrm rot="16200000">
            <a:off x="6878827" y="4170136"/>
            <a:ext cx="356650" cy="1039772"/>
          </a:xfrm>
          <a:prstGeom prst="upArrow">
            <a:avLst/>
          </a:prstGeom>
          <a:solidFill>
            <a:srgbClr val="F8972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3" name="Picture 12">
            <a:extLst>
              <a:ext uri="{FF2B5EF4-FFF2-40B4-BE49-F238E27FC236}">
                <a16:creationId xmlns:a16="http://schemas.microsoft.com/office/drawing/2014/main" id="{F923D458-F26E-62FC-60BB-CFA2E12AB6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1345" y="3017969"/>
            <a:ext cx="2914855" cy="1866849"/>
          </a:xfrm>
          <a:prstGeom prst="rect">
            <a:avLst/>
          </a:prstGeom>
        </p:spPr>
      </p:pic>
      <p:sp>
        <p:nvSpPr>
          <p:cNvPr id="14" name="Oval 13">
            <a:extLst>
              <a:ext uri="{FF2B5EF4-FFF2-40B4-BE49-F238E27FC236}">
                <a16:creationId xmlns:a16="http://schemas.microsoft.com/office/drawing/2014/main" id="{C780DD98-D37E-7438-84AC-5789C35A2568}"/>
              </a:ext>
            </a:extLst>
          </p:cNvPr>
          <p:cNvSpPr/>
          <p:nvPr/>
        </p:nvSpPr>
        <p:spPr>
          <a:xfrm>
            <a:off x="2307770" y="3308687"/>
            <a:ext cx="701909" cy="304284"/>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Oval 15">
            <a:extLst>
              <a:ext uri="{FF2B5EF4-FFF2-40B4-BE49-F238E27FC236}">
                <a16:creationId xmlns:a16="http://schemas.microsoft.com/office/drawing/2014/main" id="{56908ADF-6D6C-BCE0-2FE2-8FEE493FFAFA}"/>
              </a:ext>
            </a:extLst>
          </p:cNvPr>
          <p:cNvSpPr/>
          <p:nvPr/>
        </p:nvSpPr>
        <p:spPr>
          <a:xfrm>
            <a:off x="5131813" y="4470450"/>
            <a:ext cx="1274831" cy="368342"/>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Arrow: Up 5">
            <a:extLst>
              <a:ext uri="{FF2B5EF4-FFF2-40B4-BE49-F238E27FC236}">
                <a16:creationId xmlns:a16="http://schemas.microsoft.com/office/drawing/2014/main" id="{35EB3DF1-8000-63BE-D4E7-DDC68713F456}"/>
              </a:ext>
            </a:extLst>
          </p:cNvPr>
          <p:cNvSpPr/>
          <p:nvPr/>
        </p:nvSpPr>
        <p:spPr>
          <a:xfrm>
            <a:off x="2460340" y="3745852"/>
            <a:ext cx="356650" cy="1268029"/>
          </a:xfrm>
          <a:prstGeom prst="upArrow">
            <a:avLst/>
          </a:prstGeom>
          <a:solidFill>
            <a:srgbClr val="F8972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A6B67D0C-5C3D-915F-144D-76827A13AF7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Fully Insured &amp; Self Funded</a:t>
            </a:r>
          </a:p>
        </p:txBody>
      </p:sp>
    </p:spTree>
    <p:extLst>
      <p:ext uri="{BB962C8B-B14F-4D97-AF65-F5344CB8AC3E}">
        <p14:creationId xmlns:p14="http://schemas.microsoft.com/office/powerpoint/2010/main" val="2618505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F9C84-7F88-F91C-0C77-E271E75737C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Federal Employee Program (FEP)</a:t>
            </a:r>
          </a:p>
        </p:txBody>
      </p:sp>
      <p:sp>
        <p:nvSpPr>
          <p:cNvPr id="5" name="Content Placeholder 2">
            <a:extLst>
              <a:ext uri="{FF2B5EF4-FFF2-40B4-BE49-F238E27FC236}">
                <a16:creationId xmlns:a16="http://schemas.microsoft.com/office/drawing/2014/main" id="{87497A14-320D-943E-ECFB-D7DBE6718A7E}"/>
              </a:ext>
            </a:extLst>
          </p:cNvPr>
          <p:cNvSpPr txBox="1">
            <a:spLocks/>
          </p:cNvSpPr>
          <p:nvPr/>
        </p:nvSpPr>
        <p:spPr>
          <a:xfrm>
            <a:off x="228600" y="1041491"/>
            <a:ext cx="7391400" cy="1473109"/>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buFont typeface="Arial" panose="020B0604020202020204" pitchFamily="34" charset="0"/>
              <a:buChar char="•"/>
            </a:pPr>
            <a:r>
              <a:rPr lang="en-US" sz="1600" b="1" dirty="0">
                <a:solidFill>
                  <a:srgbClr val="55565A"/>
                </a:solidFill>
                <a:latin typeface="Corbel" panose="020B0503020204020204" pitchFamily="34" charset="0"/>
                <a:ea typeface="Segoe UI" panose="020B0502040204020203" pitchFamily="34" charset="0"/>
              </a:rPr>
              <a:t>Prefix: R (followed by 8 digits)</a:t>
            </a:r>
            <a:endParaRPr lang="en-US" sz="1600" dirty="0">
              <a:solidFill>
                <a:srgbClr val="55565A"/>
              </a:solidFill>
              <a:latin typeface="Corbel" panose="020B0503020204020204" pitchFamily="34" charset="0"/>
              <a:ea typeface="Segoe UI" panose="020B0502040204020203" pitchFamily="34" charset="0"/>
            </a:endParaRPr>
          </a:p>
          <a:p>
            <a:pPr>
              <a:lnSpc>
                <a:spcPct val="120000"/>
              </a:lnSpc>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rPr>
              <a:t>The </a:t>
            </a:r>
            <a:r>
              <a:rPr lang="en-US" sz="1600" b="1" dirty="0">
                <a:solidFill>
                  <a:srgbClr val="55565A"/>
                </a:solidFill>
                <a:latin typeface="Corbel" panose="020B0503020204020204" pitchFamily="34" charset="0"/>
                <a:ea typeface="Segoe UI" panose="020B0502040204020203" pitchFamily="34" charset="0"/>
              </a:rPr>
              <a:t>Federal Employee Program (FEP)</a:t>
            </a:r>
            <a:r>
              <a:rPr lang="en-US" sz="1600" dirty="0">
                <a:solidFill>
                  <a:srgbClr val="55565A"/>
                </a:solidFill>
                <a:latin typeface="Corbel" panose="020B0503020204020204" pitchFamily="34" charset="0"/>
                <a:ea typeface="Segoe UI" panose="020B0502040204020203" pitchFamily="34" charset="0"/>
              </a:rPr>
              <a:t> provides benefits to federal employees and their dependents. These members use the Preferred Care PPO Network. </a:t>
            </a:r>
            <a:endParaRPr lang="en-US" sz="1600" dirty="0">
              <a:solidFill>
                <a:srgbClr val="55565A"/>
              </a:solidFill>
              <a:latin typeface="Corbel" panose="020B0503020204020204" pitchFamily="34" charset="0"/>
            </a:endParaRPr>
          </a:p>
        </p:txBody>
      </p:sp>
      <p:pic>
        <p:nvPicPr>
          <p:cNvPr id="7" name="Picture 6" descr="Table&#10;&#10;Description automatically generated">
            <a:extLst>
              <a:ext uri="{FF2B5EF4-FFF2-40B4-BE49-F238E27FC236}">
                <a16:creationId xmlns:a16="http://schemas.microsoft.com/office/drawing/2014/main" id="{5AFAE425-D48D-D7FA-C457-67537061A1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39" y="3039600"/>
            <a:ext cx="2365769" cy="1515181"/>
          </a:xfrm>
          <a:prstGeom prst="rect">
            <a:avLst/>
          </a:prstGeom>
        </p:spPr>
      </p:pic>
      <p:pic>
        <p:nvPicPr>
          <p:cNvPr id="8" name="Picture 7" descr="Table&#10;&#10;Description automatically generated">
            <a:extLst>
              <a:ext uri="{FF2B5EF4-FFF2-40B4-BE49-F238E27FC236}">
                <a16:creationId xmlns:a16="http://schemas.microsoft.com/office/drawing/2014/main" id="{C1466164-3B05-9337-FC85-2D9E2B8AE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705" y="3011967"/>
            <a:ext cx="2435318" cy="1559725"/>
          </a:xfrm>
          <a:prstGeom prst="rect">
            <a:avLst/>
          </a:prstGeom>
        </p:spPr>
      </p:pic>
      <p:pic>
        <p:nvPicPr>
          <p:cNvPr id="9" name="Picture 8" descr="Table&#10;&#10;Description automatically generated">
            <a:extLst>
              <a:ext uri="{FF2B5EF4-FFF2-40B4-BE49-F238E27FC236}">
                <a16:creationId xmlns:a16="http://schemas.microsoft.com/office/drawing/2014/main" id="{6DD588BD-4102-B44A-8D01-F6C7CC39D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8313" y="3022691"/>
            <a:ext cx="2418573" cy="1549000"/>
          </a:xfrm>
          <a:prstGeom prst="rect">
            <a:avLst/>
          </a:prstGeom>
        </p:spPr>
      </p:pic>
      <p:sp>
        <p:nvSpPr>
          <p:cNvPr id="10" name="TextBox 9">
            <a:extLst>
              <a:ext uri="{FF2B5EF4-FFF2-40B4-BE49-F238E27FC236}">
                <a16:creationId xmlns:a16="http://schemas.microsoft.com/office/drawing/2014/main" id="{F9B31E04-D404-3DBF-99B7-E5FC22E9A881}"/>
              </a:ext>
            </a:extLst>
          </p:cNvPr>
          <p:cNvSpPr txBox="1"/>
          <p:nvPr/>
        </p:nvSpPr>
        <p:spPr>
          <a:xfrm>
            <a:off x="433603" y="4571691"/>
            <a:ext cx="2436205" cy="800219"/>
          </a:xfrm>
          <a:prstGeom prst="rect">
            <a:avLst/>
          </a:prstGeom>
          <a:noFill/>
        </p:spPr>
        <p:txBody>
          <a:bodyPr wrap="square" rtlCol="0">
            <a:spAutoFit/>
          </a:bodyPr>
          <a:lstStyle/>
          <a:p>
            <a:pPr algn="ctr"/>
            <a:r>
              <a:rPr lang="en-US">
                <a:solidFill>
                  <a:srgbClr val="55565A"/>
                </a:solidFill>
                <a:latin typeface="Corbel" panose="020B0503020204020204" pitchFamily="34" charset="0"/>
                <a:cs typeface="Segoe UI" panose="020B0502040204020203" pitchFamily="34" charset="0"/>
              </a:rPr>
              <a:t>Standard</a:t>
            </a:r>
          </a:p>
          <a:p>
            <a:pPr algn="ctr"/>
            <a:r>
              <a:rPr lang="en-US" sz="1400">
                <a:solidFill>
                  <a:srgbClr val="55565A"/>
                </a:solidFill>
                <a:latin typeface="Corbel" panose="020B0503020204020204" pitchFamily="34" charset="0"/>
                <a:cs typeface="Segoe UI" panose="020B0502040204020203" pitchFamily="34" charset="0"/>
              </a:rPr>
              <a:t>In-network benefit</a:t>
            </a:r>
          </a:p>
          <a:p>
            <a:pPr algn="ctr"/>
            <a:r>
              <a:rPr lang="en-US" sz="1400">
                <a:solidFill>
                  <a:srgbClr val="55565A"/>
                </a:solidFill>
                <a:latin typeface="Corbel" panose="020B0503020204020204" pitchFamily="34" charset="0"/>
                <a:cs typeface="Segoe UI" panose="020B0502040204020203" pitchFamily="34" charset="0"/>
              </a:rPr>
              <a:t>Out-of-network benefits</a:t>
            </a:r>
          </a:p>
        </p:txBody>
      </p:sp>
      <p:sp>
        <p:nvSpPr>
          <p:cNvPr id="11" name="TextBox 10">
            <a:extLst>
              <a:ext uri="{FF2B5EF4-FFF2-40B4-BE49-F238E27FC236}">
                <a16:creationId xmlns:a16="http://schemas.microsoft.com/office/drawing/2014/main" id="{4283DFE9-ABC7-EFF8-F41E-25726202858C}"/>
              </a:ext>
            </a:extLst>
          </p:cNvPr>
          <p:cNvSpPr txBox="1"/>
          <p:nvPr/>
        </p:nvSpPr>
        <p:spPr>
          <a:xfrm>
            <a:off x="3084335" y="4541751"/>
            <a:ext cx="2631448" cy="800219"/>
          </a:xfrm>
          <a:prstGeom prst="rect">
            <a:avLst/>
          </a:prstGeom>
          <a:noFill/>
        </p:spPr>
        <p:txBody>
          <a:bodyPr wrap="square" rtlCol="0">
            <a:spAutoFit/>
          </a:bodyPr>
          <a:lstStyle/>
          <a:p>
            <a:pPr algn="ctr"/>
            <a:r>
              <a:rPr lang="en-US">
                <a:solidFill>
                  <a:srgbClr val="55565A"/>
                </a:solidFill>
                <a:latin typeface="Corbel" panose="020B0503020204020204" pitchFamily="34" charset="0"/>
                <a:cs typeface="Segoe UI" panose="020B0502040204020203" pitchFamily="34" charset="0"/>
              </a:rPr>
              <a:t>Basic</a:t>
            </a:r>
          </a:p>
          <a:p>
            <a:pPr algn="ctr"/>
            <a:r>
              <a:rPr lang="en-US" sz="1400">
                <a:solidFill>
                  <a:srgbClr val="55565A"/>
                </a:solidFill>
                <a:latin typeface="Corbel" panose="020B0503020204020204" pitchFamily="34" charset="0"/>
                <a:cs typeface="Segoe UI" panose="020B0502040204020203" pitchFamily="34" charset="0"/>
              </a:rPr>
              <a:t>In-network benefits</a:t>
            </a:r>
          </a:p>
          <a:p>
            <a:pPr algn="ctr"/>
            <a:r>
              <a:rPr lang="en-US" sz="1400">
                <a:solidFill>
                  <a:srgbClr val="55565A"/>
                </a:solidFill>
                <a:latin typeface="Corbel" panose="020B0503020204020204" pitchFamily="34" charset="0"/>
                <a:cs typeface="Segoe UI" panose="020B0502040204020203" pitchFamily="34" charset="0"/>
              </a:rPr>
              <a:t>No out-of-network benefits</a:t>
            </a:r>
          </a:p>
        </p:txBody>
      </p:sp>
      <p:sp>
        <p:nvSpPr>
          <p:cNvPr id="12" name="TextBox 11">
            <a:extLst>
              <a:ext uri="{FF2B5EF4-FFF2-40B4-BE49-F238E27FC236}">
                <a16:creationId xmlns:a16="http://schemas.microsoft.com/office/drawing/2014/main" id="{3FF2EEEB-C81E-7C01-FBD0-0B39159E492C}"/>
              </a:ext>
            </a:extLst>
          </p:cNvPr>
          <p:cNvSpPr txBox="1"/>
          <p:nvPr/>
        </p:nvSpPr>
        <p:spPr>
          <a:xfrm>
            <a:off x="6440319" y="4543377"/>
            <a:ext cx="2171700" cy="1508105"/>
          </a:xfrm>
          <a:prstGeom prst="rect">
            <a:avLst/>
          </a:prstGeom>
          <a:noFill/>
        </p:spPr>
        <p:txBody>
          <a:bodyPr wrap="square" rtlCol="0">
            <a:spAutoFit/>
          </a:bodyPr>
          <a:lstStyle/>
          <a:p>
            <a:pPr algn="ctr"/>
            <a:r>
              <a:rPr lang="en-US">
                <a:solidFill>
                  <a:srgbClr val="55565A"/>
                </a:solidFill>
                <a:latin typeface="Corbel" panose="020B0503020204020204" pitchFamily="34" charset="0"/>
                <a:cs typeface="Segoe UI" panose="020B0502040204020203" pitchFamily="34" charset="0"/>
              </a:rPr>
              <a:t>Blue Focus</a:t>
            </a:r>
          </a:p>
          <a:p>
            <a:pPr algn="ctr"/>
            <a:r>
              <a:rPr lang="en-US" sz="1400">
                <a:solidFill>
                  <a:srgbClr val="55565A"/>
                </a:solidFill>
                <a:latin typeface="Corbel" panose="020B0503020204020204" pitchFamily="34" charset="0"/>
                <a:cs typeface="Segoe UI" panose="020B0502040204020203" pitchFamily="34" charset="0"/>
              </a:rPr>
              <a:t>Limited in-network benefits</a:t>
            </a:r>
          </a:p>
          <a:p>
            <a:pPr algn="ctr"/>
            <a:r>
              <a:rPr lang="en-US" sz="1400">
                <a:solidFill>
                  <a:srgbClr val="55565A"/>
                </a:solidFill>
                <a:latin typeface="Corbel" panose="020B0503020204020204" pitchFamily="34" charset="0"/>
                <a:cs typeface="Segoe UI" panose="020B0502040204020203" pitchFamily="34" charset="0"/>
              </a:rPr>
              <a:t>No out-of-network benefits</a:t>
            </a:r>
          </a:p>
          <a:p>
            <a:pPr algn="ctr"/>
            <a:endParaRPr lang="en-US">
              <a:solidFill>
                <a:srgbClr val="55565A"/>
              </a:solidFill>
              <a:latin typeface="Corbel" panose="020B0503020204020204" pitchFamily="34" charset="0"/>
              <a:cs typeface="Segoe UI" panose="020B0502040204020203" pitchFamily="34" charset="0"/>
            </a:endParaRPr>
          </a:p>
        </p:txBody>
      </p:sp>
    </p:spTree>
    <p:extLst>
      <p:ext uri="{BB962C8B-B14F-4D97-AF65-F5344CB8AC3E}">
        <p14:creationId xmlns:p14="http://schemas.microsoft.com/office/powerpoint/2010/main" val="41377498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C99BEC3C-CCD0-4315-BFB1-83E7C98275A2}"/>
              </a:ext>
            </a:extLst>
          </p:cNvPr>
          <p:cNvSpPr txBox="1">
            <a:spLocks/>
          </p:cNvSpPr>
          <p:nvPr/>
        </p:nvSpPr>
        <p:spPr>
          <a:xfrm>
            <a:off x="477174" y="1088163"/>
            <a:ext cx="8179179" cy="1879364"/>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4590B8"/>
              </a:buClr>
              <a:buSzPct val="92000"/>
              <a:buNone/>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BlueCard</a:t>
            </a:r>
            <a:r>
              <a:rPr kumimoji="0" lang="en-US" b="0" i="0" u="none" strike="noStrike" kern="1200" cap="none" spc="0" normalizeH="0" baseline="30000" noProof="0">
                <a:ln>
                  <a:noFill/>
                </a:ln>
                <a:solidFill>
                  <a:srgbClr val="55565A"/>
                </a:solidFill>
                <a:effectLst/>
                <a:uLnTx/>
                <a:uFillTx/>
                <a:latin typeface="Corbel" panose="020B0503020204020204" pitchFamily="34" charset="0"/>
                <a:cs typeface="Segoe UI" panose="020B0502040204020203" pitchFamily="34" charset="0"/>
              </a:rPr>
              <a:t>®</a:t>
            </a: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 is a national program that enables members of any Blue Cross Blue Shield (BCBS) Plan to obtain healthcare services while traveling or living in another BCBS Plan service area. The main identifiers are the prefix and the “suitcase” logo on the member ID card. </a:t>
            </a:r>
          </a:p>
          <a:p>
            <a:pPr marL="0" marR="0" lvl="0" indent="0" algn="l" defTabSz="457200" rtl="0" eaLnBrk="1" fontAlgn="auto" latinLnBrk="0" hangingPunct="1">
              <a:lnSpc>
                <a:spcPct val="100000"/>
              </a:lnSpc>
              <a:spcBef>
                <a:spcPct val="20000"/>
              </a:spcBef>
              <a:spcAft>
                <a:spcPts val="600"/>
              </a:spcAft>
              <a:buClr>
                <a:srgbClr val="4590B8"/>
              </a:buClr>
              <a:buSzPct val="92000"/>
              <a:buNone/>
              <a:tabLst/>
              <a:defRPr/>
            </a:pPr>
            <a:endParaRPr lang="en-US">
              <a:solidFill>
                <a:srgbClr val="55565A"/>
              </a:solidFill>
              <a:latin typeface="Corbel" panose="020B0503020204020204" pitchFamily="34" charset="0"/>
              <a:cs typeface="Segoe UI" panose="020B0502040204020203" pitchFamily="34" charset="0"/>
            </a:endParaRPr>
          </a:p>
          <a:p>
            <a:pPr marL="0" marR="0" lvl="0" indent="0" algn="l" defTabSz="457200" rtl="0" eaLnBrk="1" fontAlgn="auto" latinLnBrk="0" hangingPunct="1">
              <a:lnSpc>
                <a:spcPct val="100000"/>
              </a:lnSpc>
              <a:spcBef>
                <a:spcPct val="20000"/>
              </a:spcBef>
              <a:spcAft>
                <a:spcPts val="600"/>
              </a:spcAft>
              <a:buClr>
                <a:srgbClr val="4590B8"/>
              </a:buClr>
              <a:buSzPct val="92000"/>
              <a:buNone/>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The suitcase logo provides the following information about the member:</a:t>
            </a:r>
          </a:p>
          <a:p>
            <a:pPr marL="0" marR="0" lvl="0" indent="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b="0" i="0" u="none" strike="noStrike" kern="1200" cap="none" spc="0" normalizeH="0" baseline="0" noProof="0">
              <a:ln>
                <a:noFill/>
              </a:ln>
              <a:solidFill>
                <a:srgbClr val="55565A"/>
              </a:solidFill>
              <a:effectLst/>
              <a:uLnTx/>
              <a:uFillTx/>
              <a:latin typeface="Corbel" panose="020B0503020204020204" pitchFamily="34" charset="0"/>
            </a:endParaRPr>
          </a:p>
        </p:txBody>
      </p:sp>
      <p:sp>
        <p:nvSpPr>
          <p:cNvPr id="26" name="Rectangle 25">
            <a:extLst>
              <a:ext uri="{FF2B5EF4-FFF2-40B4-BE49-F238E27FC236}">
                <a16:creationId xmlns:a16="http://schemas.microsoft.com/office/drawing/2014/main" id="{EFAB4D70-66D8-4DDF-B1F0-82BB17D5E2F2}"/>
              </a:ext>
            </a:extLst>
          </p:cNvPr>
          <p:cNvSpPr/>
          <p:nvPr/>
        </p:nvSpPr>
        <p:spPr>
          <a:xfrm>
            <a:off x="1575315" y="3282682"/>
            <a:ext cx="7081037" cy="3129062"/>
          </a:xfrm>
          <a:prstGeom prst="rect">
            <a:avLst/>
          </a:prstGeom>
        </p:spPr>
        <p:txBody>
          <a:bodyPr wrap="square">
            <a:spAutoFit/>
          </a:bodyPr>
          <a:lstStyle/>
          <a:p>
            <a:pPr marL="0" marR="0" lvl="0" indent="0" algn="l" defTabSz="457200" rtl="0" eaLnBrk="1" fontAlgn="auto" latinLnBrk="0" hangingPunct="1">
              <a:lnSpc>
                <a:spcPct val="100000"/>
              </a:lnSpc>
              <a:spcBef>
                <a:spcPts val="1000"/>
              </a:spcBef>
              <a:spcAft>
                <a:spcPts val="600"/>
              </a:spcAft>
              <a:buClr>
                <a:srgbClr val="4590B8"/>
              </a:buClr>
              <a:buSzTx/>
              <a:buFontTx/>
              <a:buNone/>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The PPOB suitcase indicates the member has access to the exchange PPO network, referred to as BlueCard PPO basic.</a:t>
            </a:r>
          </a:p>
          <a:p>
            <a:pPr marL="0" marR="0" lvl="0" indent="0" algn="l" defTabSz="457200" rtl="0" eaLnBrk="1" fontAlgn="auto" latinLnBrk="0" hangingPunct="1">
              <a:lnSpc>
                <a:spcPct val="100000"/>
              </a:lnSpc>
              <a:spcBef>
                <a:spcPts val="1000"/>
              </a:spcBef>
              <a:spcAft>
                <a:spcPts val="600"/>
              </a:spcAft>
              <a:buClr>
                <a:srgbClr val="4590B8"/>
              </a:buClr>
              <a:buSzTx/>
              <a:buFontTx/>
              <a:buNone/>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The PPO suitcase indicates the member is enrolled in a Blue Plan PPO or EPO product.</a:t>
            </a:r>
          </a:p>
          <a:p>
            <a:pPr marL="0" marR="0" lvl="0" indent="0" algn="l" defTabSz="457200" rtl="0" eaLnBrk="1" fontAlgn="auto" latinLnBrk="0" hangingPunct="1">
              <a:lnSpc>
                <a:spcPct val="100000"/>
              </a:lnSpc>
              <a:spcBef>
                <a:spcPts val="1000"/>
              </a:spcBef>
              <a:spcAft>
                <a:spcPts val="600"/>
              </a:spcAft>
              <a:buClr>
                <a:srgbClr val="4590B8"/>
              </a:buClr>
              <a:buSzTx/>
              <a:buFontTx/>
              <a:buNone/>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The empty suitcase indicates the member is enrolled in a Blue Plan traditional, HMO, POS or limited benefits product.</a:t>
            </a:r>
          </a:p>
          <a:p>
            <a:pPr marL="0" marR="0" lvl="0" indent="0" algn="l" defTabSz="457200" rtl="0" eaLnBrk="1" fontAlgn="auto" latinLnBrk="0" hangingPunct="1">
              <a:lnSpc>
                <a:spcPct val="100000"/>
              </a:lnSpc>
              <a:spcBef>
                <a:spcPts val="1000"/>
              </a:spcBef>
              <a:spcAft>
                <a:spcPts val="600"/>
              </a:spcAft>
              <a:buClr>
                <a:srgbClr val="4590B8"/>
              </a:buClr>
              <a:buSzTx/>
              <a:buFontTx/>
              <a:buNone/>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The HPN suitcase logo indicates the member is enrolled in a Blue High Performance Network</a:t>
            </a:r>
            <a:r>
              <a:rPr kumimoji="0" lang="en-US" sz="1600" b="0" i="0" u="none" strike="noStrike" kern="1200" cap="none" spc="0" normalizeH="0" baseline="30000" noProof="0" dirty="0">
                <a:ln>
                  <a:noFill/>
                </a:ln>
                <a:solidFill>
                  <a:srgbClr val="55565A"/>
                </a:solidFill>
                <a:effectLst/>
                <a:uLnTx/>
                <a:uFillTx/>
                <a:latin typeface="Corbel" panose="020B0503020204020204" pitchFamily="34" charset="0"/>
                <a:cs typeface="Segoe UI" panose="020B0502040204020203" pitchFamily="34" charset="0"/>
              </a:rPr>
              <a:t> ®</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 (</a:t>
            </a:r>
            <a:r>
              <a:rPr kumimoji="0" lang="en-US" sz="1600" b="0" i="0" u="none" strike="noStrike" kern="1200" cap="none" spc="0" normalizeH="0" baseline="0" noProof="0" dirty="0" err="1">
                <a:ln>
                  <a:noFill/>
                </a:ln>
                <a:solidFill>
                  <a:srgbClr val="55565A"/>
                </a:solidFill>
                <a:effectLst/>
                <a:uLnTx/>
                <a:uFillTx/>
                <a:latin typeface="Corbel" panose="020B0503020204020204" pitchFamily="34" charset="0"/>
                <a:cs typeface="Segoe UI" panose="020B0502040204020203" pitchFamily="34" charset="0"/>
              </a:rPr>
              <a:t>BlueHPN</a:t>
            </a:r>
            <a:r>
              <a:rPr kumimoji="0" lang="en-US" sz="1600" b="0" i="0" u="none" strike="noStrike" kern="1200" cap="none" spc="0" normalizeH="0" baseline="30000" noProof="0" dirty="0">
                <a:ln>
                  <a:noFill/>
                </a:ln>
                <a:solidFill>
                  <a:srgbClr val="55565A"/>
                </a:solidFill>
                <a:effectLst/>
                <a:uLnTx/>
                <a:uFillTx/>
                <a:latin typeface="Corbel" panose="020B0503020204020204" pitchFamily="34" charset="0"/>
                <a:cs typeface="Segoe UI" panose="020B0502040204020203" pitchFamily="34" charset="0"/>
              </a:rPr>
              <a:t> ®</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cs typeface="Segoe UI" panose="020B0502040204020203" pitchFamily="34" charset="0"/>
              </a:rPr>
              <a:t>) product.</a:t>
            </a:r>
          </a:p>
          <a:p>
            <a:pPr marL="285750" marR="0" lvl="0" indent="-285750" algn="l" defTabSz="457200" rtl="0" eaLnBrk="1" fontAlgn="auto" latinLnBrk="0" hangingPunct="1">
              <a:lnSpc>
                <a:spcPct val="100000"/>
              </a:lnSpc>
              <a:spcBef>
                <a:spcPts val="1000"/>
              </a:spcBef>
              <a:spcAft>
                <a:spcPts val="0"/>
              </a:spcAft>
              <a:buClr>
                <a:srgbClr val="49B0C0"/>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mn-ea"/>
              <a:cs typeface="Segoe UI" panose="020B0502040204020203" pitchFamily="34" charset="0"/>
            </a:endParaRPr>
          </a:p>
        </p:txBody>
      </p:sp>
      <p:pic>
        <p:nvPicPr>
          <p:cNvPr id="27" name="Picture 2" descr="G:\Provider\Share\Communications\jason\2018-03 1st Qtr NN\Artwork\Empty.png">
            <a:extLst>
              <a:ext uri="{FF2B5EF4-FFF2-40B4-BE49-F238E27FC236}">
                <a16:creationId xmlns:a16="http://schemas.microsoft.com/office/drawing/2014/main" id="{87845642-A905-4BC0-B569-4A685F254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81" y="4562117"/>
            <a:ext cx="722589" cy="5747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G:\Provider\Share\Communications\jason\2018-03 1st Qtr NN\Artwork\PPO.png">
            <a:extLst>
              <a:ext uri="{FF2B5EF4-FFF2-40B4-BE49-F238E27FC236}">
                <a16:creationId xmlns:a16="http://schemas.microsoft.com/office/drawing/2014/main" id="{E207FAF4-9841-42A5-9276-8B11A38D0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80" y="3838575"/>
            <a:ext cx="722588" cy="5539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Provider\Share\Communications\jason\2018-03 1st Qtr NN\Artwork\PPOB.png">
            <a:extLst>
              <a:ext uri="{FF2B5EF4-FFF2-40B4-BE49-F238E27FC236}">
                <a16:creationId xmlns:a16="http://schemas.microsoft.com/office/drawing/2014/main" id="{6DD72473-F46D-4A5B-8609-A533D9715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80" y="3206801"/>
            <a:ext cx="722588" cy="5511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DEB4177-8E88-4990-8FF4-3E02BCB6AD92}"/>
              </a:ext>
            </a:extLst>
          </p:cNvPr>
          <p:cNvPicPr>
            <a:picLocks noChangeAspect="1"/>
          </p:cNvPicPr>
          <p:nvPr/>
        </p:nvPicPr>
        <p:blipFill>
          <a:blip r:embed="rId5"/>
          <a:stretch>
            <a:fillRect/>
          </a:stretch>
        </p:blipFill>
        <p:spPr>
          <a:xfrm>
            <a:off x="609600" y="5227876"/>
            <a:ext cx="754348" cy="633367"/>
          </a:xfrm>
          <a:prstGeom prst="rect">
            <a:avLst/>
          </a:prstGeom>
        </p:spPr>
      </p:pic>
      <p:cxnSp>
        <p:nvCxnSpPr>
          <p:cNvPr id="6" name="Straight Connector 5">
            <a:extLst>
              <a:ext uri="{FF2B5EF4-FFF2-40B4-BE49-F238E27FC236}">
                <a16:creationId xmlns:a16="http://schemas.microsoft.com/office/drawing/2014/main" id="{9FDA6E24-36A1-E801-105F-E64949D27F13}"/>
              </a:ext>
            </a:extLst>
          </p:cNvPr>
          <p:cNvCxnSpPr/>
          <p:nvPr/>
        </p:nvCxnSpPr>
        <p:spPr>
          <a:xfrm>
            <a:off x="609600" y="2514600"/>
            <a:ext cx="8046753" cy="0"/>
          </a:xfrm>
          <a:prstGeom prst="line">
            <a:avLst/>
          </a:prstGeom>
          <a:ln w="25400">
            <a:solidFill>
              <a:srgbClr val="4590B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1679E4-E06E-CE32-B26D-B475A4F61A53}"/>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BlueCard® Program (out-of-area) Members</a:t>
            </a:r>
          </a:p>
        </p:txBody>
      </p:sp>
    </p:spTree>
    <p:extLst>
      <p:ext uri="{BB962C8B-B14F-4D97-AF65-F5344CB8AC3E}">
        <p14:creationId xmlns:p14="http://schemas.microsoft.com/office/powerpoint/2010/main" val="19694585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3C587D-E5C8-3354-0141-3B174171724B}"/>
              </a:ext>
            </a:extLst>
          </p:cNvPr>
          <p:cNvGrpSpPr/>
          <p:nvPr/>
        </p:nvGrpSpPr>
        <p:grpSpPr>
          <a:xfrm>
            <a:off x="6135508" y="3019772"/>
            <a:ext cx="2664183" cy="1737511"/>
            <a:chOff x="6135508" y="3019772"/>
            <a:chExt cx="2664183" cy="1737511"/>
          </a:xfrm>
        </p:grpSpPr>
        <p:pic>
          <p:nvPicPr>
            <p:cNvPr id="10" name="Picture 9">
              <a:extLst>
                <a:ext uri="{FF2B5EF4-FFF2-40B4-BE49-F238E27FC236}">
                  <a16:creationId xmlns:a16="http://schemas.microsoft.com/office/drawing/2014/main" id="{2C24436B-DC85-49D2-A500-679E8572AF37}"/>
                </a:ext>
              </a:extLst>
            </p:cNvPr>
            <p:cNvPicPr>
              <a:picLocks noChangeAspect="1"/>
            </p:cNvPicPr>
            <p:nvPr/>
          </p:nvPicPr>
          <p:blipFill>
            <a:blip r:embed="rId2"/>
            <a:stretch>
              <a:fillRect/>
            </a:stretch>
          </p:blipFill>
          <p:spPr>
            <a:xfrm>
              <a:off x="6135508" y="3019772"/>
              <a:ext cx="2664183" cy="1737511"/>
            </a:xfrm>
            <a:prstGeom prst="rect">
              <a:avLst/>
            </a:prstGeom>
          </p:spPr>
        </p:pic>
        <p:pic>
          <p:nvPicPr>
            <p:cNvPr id="13" name="Picture 12">
              <a:extLst>
                <a:ext uri="{FF2B5EF4-FFF2-40B4-BE49-F238E27FC236}">
                  <a16:creationId xmlns:a16="http://schemas.microsoft.com/office/drawing/2014/main" id="{E9E8CF2D-5E4B-45A0-CAFF-34D383F7F3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31" b="38152"/>
            <a:stretch/>
          </p:blipFill>
          <p:spPr>
            <a:xfrm>
              <a:off x="6340061" y="3163595"/>
              <a:ext cx="1157414" cy="228600"/>
            </a:xfrm>
            <a:prstGeom prst="rect">
              <a:avLst/>
            </a:prstGeom>
          </p:spPr>
        </p:pic>
      </p:grpSp>
      <p:sp>
        <p:nvSpPr>
          <p:cNvPr id="8" name="Rounded Rectangle 9">
            <a:extLst>
              <a:ext uri="{FF2B5EF4-FFF2-40B4-BE49-F238E27FC236}">
                <a16:creationId xmlns:a16="http://schemas.microsoft.com/office/drawing/2014/main" id="{1F0747B1-F0AD-DE9A-71E6-55A1774D5D98}"/>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Content Placeholder 3">
            <a:extLst>
              <a:ext uri="{FF2B5EF4-FFF2-40B4-BE49-F238E27FC236}">
                <a16:creationId xmlns:a16="http://schemas.microsoft.com/office/drawing/2014/main" id="{DCF4FCA6-C58C-4F01-9D52-AED5A4BCBDDF}"/>
              </a:ext>
            </a:extLst>
          </p:cNvPr>
          <p:cNvSpPr txBox="1">
            <a:spLocks/>
          </p:cNvSpPr>
          <p:nvPr/>
        </p:nvSpPr>
        <p:spPr>
          <a:xfrm>
            <a:off x="446273" y="1089436"/>
            <a:ext cx="5497327" cy="4619087"/>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ts val="1200"/>
              </a:spcBef>
              <a:spcAft>
                <a:spcPts val="1200"/>
              </a:spcAft>
              <a:buClr>
                <a:srgbClr val="4590B8"/>
              </a:buClr>
              <a:buSzPct val="92000"/>
              <a:buFont typeface="Arial" panose="020B0604020202020204" pitchFamily="34" charset="0"/>
              <a:buChar char="•"/>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National Alliance groups are administered through Louisiana Blue’s partnership agreement with Blue Cross and Blue Shield of South Carolina (BCBSSC).</a:t>
            </a:r>
          </a:p>
          <a:p>
            <a:pPr marL="306000" marR="0" lvl="0" indent="-306000" algn="l" defTabSz="457200" rtl="0" eaLnBrk="1" fontAlgn="auto" latinLnBrk="0" hangingPunct="1">
              <a:lnSpc>
                <a:spcPct val="100000"/>
              </a:lnSpc>
              <a:spcBef>
                <a:spcPts val="1200"/>
              </a:spcBef>
              <a:spcAft>
                <a:spcPts val="1200"/>
              </a:spcAft>
              <a:buClr>
                <a:srgbClr val="4590B8"/>
              </a:buClr>
              <a:buSzPct val="92000"/>
              <a:buFont typeface="Arial" panose="020B0604020202020204" pitchFamily="34" charset="0"/>
              <a:buChar char="•"/>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Louisiana Blue taglines are present on the member ID cards; however, customer service, provider service and precertification are handled by BCBSSC.</a:t>
            </a:r>
          </a:p>
          <a:p>
            <a:pPr marL="306000" marR="0" lvl="0" indent="-306000" algn="l" defTabSz="457200" rtl="0" eaLnBrk="1" fontAlgn="auto" latinLnBrk="0" hangingPunct="1">
              <a:lnSpc>
                <a:spcPct val="100000"/>
              </a:lnSpc>
              <a:spcBef>
                <a:spcPts val="1200"/>
              </a:spcBef>
              <a:spcAft>
                <a:spcPts val="1200"/>
              </a:spcAft>
              <a:buClr>
                <a:srgbClr val="4590B8"/>
              </a:buClr>
              <a:buSzPct val="92000"/>
              <a:buFont typeface="Arial" panose="020B0604020202020204" pitchFamily="34" charset="0"/>
              <a:buChar char="•"/>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Claims are processed through the BlueCard program.</a:t>
            </a:r>
          </a:p>
        </p:txBody>
      </p:sp>
      <p:sp>
        <p:nvSpPr>
          <p:cNvPr id="11" name="TextBox 10">
            <a:extLst>
              <a:ext uri="{FF2B5EF4-FFF2-40B4-BE49-F238E27FC236}">
                <a16:creationId xmlns:a16="http://schemas.microsoft.com/office/drawing/2014/main" id="{021982C6-4C35-4CFC-AB64-25A6394ACE88}"/>
              </a:ext>
            </a:extLst>
          </p:cNvPr>
          <p:cNvSpPr txBox="1"/>
          <p:nvPr/>
        </p:nvSpPr>
        <p:spPr>
          <a:xfrm>
            <a:off x="2598063" y="5930594"/>
            <a:ext cx="6011270" cy="646331"/>
          </a:xfrm>
          <a:prstGeom prst="rect">
            <a:avLst/>
          </a:prstGeom>
          <a:noFill/>
        </p:spPr>
        <p:txBody>
          <a:bodyPr wrap="square" rtlCol="0">
            <a:spAutoFit/>
          </a:bodyPr>
          <a:lstStyle/>
          <a:p>
            <a:pPr marL="6858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We publish a list of these groups (with prefixes) in iLinkBlue (</a:t>
            </a:r>
            <a:r>
              <a:rPr kumimoji="0" lang="en-US" b="1"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www.lablue.com/ilinkblue</a:t>
            </a: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under the “Resources” section.</a:t>
            </a:r>
            <a:endPar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endParaRPr>
          </a:p>
        </p:txBody>
      </p:sp>
      <p:sp>
        <p:nvSpPr>
          <p:cNvPr id="12" name="Rectangle: Rounded Corners 11">
            <a:extLst>
              <a:ext uri="{FF2B5EF4-FFF2-40B4-BE49-F238E27FC236}">
                <a16:creationId xmlns:a16="http://schemas.microsoft.com/office/drawing/2014/main" id="{A3FE15D6-0F1C-49CA-9144-EC7132D07369}"/>
              </a:ext>
            </a:extLst>
          </p:cNvPr>
          <p:cNvSpPr/>
          <p:nvPr/>
        </p:nvSpPr>
        <p:spPr>
          <a:xfrm>
            <a:off x="6275590" y="4223563"/>
            <a:ext cx="1286356" cy="348143"/>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4" name="Picture 13">
            <a:extLst>
              <a:ext uri="{FF2B5EF4-FFF2-40B4-BE49-F238E27FC236}">
                <a16:creationId xmlns:a16="http://schemas.microsoft.com/office/drawing/2014/main" id="{EF3DBF8F-544A-BA2F-DF36-BC34CF9BC2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18" y="4007078"/>
            <a:ext cx="1943071" cy="2498234"/>
          </a:xfrm>
          <a:prstGeom prst="rect">
            <a:avLst/>
          </a:prstGeom>
          <a:ln w="3175">
            <a:solidFill>
              <a:srgbClr val="55565A"/>
            </a:solidFill>
          </a:ln>
        </p:spPr>
      </p:pic>
      <p:sp>
        <p:nvSpPr>
          <p:cNvPr id="2" name="Title 1">
            <a:extLst>
              <a:ext uri="{FF2B5EF4-FFF2-40B4-BE49-F238E27FC236}">
                <a16:creationId xmlns:a16="http://schemas.microsoft.com/office/drawing/2014/main" id="{A9FC742A-6207-DA88-80E9-2F22E57BEF8F}"/>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National Alliance Members </a:t>
            </a:r>
            <a:r>
              <a:rPr lang="en-US" sz="2000" i="1" kern="0">
                <a:solidFill>
                  <a:schemeClr val="bg1"/>
                </a:solidFill>
                <a:latin typeface="Corbel" panose="020B0503020204020204" pitchFamily="34" charset="0"/>
                <a:ea typeface="Segoe UI" panose="020B0502040204020203" pitchFamily="34" charset="0"/>
                <a:cs typeface="Segoe UI" panose="020B0502040204020203" pitchFamily="34" charset="0"/>
              </a:rPr>
              <a:t>(South Carolina Partnership)</a:t>
            </a:r>
          </a:p>
        </p:txBody>
      </p:sp>
      <p:grpSp>
        <p:nvGrpSpPr>
          <p:cNvPr id="5" name="Group 4">
            <a:extLst>
              <a:ext uri="{FF2B5EF4-FFF2-40B4-BE49-F238E27FC236}">
                <a16:creationId xmlns:a16="http://schemas.microsoft.com/office/drawing/2014/main" id="{88428ED6-9B2B-C5AA-E765-B5D40B46F869}"/>
              </a:ext>
            </a:extLst>
          </p:cNvPr>
          <p:cNvGrpSpPr/>
          <p:nvPr/>
        </p:nvGrpSpPr>
        <p:grpSpPr>
          <a:xfrm>
            <a:off x="6148902" y="1093253"/>
            <a:ext cx="2605146" cy="1685730"/>
            <a:chOff x="6148902" y="1093253"/>
            <a:chExt cx="2605146" cy="1685730"/>
          </a:xfrm>
        </p:grpSpPr>
        <p:pic>
          <p:nvPicPr>
            <p:cNvPr id="9" name="Picture 8">
              <a:extLst>
                <a:ext uri="{FF2B5EF4-FFF2-40B4-BE49-F238E27FC236}">
                  <a16:creationId xmlns:a16="http://schemas.microsoft.com/office/drawing/2014/main" id="{7E2BB52B-0CE1-4928-9059-1B204BA51264}"/>
                </a:ext>
              </a:extLst>
            </p:cNvPr>
            <p:cNvPicPr>
              <a:picLocks noChangeAspect="1"/>
            </p:cNvPicPr>
            <p:nvPr/>
          </p:nvPicPr>
          <p:blipFill rotWithShape="1">
            <a:blip r:embed="rId5"/>
            <a:srcRect t="537" r="1223"/>
            <a:stretch/>
          </p:blipFill>
          <p:spPr>
            <a:xfrm>
              <a:off x="6148902" y="1093253"/>
              <a:ext cx="2605146" cy="1685730"/>
            </a:xfrm>
            <a:prstGeom prst="rect">
              <a:avLst/>
            </a:prstGeom>
          </p:spPr>
        </p:pic>
        <p:pic>
          <p:nvPicPr>
            <p:cNvPr id="4" name="Picture 3">
              <a:extLst>
                <a:ext uri="{FF2B5EF4-FFF2-40B4-BE49-F238E27FC236}">
                  <a16:creationId xmlns:a16="http://schemas.microsoft.com/office/drawing/2014/main" id="{C54CAE05-57C0-85D8-740F-FAE02127A1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92" b="1304"/>
            <a:stretch/>
          </p:blipFill>
          <p:spPr>
            <a:xfrm>
              <a:off x="6268325" y="1165464"/>
              <a:ext cx="1683504" cy="365760"/>
            </a:xfrm>
            <a:prstGeom prst="rect">
              <a:avLst/>
            </a:prstGeom>
          </p:spPr>
        </p:pic>
      </p:grpSp>
      <p:sp>
        <p:nvSpPr>
          <p:cNvPr id="18" name="Rectangle: Rounded Corners 17">
            <a:extLst>
              <a:ext uri="{FF2B5EF4-FFF2-40B4-BE49-F238E27FC236}">
                <a16:creationId xmlns:a16="http://schemas.microsoft.com/office/drawing/2014/main" id="{82F7D949-3907-47D0-8FCC-4EF2A6776659}"/>
              </a:ext>
            </a:extLst>
          </p:cNvPr>
          <p:cNvSpPr/>
          <p:nvPr/>
        </p:nvSpPr>
        <p:spPr>
          <a:xfrm>
            <a:off x="6245234" y="1159912"/>
            <a:ext cx="1600899" cy="375364"/>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8906898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Member Referrals</a:t>
            </a:r>
          </a:p>
        </p:txBody>
      </p:sp>
      <p:sp>
        <p:nvSpPr>
          <p:cNvPr id="5" name="TextBox 4"/>
          <p:cNvSpPr txBox="1"/>
          <p:nvPr/>
        </p:nvSpPr>
        <p:spPr>
          <a:xfrm>
            <a:off x="381001" y="1857491"/>
            <a:ext cx="3428999" cy="4263347"/>
          </a:xfrm>
          <a:prstGeom prst="rect">
            <a:avLst/>
          </a:prstGeom>
          <a:noFill/>
        </p:spPr>
        <p:txBody>
          <a:bodyPr wrap="square" rtlCol="0">
            <a:spAutoFit/>
          </a:bodyPr>
          <a:lstStyle/>
          <a:p>
            <a:pPr marL="288925" lvl="0" indent="-168275" hangingPunct="0">
              <a:lnSpc>
                <a:spcPts val="2200"/>
              </a:lnSpc>
              <a:spcBef>
                <a:spcPts val="600"/>
              </a:spcBef>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Referrals to out-of-network providers result in significantly higher cost shares (deductibles, coinsurance and copayments) for our members and is a breach of your Louisiana Blue provider agreement.</a:t>
            </a:r>
          </a:p>
          <a:p>
            <a:pPr marL="288925" lvl="0" indent="-168275" hangingPunct="0">
              <a:lnSpc>
                <a:spcPts val="2200"/>
              </a:lnSpc>
              <a:spcBef>
                <a:spcPts val="600"/>
              </a:spcBef>
              <a:spcAft>
                <a:spcPts val="6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Providers who consistently refer to out-of-network providers will be audited and may be subject to a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reduction</a:t>
            </a:r>
            <a:r>
              <a:rPr lang="en-US">
                <a:solidFill>
                  <a:srgbClr val="7F7F7F"/>
                </a:solidFill>
                <a:latin typeface="Corbel" panose="020B0503020204020204" pitchFamily="34" charset="0"/>
                <a:ea typeface="Segoe UI" panose="020B0502040204020203" pitchFamily="34" charset="0"/>
                <a:cs typeface="Segoe UI" panose="020B0502040204020203" pitchFamily="34" charset="0"/>
              </a:rPr>
              <a:t>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in their network reimbursement.</a:t>
            </a:r>
          </a:p>
        </p:txBody>
      </p:sp>
      <p:pic>
        <p:nvPicPr>
          <p:cNvPr id="3074" name="Picture 2" descr="G:\Provider\Share\Communications\Artwork\166671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209800"/>
            <a:ext cx="4380612"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1" y="914400"/>
            <a:ext cx="8458199" cy="707886"/>
          </a:xfrm>
          <a:prstGeom prst="rect">
            <a:avLst/>
          </a:prstGeom>
        </p:spPr>
        <p:txBody>
          <a:bodyPr wrap="square">
            <a:spAutoFit/>
          </a:bodyPr>
          <a:lstStyle/>
          <a:p>
            <a:pPr lvl="0" hangingPunct="0">
              <a:spcAft>
                <a:spcPts val="1200"/>
              </a:spcAft>
            </a:pPr>
            <a:r>
              <a:rPr lang="en-US" sz="2000" b="1">
                <a:latin typeface="Corbel" panose="020B0503020204020204" pitchFamily="34" charset="0"/>
                <a:ea typeface="Segoe UI" panose="020B0502040204020203" pitchFamily="34" charset="0"/>
                <a:cs typeface="Segoe UI" panose="020B0502040204020203" pitchFamily="34" charset="0"/>
              </a:rPr>
              <a:t>Network providers should always refer members to other network providers.</a:t>
            </a:r>
          </a:p>
        </p:txBody>
      </p:sp>
    </p:spTree>
    <p:extLst>
      <p:ext uri="{BB962C8B-B14F-4D97-AF65-F5344CB8AC3E}">
        <p14:creationId xmlns:p14="http://schemas.microsoft.com/office/powerpoint/2010/main" val="23371762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0A3B38-9A0D-1877-4769-2046D2F0D5CA}"/>
              </a:ext>
            </a:extLst>
          </p:cNvPr>
          <p:cNvPicPr>
            <a:picLocks noChangeAspect="1"/>
          </p:cNvPicPr>
          <p:nvPr/>
        </p:nvPicPr>
        <p:blipFill>
          <a:blip r:embed="rId2" cstate="print">
            <a:extLst>
              <a:ext uri="{28A0092B-C50C-407E-A947-70E740481C1C}">
                <a14:useLocalDpi xmlns:a14="http://schemas.microsoft.com/office/drawing/2010/main" val="0"/>
              </a:ext>
            </a:extLst>
          </a:blip>
          <a:srcRect l="-1831" t="7934" r="1831" b="18452"/>
          <a:stretch/>
        </p:blipFill>
        <p:spPr>
          <a:xfrm>
            <a:off x="5608320" y="2035863"/>
            <a:ext cx="1447800" cy="1536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Straight Connector 11"/>
          <p:cNvCxnSpPr/>
          <p:nvPr/>
        </p:nvCxnSpPr>
        <p:spPr bwMode="auto">
          <a:xfrm>
            <a:off x="0" y="4800600"/>
            <a:ext cx="9144000" cy="0"/>
          </a:xfrm>
          <a:prstGeom prst="line">
            <a:avLst/>
          </a:prstGeom>
          <a:noFill/>
          <a:ln w="76200" cap="flat" cmpd="sng" algn="ctr">
            <a:solidFill>
              <a:srgbClr val="F89728"/>
            </a:solidFill>
            <a:prstDash val="solid"/>
            <a:round/>
            <a:headEnd type="none" w="med" len="med"/>
            <a:tailEnd type="none" w="med" len="med"/>
          </a:ln>
          <a:effectLst/>
        </p:spPr>
      </p:cxnSp>
      <p:sp>
        <p:nvSpPr>
          <p:cNvPr id="2" name="TextBox 1"/>
          <p:cNvSpPr txBox="1"/>
          <p:nvPr/>
        </p:nvSpPr>
        <p:spPr>
          <a:xfrm>
            <a:off x="533400" y="2282812"/>
            <a:ext cx="4343400" cy="1261884"/>
          </a:xfrm>
          <a:prstGeom prst="rect">
            <a:avLst/>
          </a:prstGeom>
          <a:noFill/>
        </p:spPr>
        <p:txBody>
          <a:bodyPr wrap="square" rtlCol="0">
            <a:spAutoFit/>
          </a:bodyPr>
          <a:lstStyle/>
          <a:p>
            <a:pPr algn="ctr"/>
            <a:r>
              <a:rPr lang="en-US" sz="2800" b="1">
                <a:solidFill>
                  <a:srgbClr val="0085CA"/>
                </a:solidFill>
                <a:latin typeface="Corbel" panose="020B0503020204020204" pitchFamily="34" charset="0"/>
                <a:ea typeface="Segoe UI" panose="020B0502040204020203" pitchFamily="34" charset="0"/>
                <a:cs typeface="Segoe UI" panose="020B0502040204020203" pitchFamily="34" charset="0"/>
              </a:rPr>
              <a:t>Welcome to the </a:t>
            </a:r>
            <a:br>
              <a:rPr lang="en-US" sz="2800" b="1">
                <a:solidFill>
                  <a:srgbClr val="0085CA"/>
                </a:solidFill>
                <a:latin typeface="Corbel" panose="020B0503020204020204" pitchFamily="34" charset="0"/>
                <a:ea typeface="Segoe UI" panose="020B0502040204020203" pitchFamily="34" charset="0"/>
                <a:cs typeface="Segoe UI" panose="020B0502040204020203" pitchFamily="34" charset="0"/>
              </a:rPr>
            </a:br>
            <a:r>
              <a:rPr lang="en-US" sz="2800" b="1">
                <a:solidFill>
                  <a:srgbClr val="0085CA"/>
                </a:solidFill>
                <a:latin typeface="Corbel" panose="020B0503020204020204" pitchFamily="34" charset="0"/>
                <a:ea typeface="Segoe UI" panose="020B0502040204020203" pitchFamily="34" charset="0"/>
                <a:cs typeface="Segoe UI" panose="020B0502040204020203" pitchFamily="34" charset="0"/>
              </a:rPr>
              <a:t>Louisiana Blue Network  </a:t>
            </a:r>
            <a:endParaRPr lang="en-US" sz="2000" b="1" i="1">
              <a:solidFill>
                <a:srgbClr val="0085CA"/>
              </a:solidFill>
              <a:latin typeface="Corbel" panose="020B0503020204020204" pitchFamily="34" charset="0"/>
              <a:ea typeface="Segoe UI" panose="020B0502040204020203" pitchFamily="34" charset="0"/>
              <a:cs typeface="Segoe UI" panose="020B0502040204020203" pitchFamily="34" charset="0"/>
            </a:endParaRPr>
          </a:p>
          <a:p>
            <a:pPr algn="ctr"/>
            <a:r>
              <a:rPr lang="en-US" sz="2000" b="1" i="1">
                <a:solidFill>
                  <a:srgbClr val="0085CA"/>
                </a:solidFill>
                <a:latin typeface="Corbel" panose="020B0503020204020204" pitchFamily="34" charset="0"/>
                <a:ea typeface="Segoe UI" panose="020B0502040204020203" pitchFamily="34" charset="0"/>
                <a:cs typeface="Segoe UI" panose="020B0502040204020203" pitchFamily="34" charset="0"/>
              </a:rPr>
              <a:t>Facility Webinar</a:t>
            </a:r>
            <a:endParaRPr lang="en-US" sz="2800" b="1">
              <a:solidFill>
                <a:srgbClr val="0085CA"/>
              </a:solidFill>
              <a:latin typeface="Corbel" panose="020B0503020204020204" pitchFamily="34" charset="0"/>
              <a:ea typeface="Segoe UI" panose="020B0502040204020203" pitchFamily="34" charset="0"/>
              <a:cs typeface="Segoe UI" panose="020B0502040204020203" pitchFamily="34" charset="0"/>
            </a:endParaRPr>
          </a:p>
        </p:txBody>
      </p:sp>
      <p:sp>
        <p:nvSpPr>
          <p:cNvPr id="3" name="TextBox 2"/>
          <p:cNvSpPr txBox="1"/>
          <p:nvPr/>
        </p:nvSpPr>
        <p:spPr>
          <a:xfrm>
            <a:off x="1600200" y="3778420"/>
            <a:ext cx="2209800" cy="369332"/>
          </a:xfrm>
          <a:prstGeom prst="rect">
            <a:avLst/>
          </a:prstGeom>
          <a:noFill/>
        </p:spPr>
        <p:txBody>
          <a:bodyPr wrap="square" rtlCol="0">
            <a:spAutoFit/>
          </a:bodyPr>
          <a:lstStyle/>
          <a:p>
            <a:pPr algn="ctr"/>
            <a:r>
              <a:rPr lang="en-US" b="1" dirty="0">
                <a:solidFill>
                  <a:srgbClr val="0085CA"/>
                </a:solidFill>
                <a:latin typeface="Corbel" panose="020B0503020204020204" pitchFamily="34" charset="0"/>
                <a:ea typeface="Segoe UI" panose="020B0502040204020203" pitchFamily="34" charset="0"/>
                <a:cs typeface="Segoe UI" panose="020B0502040204020203" pitchFamily="34" charset="0"/>
              </a:rPr>
              <a:t>March 2025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8220" y="1333392"/>
            <a:ext cx="3337560" cy="363233"/>
          </a:xfrm>
          <a:prstGeom prst="rect">
            <a:avLst/>
          </a:prstGeom>
        </p:spPr>
      </p:pic>
      <p:sp>
        <p:nvSpPr>
          <p:cNvPr id="8" name="Subtitle 2"/>
          <p:cNvSpPr txBox="1">
            <a:spLocks/>
          </p:cNvSpPr>
          <p:nvPr/>
        </p:nvSpPr>
        <p:spPr bwMode="auto">
          <a:xfrm>
            <a:off x="5486400" y="3654871"/>
            <a:ext cx="3048000" cy="70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mn-lt"/>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mn-lt"/>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mn-lt"/>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a:lstStyle>
          <a:p>
            <a:pPr marL="0" indent="0">
              <a:buNone/>
            </a:pPr>
            <a:r>
              <a:rPr lang="en-US" sz="1200" b="1" kern="0" dirty="0">
                <a:solidFill>
                  <a:srgbClr val="0085CA"/>
                </a:solidFill>
                <a:latin typeface="Corbel" panose="020B0503020204020204" pitchFamily="34" charset="0"/>
                <a:ea typeface="Segoe UI" panose="020B0502040204020203" pitchFamily="34" charset="0"/>
                <a:cs typeface="Segoe UI" panose="020B0502040204020203" pitchFamily="34" charset="0"/>
              </a:rPr>
              <a:t>Presented by Marie Davis</a:t>
            </a:r>
            <a:br>
              <a:rPr lang="en-US" sz="1200" kern="0" dirty="0">
                <a:solidFill>
                  <a:srgbClr val="0085CA"/>
                </a:solidFill>
                <a:latin typeface="Corbel" panose="020B0503020204020204" pitchFamily="34" charset="0"/>
                <a:ea typeface="Segoe UI" panose="020B0502040204020203" pitchFamily="34" charset="0"/>
                <a:cs typeface="Segoe UI" panose="020B0502040204020203" pitchFamily="34" charset="0"/>
              </a:rPr>
            </a:br>
            <a:r>
              <a:rPr lang="en-US" sz="1200" kern="0" dirty="0">
                <a:solidFill>
                  <a:srgbClr val="0085CA"/>
                </a:solidFill>
                <a:latin typeface="Corbel" panose="020B0503020204020204" pitchFamily="34" charset="0"/>
                <a:ea typeface="Segoe UI" panose="020B0502040204020203" pitchFamily="34" charset="0"/>
                <a:cs typeface="Segoe UI" panose="020B0502040204020203" pitchFamily="34" charset="0"/>
              </a:rPr>
              <a:t>Senior Provider Relations Representative</a:t>
            </a:r>
          </a:p>
        </p:txBody>
      </p:sp>
      <p:sp>
        <p:nvSpPr>
          <p:cNvPr id="11" name="TextBox 10">
            <a:extLst>
              <a:ext uri="{FF2B5EF4-FFF2-40B4-BE49-F238E27FC236}">
                <a16:creationId xmlns:a16="http://schemas.microsoft.com/office/drawing/2014/main" id="{4D83398C-B195-4FF1-B551-69F191CACBB0}"/>
              </a:ext>
            </a:extLst>
          </p:cNvPr>
          <p:cNvSpPr txBox="1"/>
          <p:nvPr/>
        </p:nvSpPr>
        <p:spPr>
          <a:xfrm>
            <a:off x="65446" y="4989624"/>
            <a:ext cx="9013108" cy="1562223"/>
          </a:xfrm>
          <a:prstGeom prst="rect">
            <a:avLst/>
          </a:prstGeom>
          <a:noFill/>
        </p:spPr>
        <p:txBody>
          <a:bodyPr wrap="square" rtlCol="0">
            <a:spAutoFit/>
          </a:bodyPr>
          <a:lstStyle/>
          <a:p>
            <a:pPr marR="0">
              <a:lnSpc>
                <a:spcPct val="150000"/>
              </a:lnSpc>
              <a:spcAft>
                <a:spcPts val="600"/>
              </a:spcAft>
            </a:pPr>
            <a:r>
              <a:rPr lang="en-US" sz="800" dirty="0">
                <a:solidFill>
                  <a:srgbClr val="55565A"/>
                </a:solidFill>
                <a:latin typeface="+mj-lt"/>
              </a:rPr>
              <a:t>HMO Louisiana, Inc. is a subsidiary of Blue Cross and Blue Shield of Louisiana. Both companies are independent licensees of the Blue Cross Blue Shield Association.</a:t>
            </a:r>
          </a:p>
          <a:p>
            <a:pPr>
              <a:lnSpc>
                <a:spcPct val="150000"/>
              </a:lnSpc>
              <a:spcAft>
                <a:spcPts val="600"/>
              </a:spcAft>
            </a:pPr>
            <a:r>
              <a:rPr lang="en-US" sz="800" dirty="0" err="1">
                <a:solidFill>
                  <a:srgbClr val="55565A"/>
                </a:solidFill>
                <a:latin typeface="+mj-lt"/>
              </a:rPr>
              <a:t>Carelon</a:t>
            </a:r>
            <a:r>
              <a:rPr lang="en-US" sz="800" dirty="0">
                <a:solidFill>
                  <a:srgbClr val="55565A"/>
                </a:solidFill>
                <a:latin typeface="+mj-lt"/>
              </a:rPr>
              <a:t> Medical Benefits Management (</a:t>
            </a:r>
            <a:r>
              <a:rPr lang="en-US" sz="800" dirty="0" err="1">
                <a:solidFill>
                  <a:srgbClr val="55565A"/>
                </a:solidFill>
                <a:latin typeface="+mj-lt"/>
              </a:rPr>
              <a:t>Carelon</a:t>
            </a:r>
            <a:r>
              <a:rPr lang="en-US" sz="800" dirty="0">
                <a:solidFill>
                  <a:srgbClr val="55565A"/>
                </a:solidFill>
                <a:latin typeface="+mj-lt"/>
              </a:rPr>
              <a:t>) is an independent company that serves as an authorization manager for Blue Cross and Blue Shield of Louisiana and HMO Louisiana, Inc. </a:t>
            </a:r>
          </a:p>
          <a:p>
            <a:pPr>
              <a:lnSpc>
                <a:spcPct val="150000"/>
              </a:lnSpc>
              <a:spcAft>
                <a:spcPts val="600"/>
              </a:spcAft>
            </a:pPr>
            <a:r>
              <a:rPr lang="en-US" sz="800" dirty="0" err="1">
                <a:solidFill>
                  <a:srgbClr val="55565A"/>
                </a:solidFill>
                <a:latin typeface="+mj-lt"/>
              </a:rPr>
              <a:t>Lucet</a:t>
            </a:r>
            <a:r>
              <a:rPr lang="en-US" sz="800" dirty="0">
                <a:solidFill>
                  <a:srgbClr val="55565A"/>
                </a:solidFill>
                <a:latin typeface="+mj-lt"/>
              </a:rPr>
              <a:t> is an independent company that serves as the behavioral health manager for Blue Cross and Blue Shield of Louisiana and HMO Louisiana, Inc. </a:t>
            </a:r>
          </a:p>
          <a:p>
            <a:pPr marL="0" marR="0" algn="l">
              <a:lnSpc>
                <a:spcPct val="150000"/>
              </a:lnSpc>
              <a:spcAft>
                <a:spcPts val="600"/>
              </a:spcAft>
            </a:pPr>
            <a:r>
              <a:rPr lang="en-US" sz="800" b="0" i="0" u="none" strike="noStrike" dirty="0">
                <a:solidFill>
                  <a:srgbClr val="55565A"/>
                </a:solidFill>
                <a:effectLst/>
                <a:latin typeface="+mj-lt"/>
              </a:rPr>
              <a:t>Avalon is an independent company that serves as a laboratory insights advisor for Blue Cross and Blue Shield of Louisiana and HMO Louisiana, Inc.</a:t>
            </a:r>
            <a:r>
              <a:rPr lang="en-US" sz="800" b="0" i="0" dirty="0">
                <a:solidFill>
                  <a:srgbClr val="55565A"/>
                </a:solidFill>
                <a:effectLst/>
                <a:latin typeface="+mj-lt"/>
              </a:rPr>
              <a:t>​</a:t>
            </a:r>
          </a:p>
          <a:p>
            <a:pPr>
              <a:lnSpc>
                <a:spcPct val="150000"/>
              </a:lnSpc>
              <a:spcAft>
                <a:spcPts val="600"/>
              </a:spcAft>
            </a:pPr>
            <a:r>
              <a:rPr lang="en-US" sz="800" b="0" i="0" dirty="0">
                <a:solidFill>
                  <a:srgbClr val="55565A"/>
                </a:solidFill>
                <a:effectLst/>
                <a:latin typeface="+mj-lt"/>
              </a:rPr>
              <a:t>DocuSign</a:t>
            </a:r>
            <a:r>
              <a:rPr lang="en-US" sz="800" b="0" i="1" baseline="30000" dirty="0">
                <a:solidFill>
                  <a:srgbClr val="55565A"/>
                </a:solidFill>
                <a:effectLst/>
                <a:latin typeface="+mj-lt"/>
              </a:rPr>
              <a:t>®</a:t>
            </a:r>
            <a:r>
              <a:rPr lang="en-US" sz="800" b="0" i="0" dirty="0">
                <a:solidFill>
                  <a:srgbClr val="55565A"/>
                </a:solidFill>
                <a:effectLst/>
                <a:latin typeface="+mj-lt"/>
              </a:rPr>
              <a:t>​ is an independent company that Blue Cross and Blue Shield of Louisiana uses to enable providers to sign and submit provider credentialing and data management forms electronically.</a:t>
            </a:r>
          </a:p>
          <a:p>
            <a:pPr algn="r">
              <a:lnSpc>
                <a:spcPct val="150000"/>
              </a:lnSpc>
              <a:spcAft>
                <a:spcPts val="600"/>
              </a:spcAft>
            </a:pPr>
            <a:r>
              <a:rPr lang="en-US" sz="800" i="1" dirty="0">
                <a:solidFill>
                  <a:srgbClr val="55565A"/>
                </a:solidFill>
                <a:latin typeface="+mj-lt"/>
              </a:rPr>
              <a:t>CPT</a:t>
            </a:r>
            <a:r>
              <a:rPr lang="en-US" sz="800" i="1" baseline="30000" dirty="0">
                <a:solidFill>
                  <a:srgbClr val="55565A"/>
                </a:solidFill>
                <a:latin typeface="+mj-lt"/>
              </a:rPr>
              <a:t>®</a:t>
            </a:r>
            <a:r>
              <a:rPr lang="en-US" sz="800" i="1" dirty="0">
                <a:solidFill>
                  <a:srgbClr val="55565A"/>
                </a:solidFill>
                <a:latin typeface="+mj-lt"/>
              </a:rPr>
              <a:t> only copyright 2025 American Medical Association. All rights reserved.</a:t>
            </a:r>
          </a:p>
        </p:txBody>
      </p:sp>
    </p:spTree>
    <p:extLst>
      <p:ext uri="{BB962C8B-B14F-4D97-AF65-F5344CB8AC3E}">
        <p14:creationId xmlns:p14="http://schemas.microsoft.com/office/powerpoint/2010/main" val="1628173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id="{D4BC1FA9-1A94-E89E-3A95-B0ECDF42D48A}"/>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Content Placeholder 2">
            <a:extLst>
              <a:ext uri="{FF2B5EF4-FFF2-40B4-BE49-F238E27FC236}">
                <a16:creationId xmlns:a16="http://schemas.microsoft.com/office/drawing/2014/main" id="{50AC61DE-8881-4BA1-9485-FA7033C3A22C}"/>
              </a:ext>
            </a:extLst>
          </p:cNvPr>
          <p:cNvSpPr txBox="1">
            <a:spLocks/>
          </p:cNvSpPr>
          <p:nvPr/>
        </p:nvSpPr>
        <p:spPr>
          <a:xfrm>
            <a:off x="491674" y="1522868"/>
            <a:ext cx="5518970" cy="3236917"/>
          </a:xfrm>
          <a:prstGeom prst="rect">
            <a:avLst/>
          </a:prstGeom>
        </p:spPr>
        <p:txBody>
          <a:bodyP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12000"/>
              </a:lnSpc>
              <a:spcBef>
                <a:spcPct val="20000"/>
              </a:spcBef>
              <a:spcAft>
                <a:spcPts val="1800"/>
              </a:spcAft>
              <a:buClr>
                <a:srgbClr val="4590B8"/>
              </a:buClr>
              <a:buSzPct val="92000"/>
              <a:buFont typeface="Wingdings 2" panose="05020102010507070707" pitchFamily="18" charset="2"/>
              <a:buNone/>
              <a:tabLst/>
              <a:defRPr/>
            </a:pPr>
            <a:r>
              <a:rPr kumimoji="0" lang="en-US" sz="18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The impact on your patients when you refer </a:t>
            </a:r>
            <a:br>
              <a:rPr kumimoji="0" lang="en-US" sz="18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br>
            <a:r>
              <a:rPr kumimoji="0" lang="en-US" sz="18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Louisiana Blue members to out-of-network providers include: </a:t>
            </a:r>
          </a:p>
          <a:p>
            <a:pPr marL="306000" marR="0" lvl="0" indent="-306000" algn="l" defTabSz="457200" rtl="0" eaLnBrk="1" fontAlgn="auto" latinLnBrk="0" hangingPunct="1">
              <a:lnSpc>
                <a:spcPct val="112000"/>
              </a:lnSpc>
              <a:spcBef>
                <a:spcPct val="20000"/>
              </a:spcBef>
              <a:spcAft>
                <a:spcPts val="1800"/>
              </a:spcAft>
              <a:buClr>
                <a:srgbClr val="404040"/>
              </a:buClr>
              <a:buSzPct val="92000"/>
              <a:buFont typeface="Arial" panose="020B0604020202020204" pitchFamily="34" charset="0"/>
              <a:buChar char="•"/>
              <a:tabLst/>
              <a:defRPr/>
            </a:pPr>
            <a:r>
              <a:rPr kumimoji="0" lang="en-US" sz="18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Higher cost share</a:t>
            </a:r>
            <a:r>
              <a:rPr lang="en-US">
                <a:solidFill>
                  <a:srgbClr val="55565A"/>
                </a:solidFill>
                <a:latin typeface="Corbel" panose="020B0503020204020204" pitchFamily="34" charset="0"/>
                <a:cs typeface="Segoe UI" panose="020B0502040204020203" pitchFamily="34" charset="0"/>
              </a:rPr>
              <a:t>s (</a:t>
            </a:r>
            <a:r>
              <a:rPr kumimoji="0" lang="en-US" sz="18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deductibles, coinsurances, copayments)</a:t>
            </a:r>
          </a:p>
          <a:p>
            <a:pPr marL="306000" marR="0" lvl="0" indent="-306000" algn="l" defTabSz="457200" rtl="0" eaLnBrk="1" fontAlgn="auto" latinLnBrk="0" hangingPunct="1">
              <a:lnSpc>
                <a:spcPct val="112000"/>
              </a:lnSpc>
              <a:spcBef>
                <a:spcPct val="20000"/>
              </a:spcBef>
              <a:spcAft>
                <a:spcPts val="1800"/>
              </a:spcAft>
              <a:buClr>
                <a:srgbClr val="404040"/>
              </a:buClr>
              <a:buSzPct val="92000"/>
              <a:buFont typeface="Arial" panose="020B0604020202020204" pitchFamily="34" charset="0"/>
              <a:buChar char="•"/>
              <a:tabLst/>
              <a:defRPr/>
            </a:pPr>
            <a:r>
              <a:rPr kumimoji="0" lang="en-US" sz="18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No benefits for some members</a:t>
            </a:r>
          </a:p>
          <a:p>
            <a:pPr marL="306000" marR="0" lvl="0" indent="-306000" algn="l" defTabSz="457200" rtl="0" eaLnBrk="1" fontAlgn="auto" latinLnBrk="0" hangingPunct="1">
              <a:lnSpc>
                <a:spcPct val="112000"/>
              </a:lnSpc>
              <a:spcBef>
                <a:spcPct val="20000"/>
              </a:spcBef>
              <a:spcAft>
                <a:spcPts val="1800"/>
              </a:spcAft>
              <a:buClr>
                <a:srgbClr val="404040"/>
              </a:buClr>
              <a:buSzPct val="92000"/>
              <a:buFont typeface="Arial" panose="020B0604020202020204" pitchFamily="34" charset="0"/>
              <a:buChar char="•"/>
              <a:tabLst/>
              <a:defRPr/>
            </a:pPr>
            <a:r>
              <a:rPr kumimoji="0" lang="en-US" sz="1800"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Balance billing to member for all amounts not paid by Louisiana Blue if the provider is non-participating</a:t>
            </a:r>
          </a:p>
        </p:txBody>
      </p:sp>
      <p:sp>
        <p:nvSpPr>
          <p:cNvPr id="9" name="TextBox 8">
            <a:extLst>
              <a:ext uri="{FF2B5EF4-FFF2-40B4-BE49-F238E27FC236}">
                <a16:creationId xmlns:a16="http://schemas.microsoft.com/office/drawing/2014/main" id="{1839571D-F9BE-482F-B569-957A6A728222}"/>
              </a:ext>
            </a:extLst>
          </p:cNvPr>
          <p:cNvSpPr txBox="1"/>
          <p:nvPr/>
        </p:nvSpPr>
        <p:spPr>
          <a:xfrm>
            <a:off x="2057400" y="5913661"/>
            <a:ext cx="5864309"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If a provider continues to refer patients to out-of-network providers, their entire fee schedule could be reduced. </a:t>
            </a:r>
          </a:p>
        </p:txBody>
      </p:sp>
      <p:pic>
        <p:nvPicPr>
          <p:cNvPr id="10" name="Graphic 9" descr="Marketing with solid fill">
            <a:extLst>
              <a:ext uri="{FF2B5EF4-FFF2-40B4-BE49-F238E27FC236}">
                <a16:creationId xmlns:a16="http://schemas.microsoft.com/office/drawing/2014/main" id="{7E1D2209-7D78-A72F-AE1B-25AB5530B0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9938" y="5752180"/>
            <a:ext cx="969295" cy="969295"/>
          </a:xfrm>
          <a:prstGeom prst="rect">
            <a:avLst/>
          </a:prstGeom>
        </p:spPr>
      </p:pic>
      <p:sp>
        <p:nvSpPr>
          <p:cNvPr id="3" name="Flowchart: Off-page Connector 2">
            <a:extLst>
              <a:ext uri="{FF2B5EF4-FFF2-40B4-BE49-F238E27FC236}">
                <a16:creationId xmlns:a16="http://schemas.microsoft.com/office/drawing/2014/main" id="{764B4F91-AB77-1196-F95B-C59551F44E73}"/>
              </a:ext>
            </a:extLst>
          </p:cNvPr>
          <p:cNvSpPr/>
          <p:nvPr/>
        </p:nvSpPr>
        <p:spPr>
          <a:xfrm>
            <a:off x="6273717" y="510794"/>
            <a:ext cx="2870283" cy="2167151"/>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2" name="Content Placeholder 10">
            <a:extLst>
              <a:ext uri="{FF2B5EF4-FFF2-40B4-BE49-F238E27FC236}">
                <a16:creationId xmlns:a16="http://schemas.microsoft.com/office/drawing/2014/main" id="{BFF67DA2-7F85-5F7C-A49A-D57A6EE9D025}"/>
              </a:ext>
            </a:extLst>
          </p:cNvPr>
          <p:cNvSpPr txBox="1">
            <a:spLocks/>
          </p:cNvSpPr>
          <p:nvPr/>
        </p:nvSpPr>
        <p:spPr>
          <a:xfrm>
            <a:off x="6602895" y="744320"/>
            <a:ext cx="2359109" cy="1384995"/>
          </a:xfrm>
          <a:prstGeom prst="rect">
            <a:avLst/>
          </a:prstGeom>
          <a:noFill/>
        </p:spPr>
        <p:txBody>
          <a:bodyPr wrap="square" rtlCol="0">
            <a:sp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0">
              <a:lnSpc>
                <a:spcPct val="100000"/>
              </a:lnSpc>
              <a:spcBef>
                <a:spcPts val="600"/>
              </a:spcBef>
              <a:spcAft>
                <a:spcPts val="600"/>
              </a:spcAft>
              <a:buClr>
                <a:srgbClr val="4590B8"/>
              </a:buClr>
              <a:buSzPct val="92000"/>
              <a:buFont typeface="Wingdings 2" panose="05020102010507070707" pitchFamily="18" charset="2"/>
              <a:buNone/>
              <a:tabLst/>
              <a:defRPr/>
            </a:pPr>
            <a:r>
              <a:rPr kumimoji="0" lang="en-US" sz="1400" b="1"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You can find network providers to refer members to in our online provider directories at </a:t>
            </a:r>
            <a:r>
              <a:rPr kumimoji="0" lang="en-US" sz="1400" b="1"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www.lablue.com </a:t>
            </a:r>
            <a:r>
              <a:rPr kumimoji="0" lang="en-US" sz="1400" b="1"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&gt;Find a Doctor.</a:t>
            </a:r>
          </a:p>
        </p:txBody>
      </p:sp>
      <p:sp>
        <p:nvSpPr>
          <p:cNvPr id="5" name="Title 1">
            <a:extLst>
              <a:ext uri="{FF2B5EF4-FFF2-40B4-BE49-F238E27FC236}">
                <a16:creationId xmlns:a16="http://schemas.microsoft.com/office/drawing/2014/main" id="{A2928C54-5724-D781-651D-564F55F4BEAC}"/>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Referring Members Out-of-network</a:t>
            </a:r>
          </a:p>
        </p:txBody>
      </p:sp>
    </p:spTree>
    <p:extLst>
      <p:ext uri="{BB962C8B-B14F-4D97-AF65-F5344CB8AC3E}">
        <p14:creationId xmlns:p14="http://schemas.microsoft.com/office/powerpoint/2010/main" val="10097144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5912089" y="990600"/>
            <a:ext cx="2850911" cy="3054749"/>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pic>
        <p:nvPicPr>
          <p:cNvPr id="4098" name="Picture 2" descr="G:\Provider\Share\Communications\Artwork\478108721-150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817" y="4380766"/>
            <a:ext cx="3040031" cy="180997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Laboratory Referrals</a:t>
            </a:r>
          </a:p>
        </p:txBody>
      </p:sp>
      <p:sp>
        <p:nvSpPr>
          <p:cNvPr id="5" name="TextBox 4"/>
          <p:cNvSpPr txBox="1"/>
          <p:nvPr/>
        </p:nvSpPr>
        <p:spPr>
          <a:xfrm>
            <a:off x="381000" y="914400"/>
            <a:ext cx="5410200" cy="3046988"/>
          </a:xfrm>
          <a:prstGeom prst="rect">
            <a:avLst/>
          </a:prstGeom>
          <a:noFill/>
        </p:spPr>
        <p:txBody>
          <a:bodyPr wrap="square" rtlCol="0">
            <a:spAutoFit/>
          </a:bodyPr>
          <a:lstStyle/>
          <a:p>
            <a:pPr marL="168275" indent="-168275" hangingPunct="0">
              <a:spcBef>
                <a:spcPts val="600"/>
              </a:spcBef>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All of our network providers should refer members to preferred reference lab vendors when lab services are needed and are not performed in the facility.</a:t>
            </a:r>
          </a:p>
          <a:p>
            <a:pPr marL="168275" lvl="0" indent="-168275" hangingPunct="0">
              <a:spcBef>
                <a:spcPts val="600"/>
              </a:spcBef>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Louisiana Blue discourages hospital billing for services as a reference lab when they are not contracted as a reference lab with us.</a:t>
            </a:r>
          </a:p>
          <a:p>
            <a:pPr marL="168275" lvl="0" indent="-168275" hangingPunct="0">
              <a:spcBef>
                <a:spcPts val="600"/>
              </a:spcBef>
              <a:spcAft>
                <a:spcPts val="1200"/>
              </a:spcAft>
              <a:buClr>
                <a:srgbClr val="55565A"/>
              </a:buClr>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Preoperative lab services rendered before an inpatient stay or outpatient procedure may be performed by an in-network hospital.</a:t>
            </a:r>
          </a:p>
        </p:txBody>
      </p:sp>
      <p:sp>
        <p:nvSpPr>
          <p:cNvPr id="8" name="TextBox 7"/>
          <p:cNvSpPr txBox="1"/>
          <p:nvPr/>
        </p:nvSpPr>
        <p:spPr>
          <a:xfrm>
            <a:off x="6092705" y="1086813"/>
            <a:ext cx="2552700" cy="2862322"/>
          </a:xfrm>
          <a:prstGeom prst="rect">
            <a:avLst/>
          </a:prstGeom>
          <a:noFill/>
        </p:spPr>
        <p:txBody>
          <a:bodyPr wrap="square" rtlCol="0">
            <a:spAutoFit/>
          </a:bodyPr>
          <a:lstStyle/>
          <a:p>
            <a:pPr marL="0" lvl="1" hangingPunct="0">
              <a:spcBef>
                <a:spcPts val="600"/>
              </a:spcBef>
              <a:spcAft>
                <a:spcPts val="600"/>
              </a:spcAft>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The ordering/referring provider NPI is required on all laboratory claims. Place the NPI in the indicated blocks:</a:t>
            </a:r>
          </a:p>
          <a:p>
            <a:pPr marL="285750" lvl="1" indent="-285750" hangingPunct="0">
              <a:spcBef>
                <a:spcPts val="60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UB-04: Block 78</a:t>
            </a:r>
          </a:p>
          <a:p>
            <a:pPr marL="285750" lvl="1" indent="-285750" hangingPunct="0">
              <a:spcBef>
                <a:spcPts val="600"/>
              </a:spcBef>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837I: 2310D loop, segment NM1 with the qualifier of DN in the NM101 element </a:t>
            </a:r>
          </a:p>
        </p:txBody>
      </p:sp>
      <p:sp>
        <p:nvSpPr>
          <p:cNvPr id="10" name="Rounded Rectangle 8">
            <a:extLst>
              <a:ext uri="{FF2B5EF4-FFF2-40B4-BE49-F238E27FC236}">
                <a16:creationId xmlns:a16="http://schemas.microsoft.com/office/drawing/2014/main" id="{A23E58AE-0CCA-438F-A6ED-BF6C9FBA87F5}"/>
              </a:ext>
            </a:extLst>
          </p:cNvPr>
          <p:cNvSpPr/>
          <p:nvPr/>
        </p:nvSpPr>
        <p:spPr bwMode="auto">
          <a:xfrm>
            <a:off x="381000" y="4190999"/>
            <a:ext cx="4343400" cy="2209801"/>
          </a:xfrm>
          <a:prstGeom prst="roundRect">
            <a:avLst/>
          </a:prstGeom>
          <a:noFill/>
          <a:ln w="38100" cap="flat" cmpd="sng" algn="ctr">
            <a:solidFill>
              <a:schemeClr val="bg2">
                <a:lumMod val="60000"/>
                <a:lumOff val="40000"/>
              </a:schemeClr>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solidFill>
                <a:schemeClr val="tx1"/>
              </a:solidFill>
              <a:effectLst/>
              <a:latin typeface="Corbel" panose="020B0503020204020204" pitchFamily="34" charset="0"/>
            </a:endParaRPr>
          </a:p>
        </p:txBody>
      </p:sp>
      <p:sp>
        <p:nvSpPr>
          <p:cNvPr id="3" name="TextBox 2">
            <a:extLst>
              <a:ext uri="{FF2B5EF4-FFF2-40B4-BE49-F238E27FC236}">
                <a16:creationId xmlns:a16="http://schemas.microsoft.com/office/drawing/2014/main" id="{3BB41EBC-3356-4CAD-9D6A-78BE7DEDA086}"/>
              </a:ext>
            </a:extLst>
          </p:cNvPr>
          <p:cNvSpPr txBox="1"/>
          <p:nvPr/>
        </p:nvSpPr>
        <p:spPr>
          <a:xfrm>
            <a:off x="685800" y="4500925"/>
            <a:ext cx="3886200" cy="1569660"/>
          </a:xfrm>
          <a:prstGeom prst="rect">
            <a:avLst/>
          </a:prstGeom>
          <a:noFill/>
        </p:spPr>
        <p:txBody>
          <a:bodyPr wrap="square" rtlCol="0">
            <a:spAutoFit/>
          </a:bodyPr>
          <a:lstStyle/>
          <a:p>
            <a:r>
              <a:rPr lang="en-US" sz="1600">
                <a:solidFill>
                  <a:srgbClr val="55565A"/>
                </a:solidFill>
                <a:latin typeface="Corbel" panose="020B0503020204020204" pitchFamily="34" charset="0"/>
                <a:cs typeface="Segoe UI" panose="020B0502040204020203" pitchFamily="34" charset="0"/>
              </a:rPr>
              <a:t>For more information, view the </a:t>
            </a:r>
            <a:br>
              <a:rPr lang="en-US" sz="1600">
                <a:solidFill>
                  <a:srgbClr val="55565A"/>
                </a:solidFill>
                <a:latin typeface="Corbel" panose="020B0503020204020204" pitchFamily="34" charset="0"/>
                <a:cs typeface="Segoe UI" panose="020B0502040204020203" pitchFamily="34" charset="0"/>
              </a:rPr>
            </a:br>
            <a:r>
              <a:rPr lang="en-US" sz="1600" i="1">
                <a:solidFill>
                  <a:srgbClr val="55565A"/>
                </a:solidFill>
                <a:latin typeface="Corbel" panose="020B0503020204020204" pitchFamily="34" charset="0"/>
                <a:cs typeface="Segoe UI" panose="020B0502040204020203" pitchFamily="34" charset="0"/>
              </a:rPr>
              <a:t>HMO Preferred Reference Lab Guide</a:t>
            </a:r>
            <a:r>
              <a:rPr lang="en-US" sz="1600">
                <a:solidFill>
                  <a:srgbClr val="55565A"/>
                </a:solidFill>
                <a:latin typeface="Corbel" panose="020B0503020204020204" pitchFamily="34" charset="0"/>
                <a:cs typeface="Segoe UI" panose="020B0502040204020203" pitchFamily="34" charset="0"/>
              </a:rPr>
              <a:t> and the </a:t>
            </a:r>
            <a:r>
              <a:rPr lang="en-US" sz="1600" i="1">
                <a:solidFill>
                  <a:srgbClr val="55565A"/>
                </a:solidFill>
                <a:latin typeface="Corbel" panose="020B0503020204020204" pitchFamily="34" charset="0"/>
                <a:cs typeface="Segoe UI" panose="020B0502040204020203" pitchFamily="34" charset="0"/>
              </a:rPr>
              <a:t>PPO Preferred Reference Lab Guide</a:t>
            </a:r>
            <a:r>
              <a:rPr lang="en-US" sz="1600">
                <a:solidFill>
                  <a:srgbClr val="55565A"/>
                </a:solidFill>
                <a:latin typeface="Corbel" panose="020B0503020204020204" pitchFamily="34" charset="0"/>
                <a:cs typeface="Segoe UI" panose="020B0502040204020203" pitchFamily="34" charset="0"/>
              </a:rPr>
              <a:t>, </a:t>
            </a:r>
            <a:br>
              <a:rPr lang="en-US" sz="1600">
                <a:solidFill>
                  <a:srgbClr val="55565A"/>
                </a:solidFill>
                <a:latin typeface="Corbel" panose="020B0503020204020204" pitchFamily="34" charset="0"/>
                <a:cs typeface="Segoe UI" panose="020B0502040204020203" pitchFamily="34" charset="0"/>
              </a:rPr>
            </a:br>
            <a:r>
              <a:rPr lang="en-US" sz="1600">
                <a:solidFill>
                  <a:srgbClr val="55565A"/>
                </a:solidFill>
                <a:latin typeface="Corbel" panose="020B0503020204020204" pitchFamily="34" charset="0"/>
                <a:cs typeface="Segoe UI" panose="020B0502040204020203" pitchFamily="34" charset="0"/>
              </a:rPr>
              <a:t>which are both available online at </a:t>
            </a:r>
            <a:r>
              <a:rPr lang="en-US" sz="1600" b="1">
                <a:latin typeface="Corbel" panose="020B0503020204020204" pitchFamily="34" charset="0"/>
                <a:cs typeface="Segoe UI" panose="020B0502040204020203" pitchFamily="34" charset="0"/>
              </a:rPr>
              <a:t>www.lablue.com/providers </a:t>
            </a:r>
            <a:r>
              <a:rPr lang="en-US" sz="1600">
                <a:solidFill>
                  <a:schemeClr val="accent4">
                    <a:lumMod val="75000"/>
                    <a:lumOff val="25000"/>
                  </a:schemeClr>
                </a:solidFill>
                <a:latin typeface="Corbel" panose="020B0503020204020204" pitchFamily="34" charset="0"/>
                <a:cs typeface="Segoe UI" panose="020B0502040204020203" pitchFamily="34" charset="0"/>
              </a:rPr>
              <a:t>&gt;Resources &gt;Speed Guides.</a:t>
            </a:r>
          </a:p>
        </p:txBody>
      </p:sp>
    </p:spTree>
    <p:extLst>
      <p:ext uri="{BB962C8B-B14F-4D97-AF65-F5344CB8AC3E}">
        <p14:creationId xmlns:p14="http://schemas.microsoft.com/office/powerpoint/2010/main" val="19224100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811FAFC-C9D9-4E80-A303-7BEE0D80C300}"/>
              </a:ext>
            </a:extLst>
          </p:cNvPr>
          <p:cNvSpPr txBox="1">
            <a:spLocks/>
          </p:cNvSpPr>
          <p:nvPr/>
        </p:nvSpPr>
        <p:spPr>
          <a:xfrm>
            <a:off x="685800" y="3048000"/>
            <a:ext cx="7772400" cy="1362075"/>
          </a:xfrm>
          <a:prstGeom prst="rect">
            <a:avLst/>
          </a:prstGeom>
        </p:spPr>
        <p:txBody>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pPr algn="ctr"/>
            <a:r>
              <a:rPr lang="en-US" kern="0">
                <a:latin typeface="Corbel" panose="020B0503020204020204" pitchFamily="34" charset="0"/>
              </a:rPr>
              <a:t>Online Resources</a:t>
            </a:r>
          </a:p>
        </p:txBody>
      </p:sp>
    </p:spTree>
    <p:extLst>
      <p:ext uri="{BB962C8B-B14F-4D97-AF65-F5344CB8AC3E}">
        <p14:creationId xmlns:p14="http://schemas.microsoft.com/office/powerpoint/2010/main" val="175525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C9FE14-101A-69E7-AF96-AC6E0293024D}"/>
              </a:ext>
            </a:extLst>
          </p:cNvPr>
          <p:cNvSpPr/>
          <p:nvPr/>
        </p:nvSpPr>
        <p:spPr>
          <a:xfrm>
            <a:off x="0" y="5410200"/>
            <a:ext cx="9144000" cy="1443174"/>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4" name="TextBox 3">
            <a:extLst>
              <a:ext uri="{FF2B5EF4-FFF2-40B4-BE49-F238E27FC236}">
                <a16:creationId xmlns:a16="http://schemas.microsoft.com/office/drawing/2014/main" id="{BA58A40A-3259-4259-ADBE-28F04EC178B0}"/>
              </a:ext>
            </a:extLst>
          </p:cNvPr>
          <p:cNvSpPr txBox="1"/>
          <p:nvPr/>
        </p:nvSpPr>
        <p:spPr>
          <a:xfrm>
            <a:off x="320574" y="1066800"/>
            <a:ext cx="8308977" cy="5493812"/>
          </a:xfrm>
          <a:prstGeom prst="rect">
            <a:avLst/>
          </a:prstGeom>
          <a:noFill/>
        </p:spPr>
        <p:txBody>
          <a:bodyPr wrap="square" rtlCol="0">
            <a:spAutoFit/>
          </a:bodyPr>
          <a:lstStyle/>
          <a:p>
            <a:pPr>
              <a:spcBef>
                <a:spcPts val="600"/>
              </a:spcBef>
              <a:spcAft>
                <a:spcPts val="600"/>
              </a:spcAft>
            </a:pPr>
            <a:endParaRPr lang="en-US" sz="2000" b="1">
              <a:solidFill>
                <a:srgbClr val="0070C0"/>
              </a:solidFill>
              <a:latin typeface="Corbel" panose="020B0503020204020204" pitchFamily="34" charset="0"/>
              <a:ea typeface="Segoe UI" panose="020B0502040204020203" pitchFamily="34" charset="0"/>
              <a:cs typeface="Segoe UI" panose="020B0502040204020203" pitchFamily="34" charset="0"/>
            </a:endParaRPr>
          </a:p>
          <a:p>
            <a:pPr>
              <a:spcBef>
                <a:spcPts val="600"/>
              </a:spcBef>
              <a:spcAft>
                <a:spcPts val="600"/>
              </a:spcAft>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We publish demographic information in our online provider directory. The directory is available on our website at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www.lablue.com</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 </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Addresses (location information)</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Phone numbers</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Accepting new patients</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Providers working at certain locations</a:t>
            </a:r>
          </a:p>
          <a:p>
            <a:pPr marL="742950" lvl="1" indent="-285750">
              <a:spcBef>
                <a:spcPts val="300"/>
              </a:spcBef>
              <a:spcAft>
                <a:spcPts val="300"/>
              </a:spcAft>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Information about telehealth services </a:t>
            </a:r>
          </a:p>
          <a:p>
            <a:pPr marL="742950" lvl="1" indent="-285750">
              <a:spcBef>
                <a:spcPts val="300"/>
              </a:spcBef>
              <a:spcAft>
                <a:spcPts val="300"/>
              </a:spcAft>
              <a:buFont typeface="Arial" panose="020B0604020202020204" pitchFamily="34" charset="0"/>
              <a:buChar char="•"/>
            </a:pPr>
            <a:endParaRPr lang="en-US" sz="16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spcBef>
                <a:spcPts val="600"/>
              </a:spcBef>
              <a:spcAft>
                <a:spcPts val="1200"/>
              </a:spcAft>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For professional providers to be listed in our directories, they must be available to schedule patients' appointments a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minimum of 8 hours per week</a:t>
            </a:r>
            <a:r>
              <a:rPr lang="en-US">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at the location listed.</a:t>
            </a:r>
          </a:p>
          <a:p>
            <a:pPr lvl="3">
              <a:spcBef>
                <a:spcPts val="600"/>
              </a:spcBef>
              <a:spcAft>
                <a:spcPts val="600"/>
              </a:spcAft>
            </a:pPr>
            <a:b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b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It is the contractual responsibility of all participating providers keep their information current with Louisiana Blue. To report changes in your information, use the </a:t>
            </a:r>
            <a:r>
              <a:rPr lang="en-US" sz="1400" b="1">
                <a:solidFill>
                  <a:srgbClr val="0070C0"/>
                </a:solidFill>
                <a:latin typeface="Corbel" panose="020B0503020204020204" pitchFamily="34" charset="0"/>
                <a:ea typeface="Segoe UI" panose="020B0502040204020203" pitchFamily="34" charset="0"/>
                <a:cs typeface="Segoe UI" panose="020B0502040204020203" pitchFamily="34" charset="0"/>
              </a:rPr>
              <a:t>Provider Update Request Form</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 Our Provider Credentialing &amp; Data Management Department will work with you to help ensure your information is current and accurate.</a:t>
            </a:r>
          </a:p>
        </p:txBody>
      </p:sp>
      <p:pic>
        <p:nvPicPr>
          <p:cNvPr id="10" name="Graphic 9" descr="Marketing">
            <a:extLst>
              <a:ext uri="{FF2B5EF4-FFF2-40B4-BE49-F238E27FC236}">
                <a16:creationId xmlns:a16="http://schemas.microsoft.com/office/drawing/2014/main" id="{B609FD4F-CEAD-19CB-0901-DDEC696C85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4790" y="5436781"/>
            <a:ext cx="1645890" cy="1645890"/>
          </a:xfrm>
          <a:prstGeom prst="rect">
            <a:avLst/>
          </a:prstGeom>
          <a:effectLst/>
        </p:spPr>
      </p:pic>
      <p:sp>
        <p:nvSpPr>
          <p:cNvPr id="5" name="Title 1">
            <a:extLst>
              <a:ext uri="{FF2B5EF4-FFF2-40B4-BE49-F238E27FC236}">
                <a16:creationId xmlns:a16="http://schemas.microsoft.com/office/drawing/2014/main" id="{85F36EF7-FFC5-3319-03E3-4373153C02D4}"/>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Online Provider Directories</a:t>
            </a:r>
          </a:p>
        </p:txBody>
      </p:sp>
      <p:sp>
        <p:nvSpPr>
          <p:cNvPr id="3" name="TextBox 2">
            <a:extLst>
              <a:ext uri="{FF2B5EF4-FFF2-40B4-BE49-F238E27FC236}">
                <a16:creationId xmlns:a16="http://schemas.microsoft.com/office/drawing/2014/main" id="{F7AD980F-DABD-DB13-158A-7518CA842893}"/>
              </a:ext>
            </a:extLst>
          </p:cNvPr>
          <p:cNvSpPr txBox="1"/>
          <p:nvPr/>
        </p:nvSpPr>
        <p:spPr>
          <a:xfrm>
            <a:off x="235085" y="685800"/>
            <a:ext cx="8394466" cy="646331"/>
          </a:xfrm>
          <a:prstGeom prst="rect">
            <a:avLst/>
          </a:prstGeom>
          <a:noFill/>
        </p:spPr>
        <p:txBody>
          <a:bodyPr wrap="square">
            <a:spAutoFit/>
          </a:bodyPr>
          <a:lstStyle/>
          <a:p>
            <a:pPr>
              <a:spcBef>
                <a:spcPts val="600"/>
              </a:spcBef>
              <a:spcAft>
                <a:spcPts val="600"/>
              </a:spcAft>
            </a:pPr>
            <a:r>
              <a:rPr lang="en-US" sz="1800" b="1" dirty="0">
                <a:solidFill>
                  <a:srgbClr val="0070C0"/>
                </a:solidFill>
                <a:latin typeface="Corbel" panose="020B0503020204020204" pitchFamily="34" charset="0"/>
                <a:ea typeface="Segoe UI" panose="020B0502040204020203" pitchFamily="34" charset="0"/>
                <a:cs typeface="Segoe UI" panose="020B0502040204020203" pitchFamily="34" charset="0"/>
              </a:rPr>
              <a:t>Keeping your information updated is extremely important to help our members find you.</a:t>
            </a:r>
          </a:p>
        </p:txBody>
      </p:sp>
    </p:spTree>
    <p:extLst>
      <p:ext uri="{BB962C8B-B14F-4D97-AF65-F5344CB8AC3E}">
        <p14:creationId xmlns:p14="http://schemas.microsoft.com/office/powerpoint/2010/main" val="19812477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46A977-0060-9A3A-80B6-C760FF7F0E83}"/>
              </a:ext>
            </a:extLst>
          </p:cNvPr>
          <p:cNvPicPr>
            <a:picLocks noChangeAspect="1"/>
          </p:cNvPicPr>
          <p:nvPr/>
        </p:nvPicPr>
        <p:blipFill rotWithShape="1">
          <a:blip r:embed="rId3">
            <a:extLst>
              <a:ext uri="{28A0092B-C50C-407E-A947-70E740481C1C}">
                <a14:useLocalDpi xmlns:a14="http://schemas.microsoft.com/office/drawing/2010/main" val="0"/>
              </a:ext>
            </a:extLst>
          </a:blip>
          <a:srcRect l="1" t="668" r="530" b="2782"/>
          <a:stretch/>
        </p:blipFill>
        <p:spPr>
          <a:xfrm>
            <a:off x="304800" y="1171982"/>
            <a:ext cx="5942591" cy="3442690"/>
          </a:xfrm>
          <a:prstGeom prst="rect">
            <a:avLst/>
          </a:prstGeom>
          <a:ln w="9525">
            <a:solidFill>
              <a:srgbClr val="55565A"/>
            </a:solidFill>
          </a:ln>
        </p:spPr>
      </p:pic>
      <p:sp>
        <p:nvSpPr>
          <p:cNvPr id="9" name="TextBox 8">
            <a:extLst>
              <a:ext uri="{FF2B5EF4-FFF2-40B4-BE49-F238E27FC236}">
                <a16:creationId xmlns:a16="http://schemas.microsoft.com/office/drawing/2014/main" id="{635353C8-A42D-1F1D-69B8-3E862696341E}"/>
              </a:ext>
            </a:extLst>
          </p:cNvPr>
          <p:cNvSpPr txBox="1"/>
          <p:nvPr/>
        </p:nvSpPr>
        <p:spPr>
          <a:xfrm>
            <a:off x="228600" y="648097"/>
            <a:ext cx="8915400" cy="369332"/>
          </a:xfrm>
          <a:prstGeom prst="rect">
            <a:avLst/>
          </a:prstGeom>
          <a:noFill/>
        </p:spPr>
        <p:txBody>
          <a:bodyPr wrap="square" rtlCol="0">
            <a:spAutoFit/>
          </a:bodyPr>
          <a:lstStyle/>
          <a:p>
            <a:pPr marL="0" indent="0">
              <a:buNone/>
            </a:pPr>
            <a:r>
              <a:rPr lang="en-US" b="1">
                <a:solidFill>
                  <a:srgbClr val="0070C0"/>
                </a:solidFill>
                <a:latin typeface="Corbel" panose="020B0503020204020204" pitchFamily="34" charset="0"/>
                <a:cs typeface="Segoe UI" panose="020B0502040204020203" pitchFamily="34" charset="0"/>
              </a:rPr>
              <a:t>www.lablue.com </a:t>
            </a:r>
            <a:r>
              <a:rPr lang="en-US">
                <a:solidFill>
                  <a:srgbClr val="55565A"/>
                </a:solidFill>
                <a:latin typeface="Corbel" panose="020B0503020204020204" pitchFamily="34" charset="0"/>
                <a:cs typeface="Segoe UI" panose="020B0502040204020203" pitchFamily="34" charset="0"/>
              </a:rPr>
              <a:t>&gt;Find a Doctor or Drug &gt;Provider Directory and Cost Estimates &gt;Find Care</a:t>
            </a:r>
          </a:p>
        </p:txBody>
      </p:sp>
      <p:sp>
        <p:nvSpPr>
          <p:cNvPr id="4" name="Title 1">
            <a:extLst>
              <a:ext uri="{FF2B5EF4-FFF2-40B4-BE49-F238E27FC236}">
                <a16:creationId xmlns:a16="http://schemas.microsoft.com/office/drawing/2014/main" id="{CB63C840-E0B0-17E5-3689-CF78FB1F861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Online Provider Directories</a:t>
            </a:r>
          </a:p>
        </p:txBody>
      </p:sp>
      <p:pic>
        <p:nvPicPr>
          <p:cNvPr id="3" name="Picture 2" descr="A person in a white coat&#10;&#10;Description automatically generated">
            <a:extLst>
              <a:ext uri="{FF2B5EF4-FFF2-40B4-BE49-F238E27FC236}">
                <a16:creationId xmlns:a16="http://schemas.microsoft.com/office/drawing/2014/main" id="{4908715B-58F9-D4C4-A336-31F1D98E8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2611072"/>
            <a:ext cx="5493983" cy="2817080"/>
          </a:xfrm>
          <a:prstGeom prst="rect">
            <a:avLst/>
          </a:prstGeom>
          <a:ln w="9525">
            <a:solidFill>
              <a:srgbClr val="55565A"/>
            </a:solidFill>
          </a:ln>
        </p:spPr>
      </p:pic>
      <p:pic>
        <p:nvPicPr>
          <p:cNvPr id="6" name="Picture 5" descr="A screenshot of a computer&#10;&#10;Description automatically generated">
            <a:extLst>
              <a:ext uri="{FF2B5EF4-FFF2-40B4-BE49-F238E27FC236}">
                <a16:creationId xmlns:a16="http://schemas.microsoft.com/office/drawing/2014/main" id="{A684430F-1A95-31F0-C330-72D9369FF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802753"/>
            <a:ext cx="4862762" cy="1707775"/>
          </a:xfrm>
          <a:prstGeom prst="rect">
            <a:avLst/>
          </a:prstGeom>
          <a:ln w="9525">
            <a:solidFill>
              <a:srgbClr val="55565A"/>
            </a:solidFill>
          </a:ln>
        </p:spPr>
      </p:pic>
      <p:sp>
        <p:nvSpPr>
          <p:cNvPr id="12" name="Rectangle: Rounded Corners 11">
            <a:extLst>
              <a:ext uri="{FF2B5EF4-FFF2-40B4-BE49-F238E27FC236}">
                <a16:creationId xmlns:a16="http://schemas.microsoft.com/office/drawing/2014/main" id="{1621E176-989C-DC82-A987-06F5223AFBBA}"/>
              </a:ext>
            </a:extLst>
          </p:cNvPr>
          <p:cNvSpPr/>
          <p:nvPr/>
        </p:nvSpPr>
        <p:spPr>
          <a:xfrm>
            <a:off x="5029200" y="1828954"/>
            <a:ext cx="1218191" cy="348143"/>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3" name="Rectangle: Rounded Corners 12">
            <a:extLst>
              <a:ext uri="{FF2B5EF4-FFF2-40B4-BE49-F238E27FC236}">
                <a16:creationId xmlns:a16="http://schemas.microsoft.com/office/drawing/2014/main" id="{FE3FFC7F-3A6A-B2E9-13A3-7ED31EF14F4F}"/>
              </a:ext>
            </a:extLst>
          </p:cNvPr>
          <p:cNvSpPr/>
          <p:nvPr/>
        </p:nvSpPr>
        <p:spPr>
          <a:xfrm>
            <a:off x="408432" y="2417959"/>
            <a:ext cx="1676400" cy="230753"/>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4" name="Rectangle: Rounded Corners 13">
            <a:extLst>
              <a:ext uri="{FF2B5EF4-FFF2-40B4-BE49-F238E27FC236}">
                <a16:creationId xmlns:a16="http://schemas.microsoft.com/office/drawing/2014/main" id="{DF83792B-56EF-DD0C-083C-F11AF9EC86FB}"/>
              </a:ext>
            </a:extLst>
          </p:cNvPr>
          <p:cNvSpPr/>
          <p:nvPr/>
        </p:nvSpPr>
        <p:spPr>
          <a:xfrm>
            <a:off x="2819400" y="5003668"/>
            <a:ext cx="457200" cy="348143"/>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5" name="Rectangle: Rounded Corners 14">
            <a:extLst>
              <a:ext uri="{FF2B5EF4-FFF2-40B4-BE49-F238E27FC236}">
                <a16:creationId xmlns:a16="http://schemas.microsoft.com/office/drawing/2014/main" id="{F7D8DE95-FFCA-E36E-7394-DD2675692D5A}"/>
              </a:ext>
            </a:extLst>
          </p:cNvPr>
          <p:cNvSpPr/>
          <p:nvPr/>
        </p:nvSpPr>
        <p:spPr>
          <a:xfrm>
            <a:off x="4989576" y="4185807"/>
            <a:ext cx="601565" cy="291706"/>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74514628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The Provider Page</a:t>
            </a:r>
          </a:p>
        </p:txBody>
      </p:sp>
      <p:sp>
        <p:nvSpPr>
          <p:cNvPr id="7" name="TextBox 6"/>
          <p:cNvSpPr txBox="1"/>
          <p:nvPr/>
        </p:nvSpPr>
        <p:spPr>
          <a:xfrm>
            <a:off x="2474028" y="82034"/>
            <a:ext cx="4419600" cy="369332"/>
          </a:xfrm>
          <a:prstGeom prst="rect">
            <a:avLst/>
          </a:prstGeom>
          <a:noFill/>
        </p:spPr>
        <p:txBody>
          <a:bodyPr wrap="square" rtlCol="0">
            <a:spAutoFit/>
          </a:bodyPr>
          <a:lstStyle/>
          <a:p>
            <a:pPr algn="ctr"/>
            <a:r>
              <a:rPr lang="en-US" b="1">
                <a:solidFill>
                  <a:schemeClr val="bg1"/>
                </a:solidFill>
                <a:latin typeface="Corbel" panose="020B0503020204020204" pitchFamily="34" charset="0"/>
                <a:ea typeface="Segoe UI" panose="020B0502040204020203" pitchFamily="34" charset="0"/>
                <a:cs typeface="Segoe UI" panose="020B0502040204020203" pitchFamily="34" charset="0"/>
              </a:rPr>
              <a:t>www.lablue.com/providers</a:t>
            </a:r>
            <a:r>
              <a:rPr lang="en-US" b="1">
                <a:solidFill>
                  <a:schemeClr val="bg1"/>
                </a:solidFill>
                <a:latin typeface="Corbel" panose="020B0503020204020204" pitchFamily="34" charset="0"/>
                <a:cs typeface="Segoe UI" panose="020B0502040204020203" pitchFamily="34" charset="0"/>
              </a:rPr>
              <a:t> </a:t>
            </a:r>
          </a:p>
        </p:txBody>
      </p:sp>
      <p:grpSp>
        <p:nvGrpSpPr>
          <p:cNvPr id="10" name="Group 9">
            <a:extLst>
              <a:ext uri="{FF2B5EF4-FFF2-40B4-BE49-F238E27FC236}">
                <a16:creationId xmlns:a16="http://schemas.microsoft.com/office/drawing/2014/main" id="{608D6884-D4E2-ADB2-C6DA-BD01A7FD28D5}"/>
              </a:ext>
            </a:extLst>
          </p:cNvPr>
          <p:cNvGrpSpPr/>
          <p:nvPr/>
        </p:nvGrpSpPr>
        <p:grpSpPr>
          <a:xfrm>
            <a:off x="2208657" y="685800"/>
            <a:ext cx="4726686" cy="6047232"/>
            <a:chOff x="2208657" y="685800"/>
            <a:chExt cx="4726686" cy="6047232"/>
          </a:xfrm>
        </p:grpSpPr>
        <p:grpSp>
          <p:nvGrpSpPr>
            <p:cNvPr id="8" name="Group 7">
              <a:extLst>
                <a:ext uri="{FF2B5EF4-FFF2-40B4-BE49-F238E27FC236}">
                  <a16:creationId xmlns:a16="http://schemas.microsoft.com/office/drawing/2014/main" id="{AEF09254-643F-742F-9357-B0D2195075C8}"/>
                </a:ext>
              </a:extLst>
            </p:cNvPr>
            <p:cNvGrpSpPr/>
            <p:nvPr/>
          </p:nvGrpSpPr>
          <p:grpSpPr>
            <a:xfrm>
              <a:off x="2208657" y="685800"/>
              <a:ext cx="4726686" cy="6047232"/>
              <a:chOff x="2208657" y="685800"/>
              <a:chExt cx="4726686" cy="6047232"/>
            </a:xfrm>
          </p:grpSpPr>
          <p:pic>
            <p:nvPicPr>
              <p:cNvPr id="6" name="Picture 5">
                <a:extLst>
                  <a:ext uri="{FF2B5EF4-FFF2-40B4-BE49-F238E27FC236}">
                    <a16:creationId xmlns:a16="http://schemas.microsoft.com/office/drawing/2014/main" id="{7CCB01B8-DBBE-4119-ACA4-D0020C989A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08657" y="685800"/>
                <a:ext cx="4726686" cy="5738817"/>
              </a:xfrm>
              <a:prstGeom prst="rect">
                <a:avLst/>
              </a:prstGeom>
              <a:ln w="3175">
                <a:solidFill>
                  <a:srgbClr val="55565A"/>
                </a:solidFill>
              </a:ln>
            </p:spPr>
          </p:pic>
          <p:pic>
            <p:nvPicPr>
              <p:cNvPr id="3" name="Picture 2" descr="A screenshot of a computer&#10;&#10;Description automatically generated">
                <a:extLst>
                  <a:ext uri="{FF2B5EF4-FFF2-40B4-BE49-F238E27FC236}">
                    <a16:creationId xmlns:a16="http://schemas.microsoft.com/office/drawing/2014/main" id="{71F8FC2F-1B47-2553-DABD-3148DCAF4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10" r="14040"/>
              <a:stretch/>
            </p:blipFill>
            <p:spPr>
              <a:xfrm>
                <a:off x="3438143" y="5269992"/>
                <a:ext cx="2491368" cy="146304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11A2E7EE-B8A8-64D0-0C79-928DCE70A4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 r="81329"/>
              <a:stretch/>
            </p:blipFill>
            <p:spPr>
              <a:xfrm>
                <a:off x="2208657" y="5269992"/>
                <a:ext cx="1229486" cy="146304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CC118840-E7B7-1898-834E-E615C4DB84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4" r="81329"/>
              <a:stretch/>
            </p:blipFill>
            <p:spPr>
              <a:xfrm>
                <a:off x="5929512" y="5276088"/>
                <a:ext cx="1005831" cy="1456944"/>
              </a:xfrm>
              <a:prstGeom prst="rect">
                <a:avLst/>
              </a:prstGeom>
            </p:spPr>
          </p:pic>
        </p:grpSp>
        <p:pic>
          <p:nvPicPr>
            <p:cNvPr id="9" name="Picture 8" descr="A screenshot of a screen&#10;&#10;Description automatically generated">
              <a:extLst>
                <a:ext uri="{FF2B5EF4-FFF2-40B4-BE49-F238E27FC236}">
                  <a16:creationId xmlns:a16="http://schemas.microsoft.com/office/drawing/2014/main" id="{17505C56-41B2-F158-5632-0F29C9AD9D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3177725"/>
              <a:ext cx="2857283" cy="2092267"/>
            </a:xfrm>
            <a:prstGeom prst="rect">
              <a:avLst/>
            </a:prstGeom>
          </p:spPr>
        </p:pic>
      </p:grpSp>
    </p:spTree>
    <p:extLst>
      <p:ext uri="{BB962C8B-B14F-4D97-AF65-F5344CB8AC3E}">
        <p14:creationId xmlns:p14="http://schemas.microsoft.com/office/powerpoint/2010/main" val="34344683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B01B8-DBBE-4119-ACA4-D0020C989AC0}"/>
              </a:ext>
            </a:extLst>
          </p:cNvPr>
          <p:cNvPicPr>
            <a:picLocks noChangeAspect="1"/>
          </p:cNvPicPr>
          <p:nvPr/>
        </p:nvPicPr>
        <p:blipFill rotWithShape="1">
          <a:blip r:embed="rId3">
            <a:extLst>
              <a:ext uri="{28A0092B-C50C-407E-A947-70E740481C1C}">
                <a14:useLocalDpi xmlns:a14="http://schemas.microsoft.com/office/drawing/2010/main" val="0"/>
              </a:ext>
            </a:extLst>
          </a:blip>
          <a:srcRect t="-848" b="-964"/>
          <a:stretch/>
        </p:blipFill>
        <p:spPr>
          <a:xfrm>
            <a:off x="1097274" y="1133480"/>
            <a:ext cx="7010400" cy="5394005"/>
          </a:xfrm>
          <a:prstGeom prst="rect">
            <a:avLst/>
          </a:prstGeom>
          <a:ln w="3175">
            <a:solidFill>
              <a:srgbClr val="55565A"/>
            </a:solidFill>
          </a:ln>
        </p:spPr>
      </p:pic>
      <p:sp>
        <p:nvSpPr>
          <p:cNvPr id="11"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The Provider Page</a:t>
            </a:r>
          </a:p>
        </p:txBody>
      </p:sp>
      <p:sp>
        <p:nvSpPr>
          <p:cNvPr id="7" name="TextBox 6"/>
          <p:cNvSpPr txBox="1"/>
          <p:nvPr/>
        </p:nvSpPr>
        <p:spPr>
          <a:xfrm>
            <a:off x="-722376" y="487952"/>
            <a:ext cx="4419600" cy="369332"/>
          </a:xfrm>
          <a:prstGeom prst="rect">
            <a:avLst/>
          </a:prstGeom>
          <a:noFill/>
        </p:spPr>
        <p:txBody>
          <a:bodyPr wrap="square" rtlCol="0">
            <a:spAutoFit/>
          </a:bodyPr>
          <a:lstStyle/>
          <a:p>
            <a:pPr algn="ctr"/>
            <a:r>
              <a:rPr lang="en-US"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a:t>
            </a:r>
            <a:r>
              <a:rPr lang="en-US" b="1" dirty="0">
                <a:solidFill>
                  <a:srgbClr val="0070C0"/>
                </a:solidFill>
                <a:latin typeface="Corbel" panose="020B0503020204020204" pitchFamily="34" charset="0"/>
                <a:cs typeface="Segoe UI" panose="020B0502040204020203" pitchFamily="34" charset="0"/>
              </a:rPr>
              <a:t> </a:t>
            </a:r>
          </a:p>
        </p:txBody>
      </p:sp>
    </p:spTree>
    <p:extLst>
      <p:ext uri="{BB962C8B-B14F-4D97-AF65-F5344CB8AC3E}">
        <p14:creationId xmlns:p14="http://schemas.microsoft.com/office/powerpoint/2010/main" val="8094092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1B24204-50A5-B2F1-CD2D-4FDE88D1C4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10" r="14040" b="7288"/>
          <a:stretch/>
        </p:blipFill>
        <p:spPr>
          <a:xfrm>
            <a:off x="2133029" y="2366288"/>
            <a:ext cx="4877942" cy="2655779"/>
          </a:xfrm>
          <a:prstGeom prst="rect">
            <a:avLst/>
          </a:prstGeom>
        </p:spPr>
      </p:pic>
      <p:sp>
        <p:nvSpPr>
          <p:cNvPr id="11"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The Provider Page</a:t>
            </a:r>
          </a:p>
        </p:txBody>
      </p:sp>
      <p:cxnSp>
        <p:nvCxnSpPr>
          <p:cNvPr id="25" name="Straight Arrow Connector 24">
            <a:extLst>
              <a:ext uri="{FF2B5EF4-FFF2-40B4-BE49-F238E27FC236}">
                <a16:creationId xmlns:a16="http://schemas.microsoft.com/office/drawing/2014/main" id="{3D230553-88B7-55C1-7708-28D8818092DA}"/>
              </a:ext>
            </a:extLst>
          </p:cNvPr>
          <p:cNvCxnSpPr>
            <a:cxnSpLocks/>
          </p:cNvCxnSpPr>
          <p:nvPr/>
        </p:nvCxnSpPr>
        <p:spPr bwMode="auto">
          <a:xfrm>
            <a:off x="6705600" y="3843790"/>
            <a:ext cx="533400" cy="0"/>
          </a:xfrm>
          <a:prstGeom prst="straightConnector1">
            <a:avLst/>
          </a:prstGeom>
          <a:noFill/>
          <a:ln w="12700" cap="flat" cmpd="sng" algn="ctr">
            <a:solidFill>
              <a:srgbClr val="F89728"/>
            </a:solidFill>
            <a:prstDash val="solid"/>
            <a:round/>
            <a:headEnd type="none" w="med" len="med"/>
            <a:tailEnd type="triangle"/>
          </a:ln>
          <a:effectLst/>
        </p:spPr>
      </p:cxnSp>
      <p:sp>
        <p:nvSpPr>
          <p:cNvPr id="43" name="TextBox 42">
            <a:extLst>
              <a:ext uri="{FF2B5EF4-FFF2-40B4-BE49-F238E27FC236}">
                <a16:creationId xmlns:a16="http://schemas.microsoft.com/office/drawing/2014/main" id="{577CF5A9-A944-763C-6AD2-96E654771CEF}"/>
              </a:ext>
            </a:extLst>
          </p:cNvPr>
          <p:cNvSpPr txBox="1"/>
          <p:nvPr/>
        </p:nvSpPr>
        <p:spPr>
          <a:xfrm>
            <a:off x="1803809" y="1227134"/>
            <a:ext cx="2878523" cy="830997"/>
          </a:xfrm>
          <a:prstGeom prst="rect">
            <a:avLst/>
          </a:prstGeom>
          <a:noFill/>
        </p:spPr>
        <p:txBody>
          <a:bodyPr wrap="square" rtlCol="0">
            <a:spAutoFit/>
          </a:bodyPr>
          <a:lstStyle/>
          <a:p>
            <a:pPr algn="l"/>
            <a:r>
              <a:rPr lang="en-US" sz="1200" b="1" i="0" dirty="0">
                <a:solidFill>
                  <a:srgbClr val="0070C0"/>
                </a:solidFill>
                <a:effectLst/>
                <a:latin typeface="Corbel" panose="020B0503020204020204" pitchFamily="34" charset="0"/>
              </a:rPr>
              <a:t>Blue Advantage Resources</a:t>
            </a:r>
          </a:p>
          <a:p>
            <a:pPr algn="l"/>
            <a:r>
              <a:rPr lang="en-US" sz="1200" b="0" i="0" dirty="0">
                <a:solidFill>
                  <a:srgbClr val="55565A"/>
                </a:solidFill>
                <a:effectLst/>
                <a:latin typeface="Corbel" panose="020B0503020204020204" pitchFamily="34" charset="0"/>
              </a:rPr>
              <a:t>Our Blue Advantage Provider page is designed to give you access to the most current Blue Advantage resources.</a:t>
            </a:r>
          </a:p>
        </p:txBody>
      </p:sp>
      <p:sp>
        <p:nvSpPr>
          <p:cNvPr id="47" name="TextBox 46">
            <a:extLst>
              <a:ext uri="{FF2B5EF4-FFF2-40B4-BE49-F238E27FC236}">
                <a16:creationId xmlns:a16="http://schemas.microsoft.com/office/drawing/2014/main" id="{079E7EF8-909E-26C7-FC2C-6FAF5D78F75C}"/>
              </a:ext>
            </a:extLst>
          </p:cNvPr>
          <p:cNvSpPr txBox="1"/>
          <p:nvPr/>
        </p:nvSpPr>
        <p:spPr>
          <a:xfrm>
            <a:off x="140360" y="3843790"/>
            <a:ext cx="1852881" cy="1015663"/>
          </a:xfrm>
          <a:prstGeom prst="rect">
            <a:avLst/>
          </a:prstGeom>
          <a:noFill/>
        </p:spPr>
        <p:txBody>
          <a:bodyPr wrap="square">
            <a:spAutoFit/>
          </a:bodyPr>
          <a:lstStyle/>
          <a:p>
            <a:pPr algn="l"/>
            <a:r>
              <a:rPr lang="en-US" sz="1200" b="1" i="0">
                <a:solidFill>
                  <a:srgbClr val="0070C0"/>
                </a:solidFill>
                <a:effectLst/>
                <a:latin typeface="Corbel" panose="020B0503020204020204" pitchFamily="34" charset="0"/>
              </a:rPr>
              <a:t>Behavioral Health</a:t>
            </a:r>
          </a:p>
          <a:p>
            <a:pPr algn="l"/>
            <a:r>
              <a:rPr lang="en-US" sz="1200" b="0" i="0">
                <a:solidFill>
                  <a:srgbClr val="55565A"/>
                </a:solidFill>
                <a:effectLst/>
                <a:latin typeface="Corbel" panose="020B0503020204020204" pitchFamily="34" charset="0"/>
              </a:rPr>
              <a:t>We have partnered with Lucet for their expertise in the provision of mental health services.</a:t>
            </a:r>
          </a:p>
        </p:txBody>
      </p:sp>
      <p:sp>
        <p:nvSpPr>
          <p:cNvPr id="49" name="TextBox 48">
            <a:extLst>
              <a:ext uri="{FF2B5EF4-FFF2-40B4-BE49-F238E27FC236}">
                <a16:creationId xmlns:a16="http://schemas.microsoft.com/office/drawing/2014/main" id="{806EB786-633E-5D6B-AA63-5DCE9B0FA49C}"/>
              </a:ext>
            </a:extLst>
          </p:cNvPr>
          <p:cNvSpPr txBox="1"/>
          <p:nvPr/>
        </p:nvSpPr>
        <p:spPr>
          <a:xfrm>
            <a:off x="7382106" y="3429000"/>
            <a:ext cx="1600200" cy="1200329"/>
          </a:xfrm>
          <a:prstGeom prst="rect">
            <a:avLst/>
          </a:prstGeom>
          <a:noFill/>
        </p:spPr>
        <p:txBody>
          <a:bodyPr wrap="square">
            <a:spAutoFit/>
          </a:bodyPr>
          <a:lstStyle/>
          <a:p>
            <a:pPr algn="l"/>
            <a:r>
              <a:rPr lang="en-US" sz="1200" b="1" i="0">
                <a:solidFill>
                  <a:srgbClr val="0070C0"/>
                </a:solidFill>
                <a:effectLst/>
                <a:latin typeface="Corbel" panose="020B0503020204020204" pitchFamily="34" charset="0"/>
              </a:rPr>
              <a:t>Need an Admin Rep?</a:t>
            </a:r>
          </a:p>
          <a:p>
            <a:pPr algn="l"/>
            <a:r>
              <a:rPr lang="en-US" sz="1200" b="0" i="0">
                <a:solidFill>
                  <a:srgbClr val="55565A"/>
                </a:solidFill>
                <a:effectLst/>
                <a:latin typeface="Corbel" panose="020B0503020204020204" pitchFamily="34" charset="0"/>
              </a:rPr>
              <a:t>Each organization must pick a representative to manage access to our secure online services.</a:t>
            </a:r>
          </a:p>
        </p:txBody>
      </p:sp>
      <p:sp>
        <p:nvSpPr>
          <p:cNvPr id="2" name="TextBox 1">
            <a:extLst>
              <a:ext uri="{FF2B5EF4-FFF2-40B4-BE49-F238E27FC236}">
                <a16:creationId xmlns:a16="http://schemas.microsoft.com/office/drawing/2014/main" id="{7659F1A4-6BD3-6DD6-7609-ABB59A57A958}"/>
              </a:ext>
            </a:extLst>
          </p:cNvPr>
          <p:cNvSpPr txBox="1"/>
          <p:nvPr/>
        </p:nvSpPr>
        <p:spPr>
          <a:xfrm>
            <a:off x="-722376" y="487952"/>
            <a:ext cx="4419600" cy="369332"/>
          </a:xfrm>
          <a:prstGeom prst="rect">
            <a:avLst/>
          </a:prstGeom>
          <a:noFill/>
        </p:spPr>
        <p:txBody>
          <a:bodyPr wrap="square" rtlCol="0">
            <a:spAutoFit/>
          </a:bodyPr>
          <a:lstStyle/>
          <a:p>
            <a:pPr algn="ct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a:t>
            </a:r>
            <a:r>
              <a:rPr lang="en-US" b="1">
                <a:solidFill>
                  <a:srgbClr val="0070C0"/>
                </a:solidFill>
                <a:latin typeface="Corbel" panose="020B0503020204020204" pitchFamily="34" charset="0"/>
                <a:cs typeface="Segoe UI" panose="020B0502040204020203" pitchFamily="34" charset="0"/>
              </a:rPr>
              <a:t> </a:t>
            </a:r>
          </a:p>
        </p:txBody>
      </p:sp>
      <p:sp>
        <p:nvSpPr>
          <p:cNvPr id="45" name="TextBox 44">
            <a:extLst>
              <a:ext uri="{FF2B5EF4-FFF2-40B4-BE49-F238E27FC236}">
                <a16:creationId xmlns:a16="http://schemas.microsoft.com/office/drawing/2014/main" id="{3C7F07FB-3FF7-3F47-C298-8DE79A1B7B4D}"/>
              </a:ext>
            </a:extLst>
          </p:cNvPr>
          <p:cNvSpPr txBox="1"/>
          <p:nvPr/>
        </p:nvSpPr>
        <p:spPr>
          <a:xfrm>
            <a:off x="5105400" y="1183323"/>
            <a:ext cx="2819402" cy="830997"/>
          </a:xfrm>
          <a:prstGeom prst="rect">
            <a:avLst/>
          </a:prstGeom>
          <a:noFill/>
        </p:spPr>
        <p:txBody>
          <a:bodyPr wrap="square">
            <a:spAutoFit/>
          </a:bodyPr>
          <a:lstStyle/>
          <a:p>
            <a:pPr algn="l"/>
            <a:r>
              <a:rPr lang="en-US" sz="1200" b="1" i="0" dirty="0">
                <a:solidFill>
                  <a:srgbClr val="0070C0"/>
                </a:solidFill>
                <a:effectLst/>
                <a:latin typeface="Corbel" panose="020B0503020204020204" pitchFamily="34" charset="0"/>
              </a:rPr>
              <a:t>Comparing Costs</a:t>
            </a:r>
          </a:p>
          <a:p>
            <a:pPr algn="l"/>
            <a:r>
              <a:rPr lang="en-US" sz="1200" b="0" i="0" dirty="0">
                <a:solidFill>
                  <a:srgbClr val="55565A"/>
                </a:solidFill>
                <a:effectLst/>
                <a:latin typeface="Corbel" panose="020B0503020204020204" pitchFamily="34" charset="0"/>
              </a:rPr>
              <a:t>Our cost comparison tool lets members compare common medical procedures based on price and location.</a:t>
            </a:r>
          </a:p>
        </p:txBody>
      </p:sp>
      <p:cxnSp>
        <p:nvCxnSpPr>
          <p:cNvPr id="9" name="Straight Arrow Connector 8">
            <a:extLst>
              <a:ext uri="{FF2B5EF4-FFF2-40B4-BE49-F238E27FC236}">
                <a16:creationId xmlns:a16="http://schemas.microsoft.com/office/drawing/2014/main" id="{27A85082-9C7F-D8DF-9B44-05D8FA2DBA0F}"/>
              </a:ext>
            </a:extLst>
          </p:cNvPr>
          <p:cNvCxnSpPr>
            <a:cxnSpLocks/>
          </p:cNvCxnSpPr>
          <p:nvPr/>
        </p:nvCxnSpPr>
        <p:spPr bwMode="auto">
          <a:xfrm>
            <a:off x="3697224" y="4784361"/>
            <a:ext cx="0" cy="394147"/>
          </a:xfrm>
          <a:prstGeom prst="straightConnector1">
            <a:avLst/>
          </a:prstGeom>
          <a:noFill/>
          <a:ln w="12700" cap="flat" cmpd="sng" algn="ctr">
            <a:solidFill>
              <a:srgbClr val="F89728"/>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F0C74952-828F-C568-1DA2-15C72AD1D95D}"/>
              </a:ext>
            </a:extLst>
          </p:cNvPr>
          <p:cNvCxnSpPr>
            <a:cxnSpLocks/>
          </p:cNvCxnSpPr>
          <p:nvPr/>
        </p:nvCxnSpPr>
        <p:spPr bwMode="auto">
          <a:xfrm flipV="1">
            <a:off x="3124200" y="2096212"/>
            <a:ext cx="0" cy="496012"/>
          </a:xfrm>
          <a:prstGeom prst="straightConnector1">
            <a:avLst/>
          </a:prstGeom>
          <a:noFill/>
          <a:ln w="12700" cap="flat" cmpd="sng" algn="ctr">
            <a:solidFill>
              <a:srgbClr val="F89728"/>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3D855206-DF0B-0805-CE87-36BBEE872814}"/>
              </a:ext>
            </a:extLst>
          </p:cNvPr>
          <p:cNvCxnSpPr>
            <a:cxnSpLocks/>
          </p:cNvCxnSpPr>
          <p:nvPr/>
        </p:nvCxnSpPr>
        <p:spPr bwMode="auto">
          <a:xfrm flipV="1">
            <a:off x="5763768" y="2096212"/>
            <a:ext cx="0" cy="496012"/>
          </a:xfrm>
          <a:prstGeom prst="straightConnector1">
            <a:avLst/>
          </a:prstGeom>
          <a:noFill/>
          <a:ln w="12700" cap="flat" cmpd="sng" algn="ctr">
            <a:solidFill>
              <a:srgbClr val="F89728"/>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F98C177A-138E-94EE-DF34-BEAC7531E112}"/>
              </a:ext>
            </a:extLst>
          </p:cNvPr>
          <p:cNvCxnSpPr>
            <a:cxnSpLocks/>
          </p:cNvCxnSpPr>
          <p:nvPr/>
        </p:nvCxnSpPr>
        <p:spPr bwMode="auto">
          <a:xfrm flipH="1">
            <a:off x="1618488" y="3962400"/>
            <a:ext cx="533400" cy="0"/>
          </a:xfrm>
          <a:prstGeom prst="straightConnector1">
            <a:avLst/>
          </a:prstGeom>
          <a:noFill/>
          <a:ln w="12700" cap="flat" cmpd="sng" algn="ctr">
            <a:solidFill>
              <a:srgbClr val="F89728"/>
            </a:solidFill>
            <a:prstDash val="solid"/>
            <a:round/>
            <a:headEnd type="none" w="med" len="med"/>
            <a:tailEnd type="triangle"/>
          </a:ln>
          <a:effectLst/>
        </p:spPr>
      </p:cxnSp>
      <p:sp>
        <p:nvSpPr>
          <p:cNvPr id="12" name="TextBox 11">
            <a:extLst>
              <a:ext uri="{FF2B5EF4-FFF2-40B4-BE49-F238E27FC236}">
                <a16:creationId xmlns:a16="http://schemas.microsoft.com/office/drawing/2014/main" id="{6A98D3B5-4E5D-4A0C-9B0C-C4A63DED56C0}"/>
              </a:ext>
            </a:extLst>
          </p:cNvPr>
          <p:cNvSpPr txBox="1"/>
          <p:nvPr/>
        </p:nvSpPr>
        <p:spPr>
          <a:xfrm>
            <a:off x="2185416" y="5345875"/>
            <a:ext cx="2768190" cy="646331"/>
          </a:xfrm>
          <a:prstGeom prst="rect">
            <a:avLst/>
          </a:prstGeom>
          <a:noFill/>
        </p:spPr>
        <p:txBody>
          <a:bodyPr wrap="square">
            <a:spAutoFit/>
          </a:bodyPr>
          <a:lstStyle/>
          <a:p>
            <a:pPr algn="l"/>
            <a:r>
              <a:rPr lang="en-US" sz="1200" b="1" i="0">
                <a:solidFill>
                  <a:srgbClr val="0070C0"/>
                </a:solidFill>
                <a:effectLst/>
                <a:latin typeface="Corbel" panose="020B0503020204020204" pitchFamily="34" charset="0"/>
              </a:rPr>
              <a:t>Obesity Treatment Resources</a:t>
            </a:r>
          </a:p>
          <a:p>
            <a:pPr algn="l"/>
            <a:r>
              <a:rPr lang="en-US" sz="1200" b="0" i="0">
                <a:solidFill>
                  <a:srgbClr val="55565A"/>
                </a:solidFill>
                <a:effectLst/>
                <a:latin typeface="Corbel" panose="020B0503020204020204" pitchFamily="34" charset="0"/>
              </a:rPr>
              <a:t>Louisiana Blue wants to help your patients live healthy lives. </a:t>
            </a:r>
          </a:p>
        </p:txBody>
      </p:sp>
    </p:spTree>
    <p:extLst>
      <p:ext uri="{BB962C8B-B14F-4D97-AF65-F5344CB8AC3E}">
        <p14:creationId xmlns:p14="http://schemas.microsoft.com/office/powerpoint/2010/main" val="345238608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571500" y="5588990"/>
            <a:ext cx="8323118" cy="994987"/>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Provider Manuals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3680" y="4775145"/>
            <a:ext cx="1212229" cy="1568768"/>
          </a:xfrm>
          <a:prstGeom prst="rect">
            <a:avLst/>
          </a:prstGeom>
          <a:ln w="3175">
            <a:solidFill>
              <a:schemeClr val="tx2"/>
            </a:solidFill>
          </a:ln>
          <a:effectLst>
            <a:outerShdw blurRad="50800" dist="38100" dir="2700000" algn="tl" rotWithShape="0">
              <a:prstClr val="black">
                <a:alpha val="40000"/>
              </a:prstClr>
            </a:outerShdw>
          </a:effectLst>
        </p:spPr>
      </p:pic>
      <p:sp>
        <p:nvSpPr>
          <p:cNvPr id="12" name="TextBox 11"/>
          <p:cNvSpPr txBox="1"/>
          <p:nvPr/>
        </p:nvSpPr>
        <p:spPr>
          <a:xfrm>
            <a:off x="4949466" y="1899285"/>
            <a:ext cx="2576441" cy="584775"/>
          </a:xfrm>
          <a:prstGeom prst="rect">
            <a:avLst/>
          </a:prstGeom>
          <a:noFill/>
        </p:spPr>
        <p:txBody>
          <a:bodyPr wrap="square" rtlCol="0" anchor="ctr">
            <a:spAutoFit/>
          </a:bodyPr>
          <a:lstStyle/>
          <a:p>
            <a:pPr algn="ctr"/>
            <a:r>
              <a:rPr lang="en-US" sz="1600" b="1">
                <a:solidFill>
                  <a:srgbClr val="0085CA"/>
                </a:solidFill>
                <a:latin typeface="Corbel" panose="020B0503020204020204" pitchFamily="34" charset="0"/>
                <a:ea typeface="Segoe UI" panose="020B0502040204020203" pitchFamily="34" charset="0"/>
                <a:cs typeface="Segoe UI" panose="020B0502040204020203" pitchFamily="34" charset="0"/>
              </a:rPr>
              <a:t>www.lablue.com/providers</a:t>
            </a:r>
          </a:p>
          <a:p>
            <a:pPr algn="ct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 &gt;Manuals </a:t>
            </a:r>
          </a:p>
        </p:txBody>
      </p:sp>
      <p:sp>
        <p:nvSpPr>
          <p:cNvPr id="11" name="TextBox 10"/>
          <p:cNvSpPr txBox="1"/>
          <p:nvPr/>
        </p:nvSpPr>
        <p:spPr>
          <a:xfrm>
            <a:off x="381000" y="914400"/>
            <a:ext cx="6324600" cy="984885"/>
          </a:xfrm>
          <a:prstGeom prst="rect">
            <a:avLst/>
          </a:prstGeom>
          <a:noFill/>
        </p:spPr>
        <p:txBody>
          <a:bodyPr wrap="square" rtlCol="0">
            <a:spAutoFit/>
          </a:bodyPr>
          <a:lstStyle/>
          <a:p>
            <a:pPr lvl="0" hangingPunct="0">
              <a:spcBef>
                <a:spcPts val="600"/>
              </a:spcBef>
              <a:spcAft>
                <a:spcPts val="6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Our manuals are an extension of your member provider agreement.</a:t>
            </a:r>
          </a:p>
          <a:p>
            <a:pPr hangingPunct="0">
              <a:spcBef>
                <a:spcPts val="600"/>
              </a:spcBef>
              <a:spcAft>
                <a:spcPts val="6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 manuals include the information you need as a participant in our networks:</a:t>
            </a:r>
          </a:p>
        </p:txBody>
      </p:sp>
      <p:sp>
        <p:nvSpPr>
          <p:cNvPr id="13" name="TextBox 12"/>
          <p:cNvSpPr txBox="1"/>
          <p:nvPr/>
        </p:nvSpPr>
        <p:spPr>
          <a:xfrm>
            <a:off x="520803" y="1968550"/>
            <a:ext cx="3017520" cy="2923877"/>
          </a:xfrm>
          <a:prstGeom prst="rect">
            <a:avLst/>
          </a:prstGeom>
          <a:noFill/>
        </p:spPr>
        <p:txBody>
          <a:bodyPr wrap="square" rtlCol="0">
            <a:spAutoFit/>
          </a:bodyPr>
          <a:lstStyle/>
          <a:p>
            <a:pPr marL="0" lvl="2" indent="-285750" hangingPunct="0">
              <a:spcBef>
                <a:spcPts val="600"/>
              </a:spcBef>
              <a:buClr>
                <a:srgbClr val="55565A"/>
              </a:buClr>
              <a:buFont typeface="Arial"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Reimbursement Information</a:t>
            </a:r>
          </a:p>
          <a:p>
            <a:pPr marL="0" lvl="2" indent="-285750" hangingPunct="0">
              <a:spcBef>
                <a:spcPts val="600"/>
              </a:spcBef>
              <a:buClr>
                <a:srgbClr val="55565A"/>
              </a:buClr>
              <a:buFont typeface="Arial"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Claims Submission</a:t>
            </a:r>
          </a:p>
          <a:p>
            <a:pPr marL="0" lvl="2" indent="-285750" hangingPunct="0">
              <a:spcBef>
                <a:spcPts val="600"/>
              </a:spcBef>
              <a:buClr>
                <a:srgbClr val="55565A"/>
              </a:buClr>
              <a:buFont typeface="Arial"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Billing Guidelines</a:t>
            </a:r>
          </a:p>
          <a:p>
            <a:pPr marL="0" lvl="2" indent="-285750" hangingPunct="0">
              <a:spcBef>
                <a:spcPts val="600"/>
              </a:spcBef>
              <a:buClr>
                <a:srgbClr val="55565A"/>
              </a:buClr>
              <a:buFont typeface="Arial"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Medical Management</a:t>
            </a:r>
          </a:p>
          <a:p>
            <a:pPr marL="285750" lvl="2" indent="-285750" hangingPunct="0">
              <a:spcBef>
                <a:spcPts val="600"/>
              </a:spcBef>
              <a:buClr>
                <a:srgbClr val="55565A"/>
              </a:buClr>
              <a:buFont typeface="Arial"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Appeals and Disputes</a:t>
            </a:r>
          </a:p>
          <a:p>
            <a:pPr marL="285750" lvl="2" indent="-285750" hangingPunct="0">
              <a:spcBef>
                <a:spcPts val="600"/>
              </a:spcBef>
              <a:buClr>
                <a:srgbClr val="55565A"/>
              </a:buClr>
              <a:buFont typeface="Arial"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Network Overviews</a:t>
            </a:r>
          </a:p>
          <a:p>
            <a:pPr marL="285750" lvl="2" indent="-285750" hangingPunct="0">
              <a:spcBef>
                <a:spcPts val="600"/>
              </a:spcBef>
              <a:buClr>
                <a:srgbClr val="55565A"/>
              </a:buClr>
              <a:buFont typeface="Arial"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Authorization Requirements</a:t>
            </a:r>
          </a:p>
          <a:p>
            <a:pPr marL="285750" lvl="2" indent="-285750" hangingPunct="0">
              <a:spcBef>
                <a:spcPts val="600"/>
              </a:spcBef>
              <a:buClr>
                <a:srgbClr val="55565A"/>
              </a:buClr>
              <a:buFont typeface="Arial"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And much more</a:t>
            </a:r>
          </a:p>
          <a:p>
            <a:pPr marL="0" lvl="2" indent="-285750" hangingPunct="0">
              <a:spcBef>
                <a:spcPts val="600"/>
              </a:spcBef>
              <a:buFont typeface="Arial" pitchFamily="34" charset="0"/>
              <a:buChar char="•"/>
            </a:pPr>
            <a:endPar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2" name="Rectangle 1"/>
          <p:cNvSpPr/>
          <p:nvPr/>
        </p:nvSpPr>
        <p:spPr>
          <a:xfrm>
            <a:off x="1953316" y="5784646"/>
            <a:ext cx="6784284" cy="584775"/>
          </a:xfrm>
          <a:prstGeom prst="rect">
            <a:avLst/>
          </a:prstGeom>
        </p:spPr>
        <p:txBody>
          <a:bodyPr wrap="square">
            <a:spAutoFit/>
          </a:bodyPr>
          <a:lstStyle/>
          <a:p>
            <a:pPr>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The </a:t>
            </a:r>
            <a:r>
              <a:rPr lang="en-US" sz="1600" i="1">
                <a:solidFill>
                  <a:srgbClr val="55565A"/>
                </a:solidFill>
                <a:latin typeface="Corbel" panose="020B0503020204020204" pitchFamily="34" charset="0"/>
                <a:ea typeface="Segoe UI" panose="020B0502040204020203" pitchFamily="34" charset="0"/>
                <a:cs typeface="Segoe UI" panose="020B0502040204020203" pitchFamily="34" charset="0"/>
              </a:rPr>
              <a:t>Member Provider Policy &amp; Procedure Manual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(our facility manual) is located only in iLinkBlue at </a:t>
            </a: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www.lablue.com/ilinkblue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a:t>
            </a:r>
          </a:p>
        </p:txBody>
      </p:sp>
      <p:sp>
        <p:nvSpPr>
          <p:cNvPr id="5" name="Right Brace 4"/>
          <p:cNvSpPr/>
          <p:nvPr/>
        </p:nvSpPr>
        <p:spPr bwMode="auto">
          <a:xfrm rot="16200000">
            <a:off x="5970987" y="1342162"/>
            <a:ext cx="533400" cy="3221827"/>
          </a:xfrm>
          <a:prstGeom prst="rightBrace">
            <a:avLst>
              <a:gd name="adj1" fmla="val 32069"/>
              <a:gd name="adj2" fmla="val 50000"/>
            </a:avLst>
          </a:prstGeom>
          <a:noFill/>
          <a:ln w="38100" cap="flat" cmpd="sng" algn="ctr">
            <a:solidFill>
              <a:srgbClr val="F89728"/>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pic>
        <p:nvPicPr>
          <p:cNvPr id="9" name="Picture 8">
            <a:extLst>
              <a:ext uri="{FF2B5EF4-FFF2-40B4-BE49-F238E27FC236}">
                <a16:creationId xmlns:a16="http://schemas.microsoft.com/office/drawing/2014/main" id="{30E6D443-9F6D-4DF4-9257-4B542A5C996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04691" y="3334435"/>
            <a:ext cx="1523344" cy="1971387"/>
          </a:xfrm>
          <a:prstGeom prst="rect">
            <a:avLst/>
          </a:prstGeom>
          <a:ln w="3175">
            <a:solidFill>
              <a:schemeClr val="tx2"/>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195BD724-A38E-4B90-B38B-69AD6FF2D2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27938" y="3336611"/>
            <a:ext cx="1521663" cy="1969211"/>
          </a:xfrm>
          <a:prstGeom prst="rect">
            <a:avLst/>
          </a:prstGeom>
          <a:ln w="3175">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02582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9">
            <a:extLst>
              <a:ext uri="{FF2B5EF4-FFF2-40B4-BE49-F238E27FC236}">
                <a16:creationId xmlns:a16="http://schemas.microsoft.com/office/drawing/2014/main" id="{410E20E8-DE72-4E0C-BD52-398804981BBD}"/>
              </a:ext>
            </a:extLst>
          </p:cNvPr>
          <p:cNvSpPr/>
          <p:nvPr/>
        </p:nvSpPr>
        <p:spPr>
          <a:xfrm>
            <a:off x="495300" y="5642410"/>
            <a:ext cx="8153400" cy="1092607"/>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Newsletters</a:t>
            </a:r>
          </a:p>
        </p:txBody>
      </p:sp>
      <p:sp>
        <p:nvSpPr>
          <p:cNvPr id="5" name="TextBox 4"/>
          <p:cNvSpPr txBox="1"/>
          <p:nvPr/>
        </p:nvSpPr>
        <p:spPr>
          <a:xfrm>
            <a:off x="609600" y="685800"/>
            <a:ext cx="7604566" cy="338554"/>
          </a:xfrm>
          <a:prstGeom prst="rect">
            <a:avLst/>
          </a:prstGeom>
          <a:noFill/>
        </p:spPr>
        <p:txBody>
          <a:bodyPr wrap="square" rtlCol="0">
            <a:spAutoFit/>
          </a:bodyPr>
          <a:lstStyle/>
          <a:p>
            <a:pPr lvl="0" hangingPunct="0">
              <a:spcBef>
                <a:spcPts val="600"/>
              </a:spcBef>
              <a:spcAft>
                <a:spcPts val="6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Stay connected with what is going on at Louisiana Blue with our </a:t>
            </a: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provider newsletters</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t>
            </a:r>
            <a:endParaRPr lang="en-US" sz="1200">
              <a:solidFill>
                <a:srgbClr val="55565A"/>
              </a:solidFill>
              <a:latin typeface="Corbel" panose="020B0503020204020204" pitchFamily="34" charset="0"/>
              <a:ea typeface="Segoe UI" panose="020B0502040204020203" pitchFamily="34" charset="0"/>
              <a:cs typeface="Segoe UI" panose="020B0502040204020203" pitchFamily="34" charset="0"/>
            </a:endParaRPr>
          </a:p>
        </p:txBody>
      </p:sp>
      <p:sp>
        <p:nvSpPr>
          <p:cNvPr id="9" name="TextBox 8"/>
          <p:cNvSpPr txBox="1"/>
          <p:nvPr/>
        </p:nvSpPr>
        <p:spPr>
          <a:xfrm>
            <a:off x="2069206" y="1295400"/>
            <a:ext cx="4685354" cy="338554"/>
          </a:xfrm>
          <a:prstGeom prst="rect">
            <a:avLst/>
          </a:prstGeom>
          <a:noFill/>
        </p:spPr>
        <p:txBody>
          <a:bodyPr wrap="square" rtlCol="0">
            <a:spAutoFit/>
          </a:bodyPr>
          <a:lstStyle/>
          <a:p>
            <a:pPr algn="ct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&gt;Newsletters</a:t>
            </a:r>
            <a:endParaRPr lang="en-US" sz="2000">
              <a:solidFill>
                <a:srgbClr val="55565A"/>
              </a:solidFill>
              <a:latin typeface="Arial Black" panose="020B0A04020102020204" pitchFamily="34" charset="0"/>
            </a:endParaRPr>
          </a:p>
        </p:txBody>
      </p:sp>
      <p:sp>
        <p:nvSpPr>
          <p:cNvPr id="18" name="Content Placeholder 2">
            <a:extLst>
              <a:ext uri="{FF2B5EF4-FFF2-40B4-BE49-F238E27FC236}">
                <a16:creationId xmlns:a16="http://schemas.microsoft.com/office/drawing/2014/main" id="{0774E245-5E32-42CD-B389-F93406B156A7}"/>
              </a:ext>
            </a:extLst>
          </p:cNvPr>
          <p:cNvSpPr txBox="1">
            <a:spLocks/>
          </p:cNvSpPr>
          <p:nvPr/>
        </p:nvSpPr>
        <p:spPr bwMode="auto">
          <a:xfrm>
            <a:off x="1371600" y="4732356"/>
            <a:ext cx="23793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mn-lt"/>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mn-lt"/>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mn-lt"/>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a:lstStyle>
          <a:p>
            <a:pPr marL="0" indent="0">
              <a:spcAft>
                <a:spcPts val="1200"/>
              </a:spcAft>
              <a:buFontTx/>
              <a:buNone/>
              <a:defRPr/>
            </a:pPr>
            <a:r>
              <a:rPr lang="en-US" sz="1400" b="1" kern="0" dirty="0">
                <a:solidFill>
                  <a:srgbClr val="0070C0"/>
                </a:solidFill>
                <a:latin typeface="Corbel" panose="020B0503020204020204" pitchFamily="34" charset="0"/>
                <a:ea typeface="Segoe UI" panose="020B0502040204020203" pitchFamily="34" charset="0"/>
                <a:cs typeface="Segoe UI" panose="020B0502040204020203" pitchFamily="34" charset="0"/>
              </a:rPr>
              <a:t>Network News</a:t>
            </a:r>
            <a:br>
              <a:rPr lang="en-US" sz="1400" b="1" kern="0" dirty="0">
                <a:solidFill>
                  <a:schemeClr val="accent3"/>
                </a:solidFill>
                <a:latin typeface="Corbel" panose="020B0503020204020204" pitchFamily="34" charset="0"/>
                <a:ea typeface="Segoe UI" panose="020B0502040204020203" pitchFamily="34" charset="0"/>
                <a:cs typeface="Segoe UI" panose="020B0502040204020203" pitchFamily="34" charset="0"/>
              </a:rPr>
            </a:br>
            <a:r>
              <a:rPr lang="en-US" sz="1400" kern="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Our quarterly newsletter for network providers.</a:t>
            </a:r>
            <a:endParaRPr lang="en-US" sz="1400" b="1" kern="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19" name="Content Placeholder 2">
            <a:extLst>
              <a:ext uri="{FF2B5EF4-FFF2-40B4-BE49-F238E27FC236}">
                <a16:creationId xmlns:a16="http://schemas.microsoft.com/office/drawing/2014/main" id="{3D7D712B-CBFE-47A0-8E59-C32E6C457492}"/>
              </a:ext>
            </a:extLst>
          </p:cNvPr>
          <p:cNvSpPr txBox="1">
            <a:spLocks/>
          </p:cNvSpPr>
          <p:nvPr/>
        </p:nvSpPr>
        <p:spPr>
          <a:xfrm>
            <a:off x="4419602" y="4740080"/>
            <a:ext cx="3943349"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Aft>
                <a:spcPts val="1200"/>
              </a:spcAft>
              <a:buNone/>
              <a:defRPr/>
            </a:pPr>
            <a:r>
              <a:rPr lang="en-US" sz="1400" b="1">
                <a:solidFill>
                  <a:srgbClr val="0070C0"/>
                </a:solidFill>
                <a:latin typeface="Corbel" panose="020B0503020204020204" pitchFamily="34" charset="0"/>
                <a:ea typeface="Segoe UI" panose="020B0502040204020203" pitchFamily="34" charset="0"/>
                <a:cs typeface="Segoe UI" panose="020B0502040204020203" pitchFamily="34" charset="0"/>
              </a:rPr>
              <a:t>Blue Advantage Insight</a:t>
            </a:r>
            <a:br>
              <a:rPr lang="en-US" sz="1400" b="1">
                <a:solidFill>
                  <a:schemeClr val="accent3"/>
                </a:solidFill>
                <a:latin typeface="Corbel" panose="020B0503020204020204" pitchFamily="34" charset="0"/>
                <a:ea typeface="Segoe UI" panose="020B0502040204020203" pitchFamily="34" charset="0"/>
                <a:cs typeface="Segoe UI" panose="020B0502040204020203" pitchFamily="34" charset="0"/>
              </a:rPr>
            </a:br>
            <a:r>
              <a:rPr lang="en-US" sz="14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Our newsletter for our Blue Advantage (HMO) and Blue Advantage (PPO) network providers.</a:t>
            </a:r>
            <a:endParaRPr lang="en-US" sz="1400" b="1">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8F31761B-145F-47DA-8BD8-E3FF47F5BEB5}"/>
              </a:ext>
            </a:extLst>
          </p:cNvPr>
          <p:cNvSpPr txBox="1"/>
          <p:nvPr/>
        </p:nvSpPr>
        <p:spPr>
          <a:xfrm>
            <a:off x="914400" y="5765393"/>
            <a:ext cx="7448551" cy="1092607"/>
          </a:xfrm>
          <a:prstGeom prst="rect">
            <a:avLst/>
          </a:prstGeom>
          <a:noFill/>
        </p:spPr>
        <p:txBody>
          <a:bodyPr wrap="square" rtlCol="0">
            <a:spAutoFit/>
          </a:bodyPr>
          <a:lstStyle/>
          <a:p>
            <a:pPr>
              <a:spcAft>
                <a:spcPts val="600"/>
              </a:spcAft>
            </a:pPr>
            <a:r>
              <a:rPr lang="en-US" sz="1600" b="1" dirty="0">
                <a:solidFill>
                  <a:srgbClr val="55565A"/>
                </a:solidFill>
                <a:latin typeface="Corbel" panose="020B0503020204020204" pitchFamily="34" charset="0"/>
                <a:cs typeface="Segoe UI" panose="020B0502040204020203" pitchFamily="34" charset="0"/>
              </a:rPr>
              <a:t>Not Getting Our Newsletters? </a:t>
            </a:r>
          </a:p>
          <a:p>
            <a:r>
              <a:rPr lang="en-US" sz="1400" dirty="0">
                <a:solidFill>
                  <a:srgbClr val="55565A"/>
                </a:solidFill>
                <a:latin typeface="Corbel" panose="020B0503020204020204" pitchFamily="34" charset="0"/>
                <a:cs typeface="Segoe UI" panose="020B0502040204020203" pitchFamily="34" charset="0"/>
              </a:rPr>
              <a:t>Send an email to </a:t>
            </a:r>
            <a:r>
              <a:rPr lang="en-US" sz="1400" b="1" dirty="0">
                <a:solidFill>
                  <a:srgbClr val="0070C0"/>
                </a:solidFill>
                <a:latin typeface="Corbel" panose="020B0503020204020204" pitchFamily="34" charset="0"/>
                <a:cs typeface="Segoe UI" panose="020B0502040204020203" pitchFamily="34" charset="0"/>
              </a:rPr>
              <a:t>provider.communications@lablue.com</a:t>
            </a:r>
            <a:r>
              <a:rPr lang="en-US" sz="1400" dirty="0">
                <a:solidFill>
                  <a:srgbClr val="55565A"/>
                </a:solidFill>
                <a:latin typeface="Corbel" panose="020B0503020204020204" pitchFamily="34" charset="0"/>
                <a:cs typeface="Segoe UI" panose="020B0502040204020203" pitchFamily="34" charset="0"/>
              </a:rPr>
              <a:t>. Put “newsletter” in the subject line. Please include your name, organization name and contact information. </a:t>
            </a:r>
          </a:p>
          <a:p>
            <a:endParaRPr lang="en-US" sz="1600" dirty="0">
              <a:latin typeface="Corbel" panose="020B0503020204020204" pitchFamily="34" charset="0"/>
            </a:endParaRPr>
          </a:p>
        </p:txBody>
      </p:sp>
      <p:pic>
        <p:nvPicPr>
          <p:cNvPr id="6" name="Picture 5">
            <a:extLst>
              <a:ext uri="{FF2B5EF4-FFF2-40B4-BE49-F238E27FC236}">
                <a16:creationId xmlns:a16="http://schemas.microsoft.com/office/drawing/2014/main" id="{D8DFFE56-F012-B8E8-F1D8-09E0E76FC0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7265" y="1819472"/>
            <a:ext cx="2140942" cy="2770632"/>
          </a:xfrm>
          <a:prstGeom prst="rect">
            <a:avLst/>
          </a:prstGeom>
          <a:ln w="3175">
            <a:solidFill>
              <a:srgbClr val="55565A"/>
            </a:solidFill>
          </a:ln>
        </p:spPr>
      </p:pic>
      <p:pic>
        <p:nvPicPr>
          <p:cNvPr id="3" name="Picture 2">
            <a:extLst>
              <a:ext uri="{FF2B5EF4-FFF2-40B4-BE49-F238E27FC236}">
                <a16:creationId xmlns:a16="http://schemas.microsoft.com/office/drawing/2014/main" id="{75AC54CE-892A-04D9-8CAA-C4536FFD0F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05714" y="1829831"/>
            <a:ext cx="2141496" cy="2771349"/>
          </a:xfrm>
          <a:prstGeom prst="rect">
            <a:avLst/>
          </a:prstGeom>
          <a:ln w="3175">
            <a:solidFill>
              <a:srgbClr val="55565A"/>
            </a:solidFill>
          </a:ln>
        </p:spPr>
      </p:pic>
    </p:spTree>
    <p:extLst>
      <p:ext uri="{BB962C8B-B14F-4D97-AF65-F5344CB8AC3E}">
        <p14:creationId xmlns:p14="http://schemas.microsoft.com/office/powerpoint/2010/main" val="1856718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a blue shirt waving&#10;&#10;Description automatically generated">
            <a:extLst>
              <a:ext uri="{FF2B5EF4-FFF2-40B4-BE49-F238E27FC236}">
                <a16:creationId xmlns:a16="http://schemas.microsoft.com/office/drawing/2014/main" id="{D91E7B01-D746-97F4-6FA2-82E9C5E0D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61" y="3749040"/>
            <a:ext cx="4663439" cy="3108960"/>
          </a:xfrm>
          <a:prstGeom prst="rect">
            <a:avLst/>
          </a:prstGeom>
        </p:spPr>
      </p:pic>
      <p:sp>
        <p:nvSpPr>
          <p:cNvPr id="5" name="Title 1">
            <a:extLst>
              <a:ext uri="{FF2B5EF4-FFF2-40B4-BE49-F238E27FC236}">
                <a16:creationId xmlns:a16="http://schemas.microsoft.com/office/drawing/2014/main" id="{22922605-6F02-F847-FA72-F2E577E6506A}"/>
              </a:ext>
            </a:extLst>
          </p:cNvPr>
          <p:cNvSpPr txBox="1">
            <a:spLocks/>
          </p:cNvSpPr>
          <p:nvPr/>
        </p:nvSpPr>
        <p:spPr>
          <a:xfrm>
            <a:off x="457200" y="1066800"/>
            <a:ext cx="7514439" cy="5047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pPr>
              <a:spcAft>
                <a:spcPts val="1800"/>
              </a:spcAft>
            </a:pPr>
            <a:r>
              <a:rPr lang="en-US" sz="1800" dirty="0">
                <a:solidFill>
                  <a:prstClr val="black">
                    <a:lumMod val="65000"/>
                    <a:lumOff val="35000"/>
                  </a:prstClr>
                </a:solidFill>
                <a:latin typeface="Corbel" panose="020B0503020204020204" pitchFamily="34" charset="0"/>
              </a:rPr>
              <a:t>As a new to Louisiana Blue provider or new staff member for an existing provider, we want to make sure you have the tools and resources you need when doing business with Louisiana Blue. Today we will discuss:</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network participation</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network maintenance</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online resources</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using iLinkBlue</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Louisiana Blue policies and procedures</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authorization information</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claims</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claims editing </a:t>
            </a:r>
          </a:p>
          <a:p>
            <a:pPr marL="742950" lvl="1" indent="-285750" defTabSz="457200">
              <a:spcAft>
                <a:spcPts val="1800"/>
              </a:spcAft>
              <a:buFont typeface="Wingdings" panose="05000000000000000000" pitchFamily="2" charset="2"/>
              <a:buChar char="ü"/>
            </a:pPr>
            <a:r>
              <a:rPr lang="en-US" dirty="0">
                <a:solidFill>
                  <a:prstClr val="black">
                    <a:lumMod val="65000"/>
                    <a:lumOff val="35000"/>
                  </a:prstClr>
                </a:solidFill>
                <a:latin typeface="Corbel" panose="020B0503020204020204" pitchFamily="34" charset="0"/>
              </a:rPr>
              <a:t>provider support</a:t>
            </a:r>
          </a:p>
        </p:txBody>
      </p:sp>
      <p:sp>
        <p:nvSpPr>
          <p:cNvPr id="7" name="Title 1">
            <a:extLst>
              <a:ext uri="{FF2B5EF4-FFF2-40B4-BE49-F238E27FC236}">
                <a16:creationId xmlns:a16="http://schemas.microsoft.com/office/drawing/2014/main" id="{F3180EFD-633F-E92F-0A0C-4E3DFF1080D3}"/>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Welcome to Louisiana Blue!</a:t>
            </a:r>
          </a:p>
        </p:txBody>
      </p:sp>
    </p:spTree>
    <p:extLst>
      <p:ext uri="{BB962C8B-B14F-4D97-AF65-F5344CB8AC3E}">
        <p14:creationId xmlns:p14="http://schemas.microsoft.com/office/powerpoint/2010/main" val="174753579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0508BF-3577-7F30-8D86-2CCD188DBE57}"/>
              </a:ext>
            </a:extLst>
          </p:cNvPr>
          <p:cNvSpPr>
            <a:spLocks noGrp="1"/>
          </p:cNvSpPr>
          <p:nvPr>
            <p:ph type="body" sz="quarter" idx="4294967295"/>
          </p:nvPr>
        </p:nvSpPr>
        <p:spPr>
          <a:xfrm>
            <a:off x="517237" y="1416201"/>
            <a:ext cx="4716463" cy="4025597"/>
          </a:xfrm>
        </p:spPr>
        <p:txBody>
          <a:bodyPr/>
          <a:lstStyle/>
          <a:p>
            <a:pPr marL="0" indent="0">
              <a:buNone/>
            </a:pPr>
            <a:r>
              <a:rPr lang="en-US" sz="1800">
                <a:solidFill>
                  <a:srgbClr val="55565A"/>
                </a:solidFill>
              </a:rPr>
              <a:t>The Weekly Digest is a consolidated communication that is emailed every Thursday to the correspondence email on file, as well as iLinkBlue users and administration representatives. </a:t>
            </a:r>
            <a:endParaRPr lang="en-US" sz="2000">
              <a:solidFill>
                <a:srgbClr val="55565A"/>
              </a:solidFill>
            </a:endParaRPr>
          </a:p>
          <a:p>
            <a:pPr marL="0" indent="0">
              <a:buNone/>
            </a:pPr>
            <a:r>
              <a:rPr lang="en-US" sz="1800">
                <a:solidFill>
                  <a:srgbClr val="55565A"/>
                </a:solidFill>
              </a:rPr>
              <a:t>It includes:</a:t>
            </a:r>
          </a:p>
          <a:p>
            <a:pPr>
              <a:buClr>
                <a:srgbClr val="55565A"/>
              </a:buClr>
              <a:buSzPct val="100000"/>
            </a:pPr>
            <a:r>
              <a:rPr lang="en-US" sz="1800">
                <a:solidFill>
                  <a:srgbClr val="55565A"/>
                </a:solidFill>
              </a:rPr>
              <a:t>General announcements </a:t>
            </a:r>
          </a:p>
          <a:p>
            <a:pPr>
              <a:buClr>
                <a:srgbClr val="55565A"/>
              </a:buClr>
              <a:buSzPct val="100000"/>
            </a:pPr>
            <a:r>
              <a:rPr lang="en-US" sz="1800">
                <a:solidFill>
                  <a:srgbClr val="55565A"/>
                </a:solidFill>
              </a:rPr>
              <a:t>Billing guidelines</a:t>
            </a:r>
          </a:p>
          <a:p>
            <a:pPr>
              <a:buClr>
                <a:srgbClr val="55565A"/>
              </a:buClr>
              <a:buSzPct val="100000"/>
            </a:pPr>
            <a:r>
              <a:rPr lang="en-US" sz="1800">
                <a:solidFill>
                  <a:srgbClr val="55565A"/>
                </a:solidFill>
              </a:rPr>
              <a:t>Medical policy updates</a:t>
            </a:r>
          </a:p>
          <a:p>
            <a:pPr>
              <a:buClr>
                <a:srgbClr val="55565A"/>
              </a:buClr>
              <a:buSzPct val="100000"/>
            </a:pPr>
            <a:r>
              <a:rPr lang="en-US" sz="1800">
                <a:solidFill>
                  <a:srgbClr val="55565A"/>
                </a:solidFill>
              </a:rPr>
              <a:t>Quick tips</a:t>
            </a:r>
          </a:p>
          <a:p>
            <a:pPr>
              <a:buClr>
                <a:srgbClr val="55565A"/>
              </a:buClr>
              <a:buSzPct val="100000"/>
            </a:pPr>
            <a:r>
              <a:rPr lang="en-US" sz="1800">
                <a:solidFill>
                  <a:srgbClr val="55565A"/>
                </a:solidFill>
              </a:rPr>
              <a:t>Webinar/workshop event information and registration </a:t>
            </a:r>
          </a:p>
          <a:p>
            <a:endParaRPr lang="en-US"/>
          </a:p>
        </p:txBody>
      </p:sp>
      <p:grpSp>
        <p:nvGrpSpPr>
          <p:cNvPr id="12" name="Group 11">
            <a:extLst>
              <a:ext uri="{FF2B5EF4-FFF2-40B4-BE49-F238E27FC236}">
                <a16:creationId xmlns:a16="http://schemas.microsoft.com/office/drawing/2014/main" id="{58721D50-30A5-7456-443C-C8CB1C8F8935}"/>
              </a:ext>
            </a:extLst>
          </p:cNvPr>
          <p:cNvGrpSpPr/>
          <p:nvPr/>
        </p:nvGrpSpPr>
        <p:grpSpPr>
          <a:xfrm>
            <a:off x="5555280" y="1021555"/>
            <a:ext cx="3071483" cy="5508654"/>
            <a:chOff x="5724525" y="628642"/>
            <a:chExt cx="3071483" cy="5508654"/>
          </a:xfrm>
        </p:grpSpPr>
        <p:pic>
          <p:nvPicPr>
            <p:cNvPr id="7" name="Picture 6" descr="A screenshot of a medical report&#10;&#10;Description automatically generated">
              <a:extLst>
                <a:ext uri="{FF2B5EF4-FFF2-40B4-BE49-F238E27FC236}">
                  <a16:creationId xmlns:a16="http://schemas.microsoft.com/office/drawing/2014/main" id="{22B96C06-7569-99EF-8997-AF44F5918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525" y="628642"/>
              <a:ext cx="3071483" cy="2283226"/>
            </a:xfrm>
            <a:prstGeom prst="rect">
              <a:avLst/>
            </a:prstGeom>
            <a:ln w="3175">
              <a:solidFill>
                <a:srgbClr val="55565A"/>
              </a:solidFill>
            </a:ln>
          </p:spPr>
        </p:pic>
        <p:pic>
          <p:nvPicPr>
            <p:cNvPr id="9" name="Picture 8" descr="A screenshot of a webinar&#10;&#10;Description automatically generated">
              <a:extLst>
                <a:ext uri="{FF2B5EF4-FFF2-40B4-BE49-F238E27FC236}">
                  <a16:creationId xmlns:a16="http://schemas.microsoft.com/office/drawing/2014/main" id="{9729A366-DCEA-8319-ACB6-B745B7ADD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525" y="2911867"/>
              <a:ext cx="3071483" cy="2250617"/>
            </a:xfrm>
            <a:prstGeom prst="rect">
              <a:avLst/>
            </a:prstGeom>
            <a:ln w="3175">
              <a:solidFill>
                <a:srgbClr val="55565A"/>
              </a:solidFill>
            </a:ln>
          </p:spPr>
        </p:pic>
        <p:pic>
          <p:nvPicPr>
            <p:cNvPr id="11" name="Picture 10" descr="A light bulb and a light bulb&#10;&#10;Description automatically generated">
              <a:extLst>
                <a:ext uri="{FF2B5EF4-FFF2-40B4-BE49-F238E27FC236}">
                  <a16:creationId xmlns:a16="http://schemas.microsoft.com/office/drawing/2014/main" id="{6F78933C-276A-8FF6-4A33-4090EC937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525" y="5158770"/>
              <a:ext cx="3071483" cy="978526"/>
            </a:xfrm>
            <a:prstGeom prst="rect">
              <a:avLst/>
            </a:prstGeom>
            <a:ln w="3175">
              <a:solidFill>
                <a:srgbClr val="55565A"/>
              </a:solidFill>
            </a:ln>
          </p:spPr>
        </p:pic>
      </p:grpSp>
      <p:sp>
        <p:nvSpPr>
          <p:cNvPr id="2" name="Title 1">
            <a:extLst>
              <a:ext uri="{FF2B5EF4-FFF2-40B4-BE49-F238E27FC236}">
                <a16:creationId xmlns:a16="http://schemas.microsoft.com/office/drawing/2014/main" id="{0EC9F9FC-92AF-1F7E-3504-80B108516F42}"/>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Weekly Digest</a:t>
            </a:r>
          </a:p>
        </p:txBody>
      </p:sp>
    </p:spTree>
    <p:extLst>
      <p:ext uri="{BB962C8B-B14F-4D97-AF65-F5344CB8AC3E}">
        <p14:creationId xmlns:p14="http://schemas.microsoft.com/office/powerpoint/2010/main" val="41750683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Speed Guides &amp; Tidbits</a:t>
            </a:r>
          </a:p>
        </p:txBody>
      </p:sp>
      <p:sp>
        <p:nvSpPr>
          <p:cNvPr id="8" name="Rectangle 2"/>
          <p:cNvSpPr txBox="1">
            <a:spLocks noChangeArrowheads="1"/>
          </p:cNvSpPr>
          <p:nvPr/>
        </p:nvSpPr>
        <p:spPr bwMode="auto">
          <a:xfrm>
            <a:off x="449580" y="838200"/>
            <a:ext cx="3352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05000"/>
              </a:lnSpc>
              <a:spcBef>
                <a:spcPct val="30000"/>
              </a:spcBef>
              <a:spcAft>
                <a:spcPct val="0"/>
              </a:spcAft>
              <a:buClr>
                <a:srgbClr val="005A8B"/>
              </a:buClr>
              <a:buChar char="•"/>
              <a:defRPr sz="4000">
                <a:solidFill>
                  <a:schemeClr val="tx1"/>
                </a:solidFill>
                <a:latin typeface="+mn-lt"/>
                <a:ea typeface="+mn-ea"/>
                <a:cs typeface="+mn-cs"/>
              </a:defRPr>
            </a:lvl1pPr>
            <a:lvl2pPr marL="742950" indent="-285750" algn="l" rtl="0" eaLnBrk="0" fontAlgn="base" hangingPunct="0">
              <a:lnSpc>
                <a:spcPct val="105000"/>
              </a:lnSpc>
              <a:spcBef>
                <a:spcPct val="30000"/>
              </a:spcBef>
              <a:spcAft>
                <a:spcPct val="0"/>
              </a:spcAft>
              <a:buClr>
                <a:srgbClr val="005A8B"/>
              </a:buClr>
              <a:buChar char="•"/>
              <a:defRPr sz="3600">
                <a:solidFill>
                  <a:schemeClr val="tx1"/>
                </a:solidFill>
                <a:latin typeface="+mn-lt"/>
              </a:defRPr>
            </a:lvl2pPr>
            <a:lvl3pPr marL="1143000" indent="-228600" algn="l" rtl="0" eaLnBrk="0" fontAlgn="base" hangingPunct="0">
              <a:lnSpc>
                <a:spcPct val="105000"/>
              </a:lnSpc>
              <a:spcBef>
                <a:spcPct val="30000"/>
              </a:spcBef>
              <a:spcAft>
                <a:spcPct val="0"/>
              </a:spcAft>
              <a:buClr>
                <a:srgbClr val="005A8B"/>
              </a:buClr>
              <a:buChar char="•"/>
              <a:defRPr sz="3200">
                <a:solidFill>
                  <a:schemeClr val="tx1"/>
                </a:solidFill>
                <a:latin typeface="+mn-lt"/>
              </a:defRPr>
            </a:lvl3pPr>
            <a:lvl4pPr marL="16002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4pPr>
            <a:lvl5pPr marL="2057400" indent="-228600" algn="l" rtl="0" eaLnBrk="0" fontAlgn="base" hangingPunct="0">
              <a:lnSpc>
                <a:spcPct val="105000"/>
              </a:lnSpc>
              <a:spcBef>
                <a:spcPct val="30000"/>
              </a:spcBef>
              <a:spcAft>
                <a:spcPct val="0"/>
              </a:spcAft>
              <a:buClr>
                <a:srgbClr val="005A8B"/>
              </a:buClr>
              <a:buChar char="•"/>
              <a:defRPr sz="2800">
                <a:solidFill>
                  <a:schemeClr val="tx1"/>
                </a:solidFill>
                <a:latin typeface="+mn-lt"/>
              </a:defRPr>
            </a:lvl5pPr>
            <a:lvl6pPr marL="2514600" indent="-228600" algn="l" rtl="0" fontAlgn="base">
              <a:lnSpc>
                <a:spcPct val="105000"/>
              </a:lnSpc>
              <a:spcBef>
                <a:spcPct val="30000"/>
              </a:spcBef>
              <a:spcAft>
                <a:spcPct val="0"/>
              </a:spcAft>
              <a:buClr>
                <a:srgbClr val="005A8B"/>
              </a:buClr>
              <a:buChar char="•"/>
              <a:defRPr sz="2800">
                <a:solidFill>
                  <a:schemeClr val="tx1"/>
                </a:solidFill>
                <a:latin typeface="+mn-lt"/>
              </a:defRPr>
            </a:lvl6pPr>
            <a:lvl7pPr marL="2971800" indent="-228600" algn="l" rtl="0" fontAlgn="base">
              <a:lnSpc>
                <a:spcPct val="105000"/>
              </a:lnSpc>
              <a:spcBef>
                <a:spcPct val="30000"/>
              </a:spcBef>
              <a:spcAft>
                <a:spcPct val="0"/>
              </a:spcAft>
              <a:buClr>
                <a:srgbClr val="005A8B"/>
              </a:buClr>
              <a:buChar char="•"/>
              <a:defRPr sz="2800">
                <a:solidFill>
                  <a:schemeClr val="tx1"/>
                </a:solidFill>
                <a:latin typeface="+mn-lt"/>
              </a:defRPr>
            </a:lvl7pPr>
            <a:lvl8pPr marL="3429000" indent="-228600" algn="l" rtl="0" fontAlgn="base">
              <a:lnSpc>
                <a:spcPct val="105000"/>
              </a:lnSpc>
              <a:spcBef>
                <a:spcPct val="30000"/>
              </a:spcBef>
              <a:spcAft>
                <a:spcPct val="0"/>
              </a:spcAft>
              <a:buClr>
                <a:srgbClr val="005A8B"/>
              </a:buClr>
              <a:buChar char="•"/>
              <a:defRPr sz="2800">
                <a:solidFill>
                  <a:schemeClr val="tx1"/>
                </a:solidFill>
                <a:latin typeface="+mn-lt"/>
              </a:defRPr>
            </a:lvl8pPr>
            <a:lvl9pPr marL="3886200" indent="-228600" algn="l" rtl="0" fontAlgn="base">
              <a:lnSpc>
                <a:spcPct val="105000"/>
              </a:lnSpc>
              <a:spcBef>
                <a:spcPct val="30000"/>
              </a:spcBef>
              <a:spcAft>
                <a:spcPct val="0"/>
              </a:spcAft>
              <a:buClr>
                <a:srgbClr val="005A8B"/>
              </a:buClr>
              <a:buChar char="•"/>
              <a:defRPr sz="2800">
                <a:solidFill>
                  <a:schemeClr val="tx1"/>
                </a:solidFill>
                <a:latin typeface="+mn-lt"/>
              </a:defRPr>
            </a:lvl9pPr>
          </a:lstStyle>
          <a:p>
            <a:pPr marL="0" lvl="1" indent="0" eaLnBrk="1" hangingPunct="1">
              <a:spcBef>
                <a:spcPts val="0"/>
              </a:spcBef>
              <a:spcAft>
                <a:spcPts val="1200"/>
              </a:spcAft>
              <a:buSzPct val="50000"/>
              <a:buFontTx/>
              <a:buNone/>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Speed Guides</a:t>
            </a:r>
            <a:r>
              <a:rPr lang="en-US" sz="160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offer quick reference to network authorization requirements, policies and billing guidelines.</a:t>
            </a:r>
          </a:p>
          <a:p>
            <a:pPr marL="0" indent="0">
              <a:buNone/>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 &gt;Speed Guides</a:t>
            </a:r>
          </a:p>
          <a:p>
            <a:pPr marL="114300" lvl="1" indent="0" eaLnBrk="1" hangingPunct="1">
              <a:spcAft>
                <a:spcPts val="600"/>
              </a:spcAft>
              <a:buSzPct val="50000"/>
              <a:buFontTx/>
              <a:buNone/>
            </a:pPr>
            <a:endParaRPr lang="en-US" sz="1600">
              <a:latin typeface="Corbel" panose="020B0503020204020204" pitchFamily="34" charset="0"/>
            </a:endParaRPr>
          </a:p>
        </p:txBody>
      </p:sp>
      <p:sp>
        <p:nvSpPr>
          <p:cNvPr id="12" name="TextBox 9"/>
          <p:cNvSpPr txBox="1">
            <a:spLocks noChangeArrowheads="1"/>
          </p:cNvSpPr>
          <p:nvPr/>
        </p:nvSpPr>
        <p:spPr bwMode="auto">
          <a:xfrm>
            <a:off x="4724400" y="3934361"/>
            <a:ext cx="3291840" cy="1723549"/>
          </a:xfrm>
          <a:prstGeom prst="rect">
            <a:avLst/>
          </a:prstGeom>
          <a:noFill/>
          <a:ln w="9525">
            <a:noFill/>
            <a:miter lim="800000"/>
            <a:headEnd/>
            <a:tailEnd/>
          </a:ln>
        </p:spPr>
        <p:txBody>
          <a:bodyPr wrap="square">
            <a:spAutoFit/>
          </a:bodyPr>
          <a:lstStyle/>
          <a:p>
            <a:pPr>
              <a:spcAft>
                <a:spcPts val="1200"/>
              </a:spcAft>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Provider Tidbits</a:t>
            </a:r>
            <a:r>
              <a:rPr lang="en-US" sz="1600">
                <a:solidFill>
                  <a:srgbClr val="0070C0"/>
                </a:solidFill>
                <a:latin typeface="Corbel" panose="020B0503020204020204" pitchFamily="34" charset="0"/>
                <a:ea typeface="Segoe UI" panose="020B0502040204020203" pitchFamily="34" charset="0"/>
                <a:cs typeface="Segoe UI" panose="020B0502040204020203" pitchFamily="34" charset="0"/>
              </a:rPr>
              <a:t>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are quick guides designed to help you with our current business processes.</a:t>
            </a:r>
          </a:p>
          <a:p>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a:t>
            </a:r>
            <a:r>
              <a:rPr lang="en-US" sz="1600" b="1">
                <a:latin typeface="Corbel" panose="020B0503020204020204" pitchFamily="34" charset="0"/>
                <a:ea typeface="Segoe UI" panose="020B0502040204020203" pitchFamily="34" charset="0"/>
                <a:cs typeface="Segoe UI" panose="020B0502040204020203" pitchFamily="34" charset="0"/>
              </a:rPr>
              <a:t>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 &gt;Tidbits</a:t>
            </a:r>
          </a:p>
          <a:p>
            <a:endParaRPr lang="en-US" sz="1600" b="1" i="1">
              <a:latin typeface="Corbel" panose="020B0503020204020204" pitchFamily="34" charset="0"/>
              <a:ea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56B413BD-5BCF-43F1-B048-FCF001515D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56417" y="3789136"/>
            <a:ext cx="1659853" cy="2148693"/>
          </a:xfrm>
          <a:prstGeom prst="rect">
            <a:avLst/>
          </a:prstGeom>
          <a:ln w="3175">
            <a:solidFill>
              <a:srgbClr val="55565A"/>
            </a:solidFill>
          </a:ln>
        </p:spPr>
      </p:pic>
      <p:pic>
        <p:nvPicPr>
          <p:cNvPr id="4" name="Picture 3">
            <a:extLst>
              <a:ext uri="{FF2B5EF4-FFF2-40B4-BE49-F238E27FC236}">
                <a16:creationId xmlns:a16="http://schemas.microsoft.com/office/drawing/2014/main" id="{EAA783AF-3BB7-4593-A2D0-E71C7B8253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9629" y="3791081"/>
            <a:ext cx="1664971" cy="2154668"/>
          </a:xfrm>
          <a:prstGeom prst="rect">
            <a:avLst/>
          </a:prstGeom>
          <a:ln w="3175">
            <a:solidFill>
              <a:srgbClr val="55565A"/>
            </a:solidFill>
          </a:ln>
        </p:spPr>
      </p:pic>
      <p:pic>
        <p:nvPicPr>
          <p:cNvPr id="6" name="Picture 5">
            <a:extLst>
              <a:ext uri="{FF2B5EF4-FFF2-40B4-BE49-F238E27FC236}">
                <a16:creationId xmlns:a16="http://schemas.microsoft.com/office/drawing/2014/main" id="{2F37D52D-0AA7-475D-82B8-CC1131A7F2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60774" y="1118650"/>
            <a:ext cx="2193495" cy="1694974"/>
          </a:xfrm>
          <a:prstGeom prst="rect">
            <a:avLst/>
          </a:prstGeom>
          <a:ln w="3175">
            <a:solidFill>
              <a:srgbClr val="55565A"/>
            </a:solidFill>
          </a:ln>
        </p:spPr>
      </p:pic>
      <p:pic>
        <p:nvPicPr>
          <p:cNvPr id="14" name="Picture 13">
            <a:extLst>
              <a:ext uri="{FF2B5EF4-FFF2-40B4-BE49-F238E27FC236}">
                <a16:creationId xmlns:a16="http://schemas.microsoft.com/office/drawing/2014/main" id="{C85A8D8E-09D1-4179-A16D-2E1B73BE9F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52362" y="1118649"/>
            <a:ext cx="2230475" cy="1723549"/>
          </a:xfrm>
          <a:prstGeom prst="rect">
            <a:avLst/>
          </a:prstGeom>
          <a:ln w="3175">
            <a:solidFill>
              <a:srgbClr val="55565A"/>
            </a:solidFill>
          </a:ln>
        </p:spPr>
      </p:pic>
    </p:spTree>
    <p:extLst>
      <p:ext uri="{BB962C8B-B14F-4D97-AF65-F5344CB8AC3E}">
        <p14:creationId xmlns:p14="http://schemas.microsoft.com/office/powerpoint/2010/main" val="48826851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Workshops and Webinars</a:t>
            </a:r>
          </a:p>
        </p:txBody>
      </p:sp>
      <p:sp>
        <p:nvSpPr>
          <p:cNvPr id="6" name="Rectangle 5"/>
          <p:cNvSpPr/>
          <p:nvPr/>
        </p:nvSpPr>
        <p:spPr>
          <a:xfrm>
            <a:off x="152400" y="1346061"/>
            <a:ext cx="3352800" cy="4216539"/>
          </a:xfrm>
          <a:prstGeom prst="rect">
            <a:avLst/>
          </a:prstGeom>
        </p:spPr>
        <p:txBody>
          <a:bodyPr wrap="square">
            <a:spAutoFit/>
          </a:bodyPr>
          <a:lstStyle/>
          <a:p>
            <a:pPr>
              <a:spcAft>
                <a:spcPts val="1200"/>
              </a:spcAft>
            </a:pPr>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Provider Workshops and Webinars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are held throughout the year to offer training and updates on Louisiana Blue policies and procedures.</a:t>
            </a:r>
          </a:p>
          <a:p>
            <a:pPr>
              <a:spcAft>
                <a:spcPts val="1200"/>
              </a:spcAft>
            </a:pPr>
            <a:endParaRPr lang="en-US" sz="16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Invites to attend these events are sent to the providers’ correspondence email address.</a:t>
            </a:r>
          </a:p>
          <a:p>
            <a:pPr>
              <a:spcAft>
                <a:spcPts val="1200"/>
              </a:spcAft>
            </a:pPr>
            <a:endParaRPr lang="en-US" sz="160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spcAft>
                <a:spcPts val="1200"/>
              </a:spcAft>
            </a:pP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PDF copies of our workshops and webinars are available online.</a:t>
            </a:r>
          </a:p>
          <a:p>
            <a:pPr>
              <a:spcAft>
                <a:spcPts val="1200"/>
              </a:spcAft>
            </a:pPr>
            <a:endParaRPr lang="en-US" sz="1600">
              <a:latin typeface="Corbel" panose="020B0503020204020204" pitchFamily="34" charset="0"/>
            </a:endParaRPr>
          </a:p>
          <a:p>
            <a:pPr marL="111125" indent="-111125">
              <a:spcAft>
                <a:spcPts val="300"/>
              </a:spcAft>
              <a:buFont typeface="Arial" pitchFamily="34" charset="0"/>
              <a:buChar char="•"/>
            </a:pPr>
            <a:endParaRPr lang="en-US" sz="1600">
              <a:latin typeface="Corbel" panose="020B0503020204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0" y="1287646"/>
            <a:ext cx="5212080" cy="3877381"/>
          </a:xfrm>
          <a:prstGeom prst="rect">
            <a:avLst/>
          </a:prstGeom>
          <a:solidFill>
            <a:srgbClr val="FFFFFF">
              <a:shade val="85000"/>
            </a:srgbClr>
          </a:solidFill>
          <a:ln w="3175" cap="sq">
            <a:solidFill>
              <a:srgbClr val="55565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p:cNvSpPr/>
          <p:nvPr/>
        </p:nvSpPr>
        <p:spPr bwMode="auto">
          <a:xfrm>
            <a:off x="3581400" y="4267200"/>
            <a:ext cx="1828800" cy="354465"/>
          </a:xfrm>
          <a:prstGeom prst="ellipse">
            <a:avLst/>
          </a:prstGeom>
          <a:noFill/>
          <a:ln w="38100" cap="flat" cmpd="sng" algn="ctr">
            <a:solidFill>
              <a:srgbClr val="F89728"/>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7" name="TextBox 6"/>
          <p:cNvSpPr txBox="1"/>
          <p:nvPr/>
        </p:nvSpPr>
        <p:spPr>
          <a:xfrm>
            <a:off x="693868" y="5975151"/>
            <a:ext cx="8077200" cy="646331"/>
          </a:xfrm>
          <a:prstGeom prst="rect">
            <a:avLst/>
          </a:prstGeom>
          <a:noFill/>
        </p:spPr>
        <p:txBody>
          <a:bodyPr wrap="square" rtlCol="0">
            <a:spAutoFit/>
          </a:bodyPr>
          <a:lstStyle/>
          <a:p>
            <a:r>
              <a:rPr lang="en-US" sz="16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&gt;Resources &gt;Workshop and Webinar Presentations</a:t>
            </a:r>
          </a:p>
          <a:p>
            <a:pPr algn="ctr"/>
            <a:r>
              <a:rPr lang="en-US" sz="2000">
                <a:latin typeface="Arial Black" panose="020B0A04020102020204" pitchFamily="34" charset="0"/>
              </a:rPr>
              <a:t> </a:t>
            </a:r>
          </a:p>
        </p:txBody>
      </p:sp>
    </p:spTree>
    <p:extLst>
      <p:ext uri="{BB962C8B-B14F-4D97-AF65-F5344CB8AC3E}">
        <p14:creationId xmlns:p14="http://schemas.microsoft.com/office/powerpoint/2010/main" val="390068433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3DEDE-E13D-4FDA-BF4D-B57ECAF69BBA}"/>
              </a:ext>
            </a:extLst>
          </p:cNvPr>
          <p:cNvSpPr>
            <a:spLocks noGrp="1"/>
          </p:cNvSpPr>
          <p:nvPr>
            <p:ph type="title"/>
          </p:nvPr>
        </p:nvSpPr>
        <p:spPr>
          <a:xfrm>
            <a:off x="685800" y="3124200"/>
            <a:ext cx="7772400" cy="1362075"/>
          </a:xfrm>
        </p:spPr>
        <p:txBody>
          <a:bodyPr/>
          <a:lstStyle/>
          <a:p>
            <a:pPr algn="ctr"/>
            <a:r>
              <a:rPr lang="en-US"/>
              <a:t>Using iLinkBlue</a:t>
            </a:r>
          </a:p>
        </p:txBody>
      </p:sp>
    </p:spTree>
    <p:extLst>
      <p:ext uri="{BB962C8B-B14F-4D97-AF65-F5344CB8AC3E}">
        <p14:creationId xmlns:p14="http://schemas.microsoft.com/office/powerpoint/2010/main" val="83307390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263333-21BB-AC72-7476-27EE8E1C392C}"/>
              </a:ext>
            </a:extLst>
          </p:cNvPr>
          <p:cNvSpPr txBox="1"/>
          <p:nvPr/>
        </p:nvSpPr>
        <p:spPr>
          <a:xfrm>
            <a:off x="381000" y="990600"/>
            <a:ext cx="6032278" cy="910447"/>
          </a:xfrm>
          <a:prstGeom prst="rect">
            <a:avLst/>
          </a:prstGeom>
          <a:noFill/>
        </p:spPr>
        <p:txBody>
          <a:bodyPr wrap="square" rtlCol="0">
            <a:noAutofit/>
          </a:bodyPr>
          <a:lstStyle/>
          <a:p>
            <a:pPr marL="182880" lvl="0">
              <a:spcBef>
                <a:spcPct val="20000"/>
              </a:spcBef>
              <a:buClr>
                <a:srgbClr val="7F7F7F"/>
              </a:buClr>
              <a:buSzPct val="100000"/>
              <a:defRPr/>
            </a:pPr>
            <a:r>
              <a:rPr lang="en-US" b="0" i="0" u="none" strike="noStrike" baseline="0">
                <a:solidFill>
                  <a:srgbClr val="55565A"/>
                </a:solidFill>
                <a:latin typeface="Corbel" panose="020B0503020204020204" pitchFamily="34" charset="0"/>
              </a:rPr>
              <a:t>iLinkBlue is Louisiana Blue’s secure online provider portal. </a:t>
            </a:r>
            <a:endParaRPr lang="en-US">
              <a:solidFill>
                <a:srgbClr val="55565A"/>
              </a:solidFill>
              <a:latin typeface="Corbel" panose="020B0503020204020204" pitchFamily="34" charset="0"/>
            </a:endParaRPr>
          </a:p>
          <a:p>
            <a:pPr marL="457200" lvl="0" indent="-274320">
              <a:spcBef>
                <a:spcPct val="20000"/>
              </a:spcBef>
              <a:buClr>
                <a:srgbClr val="7F7F7F"/>
              </a:buClr>
              <a:buSzPct val="100000"/>
              <a:buFont typeface="Arial" panose="020B0604020202020204" pitchFamily="34" charset="0"/>
              <a:buChar char="•"/>
              <a:defRPr/>
            </a:pPr>
            <a:endParaRPr lang="en-US" sz="2000">
              <a:solidFill>
                <a:schemeClr val="tx1">
                  <a:lumMod val="65000"/>
                  <a:lumOff val="35000"/>
                </a:schemeClr>
              </a:solidFill>
              <a:latin typeface="Corbel" panose="020B0503020204020204" pitchFamily="34" charset="0"/>
            </a:endParaRPr>
          </a:p>
        </p:txBody>
      </p:sp>
      <p:sp>
        <p:nvSpPr>
          <p:cNvPr id="7" name="TextBox 6">
            <a:extLst>
              <a:ext uri="{FF2B5EF4-FFF2-40B4-BE49-F238E27FC236}">
                <a16:creationId xmlns:a16="http://schemas.microsoft.com/office/drawing/2014/main" id="{34995BF1-0D37-8584-A97B-F887E050BEA0}"/>
              </a:ext>
            </a:extLst>
          </p:cNvPr>
          <p:cNvSpPr txBox="1"/>
          <p:nvPr/>
        </p:nvSpPr>
        <p:spPr>
          <a:xfrm>
            <a:off x="705755" y="6025794"/>
            <a:ext cx="6284690" cy="738664"/>
          </a:xfrm>
          <a:prstGeom prst="rect">
            <a:avLst/>
          </a:prstGeom>
          <a:noFill/>
        </p:spPr>
        <p:txBody>
          <a:bodyPr wrap="square" rtlCol="0">
            <a:spAutoFit/>
          </a:bodyPr>
          <a:lstStyle/>
          <a:p>
            <a:pPr algn="ctr"/>
            <a:r>
              <a:rPr lang="en-US" sz="2400" b="1">
                <a:solidFill>
                  <a:srgbClr val="0070C0"/>
                </a:solidFill>
                <a:latin typeface="Corbel" panose="020B0503020204020204" pitchFamily="34" charset="0"/>
              </a:rPr>
              <a:t>www.lablue.com/ilinkblue</a:t>
            </a:r>
          </a:p>
          <a:p>
            <a:endParaRPr lang="en-US"/>
          </a:p>
        </p:txBody>
      </p:sp>
      <p:sp>
        <p:nvSpPr>
          <p:cNvPr id="11" name="Rectangle 10">
            <a:extLst>
              <a:ext uri="{FF2B5EF4-FFF2-40B4-BE49-F238E27FC236}">
                <a16:creationId xmlns:a16="http://schemas.microsoft.com/office/drawing/2014/main" id="{D65C554A-CD10-34E8-1A97-93032FADDEA7}"/>
              </a:ext>
            </a:extLst>
          </p:cNvPr>
          <p:cNvSpPr/>
          <p:nvPr/>
        </p:nvSpPr>
        <p:spPr>
          <a:xfrm>
            <a:off x="6894575" y="-5228"/>
            <a:ext cx="2249425" cy="6863228"/>
          </a:xfrm>
          <a:prstGeom prst="rect">
            <a:avLst/>
          </a:prstGeom>
          <a:solidFill>
            <a:srgbClr val="0C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43EFED9-CA15-A8AF-C64D-304975E6283A}"/>
              </a:ext>
            </a:extLst>
          </p:cNvPr>
          <p:cNvSpPr txBox="1"/>
          <p:nvPr/>
        </p:nvSpPr>
        <p:spPr>
          <a:xfrm>
            <a:off x="7040880" y="85557"/>
            <a:ext cx="1972343" cy="6924843"/>
          </a:xfrm>
          <a:prstGeom prst="rect">
            <a:avLst/>
          </a:prstGeom>
          <a:noFill/>
        </p:spPr>
        <p:txBody>
          <a:bodyPr wrap="square">
            <a:noAutofit/>
          </a:bodyPr>
          <a:lstStyle/>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Allowable Charges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Authorizations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Eligibility </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Benefits</a:t>
            </a:r>
          </a:p>
          <a:p>
            <a:pPr marL="171450" indent="-171450">
              <a:spcAft>
                <a:spcPts val="1000"/>
              </a:spcAft>
              <a:buFont typeface="Arial" panose="020B0604020202020204" pitchFamily="34" charset="0"/>
              <a:buChar char="•"/>
            </a:pPr>
            <a:r>
              <a:rPr lang="en-US" sz="1200" dirty="0">
                <a:solidFill>
                  <a:schemeClr val="bg1"/>
                </a:solidFill>
                <a:latin typeface="Corbel" panose="020B0503020204020204" pitchFamily="34" charset="0"/>
              </a:rPr>
              <a:t>Coordination of Benefits (COB)</a:t>
            </a:r>
            <a:endParaRPr lang="en-US" sz="1200" b="0" i="0" u="none" strike="noStrike" baseline="0" dirty="0">
              <a:solidFill>
                <a:schemeClr val="bg1"/>
              </a:solidFill>
              <a:latin typeface="Corbel" panose="020B0503020204020204" pitchFamily="34" charset="0"/>
            </a:endParaRP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Claims Research</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Electronic Funds Transfer</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Estimated Treatment Cost</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Grace Period Notices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Manuals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Medical Code Editing</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Medical Policies</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Payment Information</a:t>
            </a:r>
          </a:p>
          <a:p>
            <a:pPr marL="171450" indent="-171450">
              <a:spcAft>
                <a:spcPts val="1000"/>
              </a:spcAft>
              <a:buFont typeface="Arial" panose="020B0604020202020204" pitchFamily="34" charset="0"/>
              <a:buChar char="•"/>
            </a:pPr>
            <a:r>
              <a:rPr lang="en-US" sz="1200" dirty="0">
                <a:solidFill>
                  <a:schemeClr val="bg1"/>
                </a:solidFill>
                <a:latin typeface="Corbel" panose="020B0503020204020204" pitchFamily="34" charset="0"/>
              </a:rPr>
              <a:t>Electronic Funds Transfer (EFT) Notifications</a:t>
            </a:r>
            <a:endParaRPr lang="en-US" sz="1200" b="0" i="0" u="none" strike="noStrike" baseline="0" dirty="0">
              <a:solidFill>
                <a:schemeClr val="bg1"/>
              </a:solidFill>
              <a:latin typeface="Corbel" panose="020B0503020204020204" pitchFamily="34" charset="0"/>
            </a:endParaRP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BlueCard® Medical Record Requests</a:t>
            </a:r>
          </a:p>
          <a:p>
            <a:pPr marL="171450" indent="-171450">
              <a:spcAft>
                <a:spcPts val="1000"/>
              </a:spcAft>
              <a:buFont typeface="Arial" panose="020B0604020202020204" pitchFamily="34" charset="0"/>
              <a:buChar char="•"/>
            </a:pPr>
            <a:r>
              <a:rPr lang="en-US" sz="1200" dirty="0">
                <a:solidFill>
                  <a:schemeClr val="bg1"/>
                </a:solidFill>
                <a:latin typeface="Corbel" panose="020B0503020204020204" pitchFamily="34" charset="0"/>
              </a:rPr>
              <a:t>Professional Claims Submission</a:t>
            </a:r>
          </a:p>
          <a:p>
            <a:pPr marL="171450" indent="-171450">
              <a:spcAft>
                <a:spcPts val="1000"/>
              </a:spcAft>
              <a:buFont typeface="Arial" panose="020B0604020202020204" pitchFamily="34" charset="0"/>
              <a:buChar char="•"/>
            </a:pPr>
            <a:r>
              <a:rPr lang="en-US" sz="1200" b="0" i="0" u="none" strike="noStrike" baseline="0" dirty="0">
                <a:solidFill>
                  <a:schemeClr val="bg1"/>
                </a:solidFill>
                <a:latin typeface="Corbel" panose="020B0503020204020204" pitchFamily="34" charset="0"/>
              </a:rPr>
              <a:t>Refund Request Letters</a:t>
            </a:r>
          </a:p>
          <a:p>
            <a:pPr marL="171450" indent="-171450">
              <a:spcAft>
                <a:spcPts val="1000"/>
              </a:spcAft>
              <a:buFont typeface="Arial" panose="020B0604020202020204" pitchFamily="34" charset="0"/>
              <a:buChar char="•"/>
            </a:pPr>
            <a:r>
              <a:rPr lang="en-US" sz="1200" dirty="0">
                <a:solidFill>
                  <a:schemeClr val="bg1"/>
                </a:solidFill>
                <a:latin typeface="Corbel" panose="020B0503020204020204" pitchFamily="34" charset="0"/>
              </a:rPr>
              <a:t>Inpatient Unbundling Reports</a:t>
            </a:r>
            <a:endParaRPr lang="en-US" sz="1200" b="0" i="0" u="none" strike="noStrike" baseline="0" dirty="0">
              <a:solidFill>
                <a:schemeClr val="bg1"/>
              </a:solidFill>
              <a:latin typeface="Corbel" panose="020B0503020204020204" pitchFamily="34" charset="0"/>
            </a:endParaRPr>
          </a:p>
        </p:txBody>
      </p:sp>
      <p:sp>
        <p:nvSpPr>
          <p:cNvPr id="16" name="Wave 15">
            <a:extLst>
              <a:ext uri="{FF2B5EF4-FFF2-40B4-BE49-F238E27FC236}">
                <a16:creationId xmlns:a16="http://schemas.microsoft.com/office/drawing/2014/main" id="{B7B1EAE2-BB7E-674F-1A10-E2AFA0685E29}"/>
              </a:ext>
            </a:extLst>
          </p:cNvPr>
          <p:cNvSpPr/>
          <p:nvPr/>
        </p:nvSpPr>
        <p:spPr>
          <a:xfrm>
            <a:off x="381000" y="3381702"/>
            <a:ext cx="1225296" cy="808308"/>
          </a:xfrm>
          <a:prstGeom prst="wave">
            <a:avLst>
              <a:gd name="adj1" fmla="val 5683"/>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6421A6E-60B1-573F-2BBA-60076F032ABF}"/>
              </a:ext>
            </a:extLst>
          </p:cNvPr>
          <p:cNvSpPr txBox="1"/>
          <p:nvPr/>
        </p:nvSpPr>
        <p:spPr>
          <a:xfrm>
            <a:off x="381000" y="3515237"/>
            <a:ext cx="1196134" cy="523220"/>
          </a:xfrm>
          <a:prstGeom prst="rect">
            <a:avLst/>
          </a:prstGeom>
          <a:noFill/>
        </p:spPr>
        <p:txBody>
          <a:bodyPr wrap="square">
            <a:spAutoFit/>
          </a:bodyPr>
          <a:lstStyle/>
          <a:p>
            <a:r>
              <a:rPr lang="en-US" sz="1400" b="1">
                <a:solidFill>
                  <a:schemeClr val="bg1"/>
                </a:solidFill>
                <a:latin typeface="Corbel" panose="020B0503020204020204" pitchFamily="34" charset="0"/>
              </a:rPr>
              <a:t>user-friendly navigation</a:t>
            </a:r>
            <a:endParaRPr lang="en-US" sz="1400" b="1">
              <a:solidFill>
                <a:schemeClr val="bg1"/>
              </a:solidFill>
            </a:endParaRPr>
          </a:p>
        </p:txBody>
      </p:sp>
      <p:sp>
        <p:nvSpPr>
          <p:cNvPr id="22" name="Wave 21">
            <a:extLst>
              <a:ext uri="{FF2B5EF4-FFF2-40B4-BE49-F238E27FC236}">
                <a16:creationId xmlns:a16="http://schemas.microsoft.com/office/drawing/2014/main" id="{C08D4EDF-9E9E-0B44-ED48-88198B2C8AAE}"/>
              </a:ext>
            </a:extLst>
          </p:cNvPr>
          <p:cNvSpPr/>
          <p:nvPr/>
        </p:nvSpPr>
        <p:spPr>
          <a:xfrm>
            <a:off x="381000" y="4594806"/>
            <a:ext cx="1225296" cy="808308"/>
          </a:xfrm>
          <a:prstGeom prst="wave">
            <a:avLst>
              <a:gd name="adj1" fmla="val 5683"/>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1143207-2DD8-2C2C-F3C2-A3A8A52FBFB1}"/>
              </a:ext>
            </a:extLst>
          </p:cNvPr>
          <p:cNvSpPr txBox="1"/>
          <p:nvPr/>
        </p:nvSpPr>
        <p:spPr>
          <a:xfrm>
            <a:off x="381000" y="4717007"/>
            <a:ext cx="1479943" cy="523220"/>
          </a:xfrm>
          <a:prstGeom prst="rect">
            <a:avLst/>
          </a:prstGeom>
          <a:noFill/>
        </p:spPr>
        <p:txBody>
          <a:bodyPr wrap="square">
            <a:spAutoFit/>
          </a:bodyPr>
          <a:lstStyle/>
          <a:p>
            <a:r>
              <a:rPr lang="en-US" sz="1400" b="1">
                <a:solidFill>
                  <a:schemeClr val="bg1"/>
                </a:solidFill>
                <a:latin typeface="Corbel" panose="020B0503020204020204" pitchFamily="34" charset="0"/>
              </a:rPr>
              <a:t>secure auth applications</a:t>
            </a:r>
            <a:endParaRPr lang="en-US" sz="1400" b="1">
              <a:solidFill>
                <a:schemeClr val="bg1"/>
              </a:solidFill>
            </a:endParaRPr>
          </a:p>
        </p:txBody>
      </p:sp>
      <p:sp>
        <p:nvSpPr>
          <p:cNvPr id="23" name="Wave 22">
            <a:extLst>
              <a:ext uri="{FF2B5EF4-FFF2-40B4-BE49-F238E27FC236}">
                <a16:creationId xmlns:a16="http://schemas.microsoft.com/office/drawing/2014/main" id="{BFB98DB8-F87F-6225-55C2-CB1B622FECCE}"/>
              </a:ext>
            </a:extLst>
          </p:cNvPr>
          <p:cNvSpPr/>
          <p:nvPr/>
        </p:nvSpPr>
        <p:spPr>
          <a:xfrm>
            <a:off x="374904" y="2189934"/>
            <a:ext cx="1225296" cy="808308"/>
          </a:xfrm>
          <a:prstGeom prst="wave">
            <a:avLst>
              <a:gd name="adj1" fmla="val 5683"/>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896D0D-9635-70E6-40A0-FC1FC6BE1046}"/>
              </a:ext>
            </a:extLst>
          </p:cNvPr>
          <p:cNvSpPr txBox="1"/>
          <p:nvPr/>
        </p:nvSpPr>
        <p:spPr>
          <a:xfrm>
            <a:off x="457200" y="2292333"/>
            <a:ext cx="1168990" cy="523220"/>
          </a:xfrm>
          <a:prstGeom prst="rect">
            <a:avLst/>
          </a:prstGeom>
          <a:noFill/>
        </p:spPr>
        <p:txBody>
          <a:bodyPr wrap="square">
            <a:spAutoFit/>
          </a:bodyPr>
          <a:lstStyle/>
          <a:p>
            <a:r>
              <a:rPr lang="en-US" sz="1400" b="1">
                <a:solidFill>
                  <a:schemeClr val="bg1"/>
                </a:solidFill>
                <a:latin typeface="Corbel" panose="020B0503020204020204" pitchFamily="34" charset="0"/>
              </a:rPr>
              <a:t>no cost to providers </a:t>
            </a:r>
            <a:endParaRPr lang="en-US" sz="1400" b="1">
              <a:solidFill>
                <a:schemeClr val="bg1"/>
              </a:solidFill>
            </a:endParaRPr>
          </a:p>
        </p:txBody>
      </p:sp>
      <p:sp>
        <p:nvSpPr>
          <p:cNvPr id="2" name="Title 1">
            <a:extLst>
              <a:ext uri="{FF2B5EF4-FFF2-40B4-BE49-F238E27FC236}">
                <a16:creationId xmlns:a16="http://schemas.microsoft.com/office/drawing/2014/main" id="{071732C0-A2E7-25F4-6107-EFFAA9C166E4}"/>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What is iLinkBlue?</a:t>
            </a:r>
          </a:p>
        </p:txBody>
      </p:sp>
      <p:pic>
        <p:nvPicPr>
          <p:cNvPr id="4" name="Picture 3">
            <a:extLst>
              <a:ext uri="{FF2B5EF4-FFF2-40B4-BE49-F238E27FC236}">
                <a16:creationId xmlns:a16="http://schemas.microsoft.com/office/drawing/2014/main" id="{C89B5C64-A755-9315-F388-D0CC6D7A69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57" r="10012" b="2212"/>
          <a:stretch/>
        </p:blipFill>
        <p:spPr bwMode="auto">
          <a:xfrm>
            <a:off x="1600200" y="2045307"/>
            <a:ext cx="4270514" cy="3477075"/>
          </a:xfrm>
          <a:prstGeom prst="rect">
            <a:avLst/>
          </a:prstGeom>
          <a:noFill/>
          <a:ln w="3175">
            <a:solidFill>
              <a:srgbClr val="55565A"/>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4975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9">
            <a:extLst>
              <a:ext uri="{FF2B5EF4-FFF2-40B4-BE49-F238E27FC236}">
                <a16:creationId xmlns:a16="http://schemas.microsoft.com/office/drawing/2014/main" id="{A9F9AFEC-D402-45AE-A758-86C9A75AC7AA}"/>
              </a:ext>
            </a:extLst>
          </p:cNvPr>
          <p:cNvSpPr/>
          <p:nvPr/>
        </p:nvSpPr>
        <p:spPr>
          <a:xfrm>
            <a:off x="416311" y="5638800"/>
            <a:ext cx="8153400" cy="914400"/>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The Administrative Representative Role</a:t>
            </a:r>
          </a:p>
        </p:txBody>
      </p:sp>
      <p:sp>
        <p:nvSpPr>
          <p:cNvPr id="26" name="TextBox 25">
            <a:extLst>
              <a:ext uri="{FF2B5EF4-FFF2-40B4-BE49-F238E27FC236}">
                <a16:creationId xmlns:a16="http://schemas.microsoft.com/office/drawing/2014/main" id="{ED85C030-1940-46CA-8E94-14CCB5A3610C}"/>
              </a:ext>
            </a:extLst>
          </p:cNvPr>
          <p:cNvSpPr txBox="1"/>
          <p:nvPr/>
        </p:nvSpPr>
        <p:spPr>
          <a:xfrm>
            <a:off x="249383" y="821023"/>
            <a:ext cx="5618018" cy="4817024"/>
          </a:xfrm>
          <a:prstGeom prst="rect">
            <a:avLst/>
          </a:prstGeom>
          <a:noFill/>
        </p:spPr>
        <p:txBody>
          <a:bodyPr wrap="square" rtlCol="0">
            <a:spAutoFit/>
          </a:bodyPr>
          <a:lstStyle/>
          <a:p>
            <a:pPr>
              <a:lnSpc>
                <a:spcPts val="2400"/>
              </a:lnSpc>
              <a:spcAft>
                <a:spcPts val="600"/>
              </a:spcAft>
            </a:pPr>
            <a:r>
              <a:rPr lang="en-US" b="1" dirty="0">
                <a:solidFill>
                  <a:srgbClr val="0085CA"/>
                </a:solidFill>
                <a:latin typeface="Corbel" panose="020B0503020204020204" pitchFamily="34" charset="0"/>
                <a:ea typeface="Segoe UI" panose="020B0502040204020203" pitchFamily="34" charset="0"/>
                <a:cs typeface="Segoe UI" panose="020B0502040204020203" pitchFamily="34" charset="0"/>
              </a:rPr>
              <a:t>What is an Administrative Representative?</a:t>
            </a:r>
            <a:endParaRPr lang="en-US" b="1" dirty="0">
              <a:latin typeface="Corbel" panose="020B0503020204020204" pitchFamily="34" charset="0"/>
              <a:ea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An administrative representative is a person at your organization who has registered with Louisiana Blue to designate user access to our secure online services.</a:t>
            </a:r>
          </a:p>
          <a:p>
            <a:pPr marL="285750" indent="-285750">
              <a:spcAft>
                <a:spcPts val="600"/>
              </a:spcAft>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They only grant access to those employees who legitimately must have access to fulfill their job responsibilities.</a:t>
            </a:r>
          </a:p>
          <a:p>
            <a:pPr marL="285750" indent="-285750">
              <a:spcAft>
                <a:spcPts val="600"/>
              </a:spcAft>
              <a:buFont typeface="Arial" panose="020B0604020202020204" pitchFamily="34" charset="0"/>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Your administrative representative must grant a user access to the following:</a:t>
            </a:r>
          </a:p>
          <a:p>
            <a:pPr marL="742950" lvl="1" indent="-285750">
              <a:spcAft>
                <a:spcPts val="600"/>
              </a:spcAft>
              <a:buFont typeface="Symbol" panose="05050102010706020507" pitchFamily="18" charset="2"/>
              <a:buChar char="-"/>
            </a:pPr>
            <a:r>
              <a:rPr lang="en-US" sz="1600" dirty="0" err="1">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iLinkBlue</a:t>
            </a:r>
            <a:endPar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a:p>
            <a:pPr marL="742950" lvl="1" indent="-285750">
              <a:spcAft>
                <a:spcPts val="600"/>
              </a:spcAft>
              <a:buFont typeface="Symbol" panose="05050102010706020507" pitchFamily="18" charset="2"/>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BCBSLA Authorizations</a:t>
            </a:r>
          </a:p>
          <a:p>
            <a:pPr marL="742950" lvl="1" indent="-285750">
              <a:spcAft>
                <a:spcPts val="600"/>
              </a:spcAft>
              <a:buFont typeface="Symbol" panose="05050102010706020507" pitchFamily="18" charset="2"/>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Behavioral Health Authorizations</a:t>
            </a:r>
          </a:p>
          <a:p>
            <a:pPr marL="742950" lvl="1" indent="-285750">
              <a:spcAft>
                <a:spcPts val="600"/>
              </a:spcAft>
              <a:buFont typeface="Symbol" panose="05050102010706020507" pitchFamily="18" charset="2"/>
              <a:buChar char="-"/>
            </a:pPr>
            <a:r>
              <a:rPr lang="en-US" sz="1600" dirty="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Pre-Service Review</a:t>
            </a:r>
          </a:p>
          <a:p>
            <a:pPr marL="285750" indent="-285750">
              <a:spcAft>
                <a:spcPts val="600"/>
              </a:spcAft>
              <a:buFont typeface="Arial" panose="020B0604020202020204" pitchFamily="34" charset="0"/>
              <a:buChar cha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One administrative representative is required to self-manage user access to our secure online services, but we recommend each organization assign more than one.</a:t>
            </a:r>
            <a:endParaRPr lang="en-US" sz="1600" dirty="0">
              <a:solidFill>
                <a:srgbClr val="55565A"/>
              </a:solidFill>
              <a:latin typeface="Corbel" panose="020B0503020204020204" pitchFamily="34" charset="0"/>
              <a:cs typeface="Segoe UI" panose="020B0502040204020203" pitchFamily="34" charset="0"/>
            </a:endParaRPr>
          </a:p>
          <a:p>
            <a:pPr marL="742950" lvl="1" indent="-285750">
              <a:lnSpc>
                <a:spcPts val="2400"/>
              </a:lnSpc>
              <a:spcAft>
                <a:spcPts val="600"/>
              </a:spcAft>
              <a:buFont typeface="Arial" panose="020B0604020202020204" pitchFamily="34" charset="0"/>
              <a:buChar char="•"/>
            </a:pPr>
            <a:endParaRPr lang="en-US" sz="1600" dirty="0">
              <a:solidFill>
                <a:schemeClr val="accent4">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BCC96A98-1ABF-417E-82B7-FD2405CBAEC5}"/>
              </a:ext>
            </a:extLst>
          </p:cNvPr>
          <p:cNvSpPr txBox="1"/>
          <p:nvPr/>
        </p:nvSpPr>
        <p:spPr>
          <a:xfrm>
            <a:off x="623045" y="5738336"/>
            <a:ext cx="7765104" cy="738664"/>
          </a:xfrm>
          <a:prstGeom prst="rect">
            <a:avLst/>
          </a:prstGeom>
          <a:noFill/>
        </p:spPr>
        <p:txBody>
          <a:bodyPr wrap="square" rtlCol="0">
            <a:spAutoFit/>
          </a:bodyPr>
          <a:lstStyle/>
          <a:p>
            <a:pPr>
              <a:spcAft>
                <a:spcPts val="600"/>
              </a:spcAft>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If you do not have an administrative representative registered with Louisiana Blue, please fill out and submit the Administrative Representative Registration Packet, which can be found on our Provider page (</a:t>
            </a:r>
            <a:r>
              <a:rPr lang="en-US" sz="1400"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a:t>
            </a:r>
            <a:endParaRPr lang="en-US">
              <a:solidFill>
                <a:srgbClr val="55565A"/>
              </a:solidFill>
              <a:latin typeface="Corbel" panose="020B0503020204020204" pitchFamily="34" charset="0"/>
            </a:endParaRPr>
          </a:p>
        </p:txBody>
      </p:sp>
      <p:pic>
        <p:nvPicPr>
          <p:cNvPr id="3" name="Picture 2" descr="A person with her arms crossed&#10;&#10;Description automatically generated with medium confidence">
            <a:extLst>
              <a:ext uri="{FF2B5EF4-FFF2-40B4-BE49-F238E27FC236}">
                <a16:creationId xmlns:a16="http://schemas.microsoft.com/office/drawing/2014/main" id="{75BB9242-B1A8-157A-ABE4-B91533E2A8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59" r="8537"/>
          <a:stretch/>
        </p:blipFill>
        <p:spPr>
          <a:xfrm>
            <a:off x="5978911" y="2195094"/>
            <a:ext cx="2590800" cy="3455055"/>
          </a:xfrm>
          <a:prstGeom prst="rect">
            <a:avLst/>
          </a:prstGeom>
        </p:spPr>
      </p:pic>
    </p:spTree>
    <p:extLst>
      <p:ext uri="{BB962C8B-B14F-4D97-AF65-F5344CB8AC3E}">
        <p14:creationId xmlns:p14="http://schemas.microsoft.com/office/powerpoint/2010/main" val="47848826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92-86AD-E03B-5A5F-B04A5223D3B3}"/>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Accessing </a:t>
            </a:r>
            <a:r>
              <a:rPr lang="en-US" sz="2000" kern="0" dirty="0" err="1">
                <a:solidFill>
                  <a:schemeClr val="bg1"/>
                </a:solidFill>
                <a:latin typeface="Corbel" panose="020B0503020204020204" pitchFamily="34" charset="0"/>
                <a:ea typeface="Segoe UI" panose="020B0502040204020203" pitchFamily="34" charset="0"/>
                <a:cs typeface="Segoe UI" panose="020B0502040204020203" pitchFamily="34" charset="0"/>
              </a:rPr>
              <a:t>iLinkBlue</a:t>
            </a:r>
            <a:endPar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pic>
        <p:nvPicPr>
          <p:cNvPr id="3" name="Picture 2" descr="A person and person standing next to each other&#10;&#10;Description automatically generated with medium confidence">
            <a:extLst>
              <a:ext uri="{FF2B5EF4-FFF2-40B4-BE49-F238E27FC236}">
                <a16:creationId xmlns:a16="http://schemas.microsoft.com/office/drawing/2014/main" id="{EFE20890-3A66-BA3C-5073-6757F5A04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318" y="1831628"/>
            <a:ext cx="2559710" cy="3297607"/>
          </a:xfrm>
          <a:prstGeom prst="rect">
            <a:avLst/>
          </a:prstGeom>
          <a:ln w="3175">
            <a:solidFill>
              <a:srgbClr val="55565A"/>
            </a:solidFill>
          </a:ln>
        </p:spPr>
      </p:pic>
      <p:sp>
        <p:nvSpPr>
          <p:cNvPr id="5" name="TextBox 4">
            <a:extLst>
              <a:ext uri="{FF2B5EF4-FFF2-40B4-BE49-F238E27FC236}">
                <a16:creationId xmlns:a16="http://schemas.microsoft.com/office/drawing/2014/main" id="{27D03EF9-5F1A-20A5-1D97-D5671920C470}"/>
              </a:ext>
            </a:extLst>
          </p:cNvPr>
          <p:cNvSpPr txBox="1"/>
          <p:nvPr/>
        </p:nvSpPr>
        <p:spPr>
          <a:xfrm>
            <a:off x="344713" y="765296"/>
            <a:ext cx="7930665" cy="646331"/>
          </a:xfrm>
          <a:prstGeom prst="rect">
            <a:avLst/>
          </a:prstGeom>
          <a:noFill/>
        </p:spPr>
        <p:txBody>
          <a:bodyPr wrap="square">
            <a:spAutoFit/>
          </a:bodyPr>
          <a:lstStyle/>
          <a:p>
            <a:pPr>
              <a:spcAft>
                <a:spcPts val="600"/>
              </a:spcAft>
            </a:pPr>
            <a:r>
              <a:rPr lang="en-US" dirty="0">
                <a:solidFill>
                  <a:srgbClr val="55565A"/>
                </a:solidFill>
                <a:latin typeface="Corbel" panose="020B0503020204020204" pitchFamily="34" charset="0"/>
              </a:rPr>
              <a:t>Louisiana Blue requires that provider organizations have at least one </a:t>
            </a:r>
            <a:r>
              <a:rPr lang="en-US" b="1" dirty="0">
                <a:solidFill>
                  <a:srgbClr val="0070C0"/>
                </a:solidFill>
                <a:latin typeface="Corbel" panose="020B0503020204020204" pitchFamily="34" charset="0"/>
              </a:rPr>
              <a:t>administrative representative </a:t>
            </a:r>
            <a:r>
              <a:rPr lang="en-US" dirty="0">
                <a:solidFill>
                  <a:srgbClr val="55565A"/>
                </a:solidFill>
                <a:latin typeface="Corbel" panose="020B0503020204020204" pitchFamily="34" charset="0"/>
              </a:rPr>
              <a:t>to manage our secure online services.  </a:t>
            </a:r>
          </a:p>
        </p:txBody>
      </p:sp>
      <p:sp>
        <p:nvSpPr>
          <p:cNvPr id="6" name="TextBox 5">
            <a:extLst>
              <a:ext uri="{FF2B5EF4-FFF2-40B4-BE49-F238E27FC236}">
                <a16:creationId xmlns:a16="http://schemas.microsoft.com/office/drawing/2014/main" id="{260040C9-27B6-45CD-2782-7E189D9664CB}"/>
              </a:ext>
            </a:extLst>
          </p:cNvPr>
          <p:cNvSpPr txBox="1"/>
          <p:nvPr/>
        </p:nvSpPr>
        <p:spPr>
          <a:xfrm>
            <a:off x="3707524" y="1883060"/>
            <a:ext cx="4745736" cy="3231654"/>
          </a:xfrm>
          <a:prstGeom prst="rect">
            <a:avLst/>
          </a:prstGeom>
          <a:noFill/>
        </p:spPr>
        <p:txBody>
          <a:bodyPr wrap="square">
            <a:spAutoFit/>
          </a:bodyPr>
          <a:lstStyle/>
          <a:p>
            <a:pPr>
              <a:spcAft>
                <a:spcPts val="1800"/>
              </a:spcAft>
            </a:pPr>
            <a:r>
              <a:rPr lang="en-US" sz="1800" i="0" u="sng" strike="noStrike" baseline="0" dirty="0">
                <a:solidFill>
                  <a:srgbClr val="55565A"/>
                </a:solidFill>
                <a:latin typeface="Corbel" panose="020B0503020204020204" pitchFamily="34" charset="0"/>
              </a:rPr>
              <a:t>Administrative representative duties include</a:t>
            </a:r>
            <a:r>
              <a:rPr lang="en-US" sz="1800" i="0" u="none" strike="noStrike" baseline="0" dirty="0">
                <a:solidFill>
                  <a:srgbClr val="55565A"/>
                </a:solidFill>
                <a:latin typeface="Corbel" panose="020B0503020204020204" pitchFamily="34" charset="0"/>
              </a:rPr>
              <a:t>: </a:t>
            </a:r>
          </a:p>
          <a:p>
            <a:pPr marL="285750" indent="-285750">
              <a:spcAft>
                <a:spcPts val="1800"/>
              </a:spcAft>
              <a:buFont typeface="Wingdings" panose="05000000000000000000" pitchFamily="2" charset="2"/>
              <a:buChar char="ü"/>
            </a:pPr>
            <a:r>
              <a:rPr lang="en-US" sz="1800" b="0" i="0" u="none" strike="noStrike" baseline="0" dirty="0">
                <a:solidFill>
                  <a:srgbClr val="55565A"/>
                </a:solidFill>
                <a:latin typeface="Corbel" panose="020B0503020204020204" pitchFamily="34" charset="0"/>
              </a:rPr>
              <a:t>Identify users  at your organization who will need access to our secure online services. </a:t>
            </a:r>
          </a:p>
          <a:p>
            <a:pPr marL="285750" indent="-285750">
              <a:spcAft>
                <a:spcPts val="1800"/>
              </a:spcAft>
              <a:buFont typeface="Wingdings" panose="05000000000000000000" pitchFamily="2" charset="2"/>
              <a:buChar char="ü"/>
            </a:pPr>
            <a:r>
              <a:rPr lang="en-US" sz="1800" b="0" i="0" u="none" strike="noStrike" baseline="0" dirty="0">
                <a:solidFill>
                  <a:srgbClr val="55565A"/>
                </a:solidFill>
                <a:latin typeface="Corbel" panose="020B0503020204020204" pitchFamily="34" charset="0"/>
              </a:rPr>
              <a:t>Assign individual users the appropriate access to applications.</a:t>
            </a:r>
          </a:p>
          <a:p>
            <a:pPr marL="285750" indent="-285750">
              <a:spcAft>
                <a:spcPts val="1800"/>
              </a:spcAft>
              <a:buFont typeface="Wingdings" panose="05000000000000000000" pitchFamily="2" charset="2"/>
              <a:buChar char="ü"/>
            </a:pPr>
            <a:r>
              <a:rPr lang="en-US" sz="1800" b="0" i="0" u="none" strike="noStrike" baseline="0" dirty="0">
                <a:solidFill>
                  <a:srgbClr val="55565A"/>
                </a:solidFill>
                <a:latin typeface="Corbel" panose="020B0503020204020204" pitchFamily="34" charset="0"/>
              </a:rPr>
              <a:t>Manage users and terminate user access when it is no longer needed. </a:t>
            </a:r>
          </a:p>
          <a:p>
            <a:endParaRPr lang="en-US" dirty="0">
              <a:latin typeface="Corbel" panose="020B0503020204020204" pitchFamily="34" charset="0"/>
            </a:endParaRPr>
          </a:p>
        </p:txBody>
      </p:sp>
      <p:sp>
        <p:nvSpPr>
          <p:cNvPr id="7" name="TextBox 6">
            <a:extLst>
              <a:ext uri="{FF2B5EF4-FFF2-40B4-BE49-F238E27FC236}">
                <a16:creationId xmlns:a16="http://schemas.microsoft.com/office/drawing/2014/main" id="{79C625E4-B56B-2321-4EFB-0164F977CE57}"/>
              </a:ext>
            </a:extLst>
          </p:cNvPr>
          <p:cNvSpPr txBox="1"/>
          <p:nvPr/>
        </p:nvSpPr>
        <p:spPr>
          <a:xfrm>
            <a:off x="482715" y="5549236"/>
            <a:ext cx="8178569" cy="923330"/>
          </a:xfrm>
          <a:prstGeom prst="rect">
            <a:avLst/>
          </a:prstGeom>
          <a:noFill/>
        </p:spPr>
        <p:txBody>
          <a:bodyPr wrap="square">
            <a:spAutoFit/>
          </a:bodyPr>
          <a:lstStyle/>
          <a:p>
            <a:pPr>
              <a:spcAft>
                <a:spcPts val="1200"/>
              </a:spcAft>
            </a:pPr>
            <a:r>
              <a:rPr lang="en-US" dirty="0">
                <a:solidFill>
                  <a:srgbClr val="55565A"/>
                </a:solidFill>
                <a:latin typeface="Corbel" panose="020B0503020204020204" pitchFamily="34" charset="0"/>
              </a:rPr>
              <a:t>Detailed instructions and the Administrative Representative Registration Packet can be found on our Provider Page at </a:t>
            </a:r>
            <a:r>
              <a:rPr lang="en-US" b="1" dirty="0">
                <a:solidFill>
                  <a:srgbClr val="0070C0"/>
                </a:solidFill>
                <a:latin typeface="Corbel" panose="020B0503020204020204" pitchFamily="34" charset="0"/>
              </a:rPr>
              <a:t>www.lablue.com/providers </a:t>
            </a:r>
            <a:r>
              <a:rPr lang="en-US" dirty="0">
                <a:solidFill>
                  <a:srgbClr val="55565A"/>
                </a:solidFill>
                <a:latin typeface="Corbel" panose="020B0503020204020204" pitchFamily="34" charset="0"/>
              </a:rPr>
              <a:t>&gt;Electronic Services &gt;Admin Reps.</a:t>
            </a:r>
          </a:p>
        </p:txBody>
      </p:sp>
    </p:spTree>
    <p:extLst>
      <p:ext uri="{BB962C8B-B14F-4D97-AF65-F5344CB8AC3E}">
        <p14:creationId xmlns:p14="http://schemas.microsoft.com/office/powerpoint/2010/main" val="376265710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1DBE5-161B-0D6F-A29F-8C9403F16B25}"/>
              </a:ext>
            </a:extLst>
          </p:cNvPr>
          <p:cNvSpPr txBox="1"/>
          <p:nvPr/>
        </p:nvSpPr>
        <p:spPr>
          <a:xfrm>
            <a:off x="274321" y="4387348"/>
            <a:ext cx="8375904" cy="2203703"/>
          </a:xfrm>
          <a:prstGeom prst="rect">
            <a:avLst/>
          </a:prstGeom>
        </p:spPr>
        <p:txBody>
          <a:bodyPr vert="horz" lIns="91440" tIns="45720" rIns="91440" bIns="45720" rtlCol="0" anchor="ctr">
            <a:noAutofit/>
          </a:bodyPr>
          <a:lstStyle/>
          <a:p>
            <a:pPr defTabSz="914400">
              <a:lnSpc>
                <a:spcPct val="90000"/>
              </a:lnSpc>
              <a:spcAft>
                <a:spcPts val="1200"/>
              </a:spcAft>
            </a:pPr>
            <a:r>
              <a:rPr lang="en-US" sz="1600" b="1">
                <a:solidFill>
                  <a:srgbClr val="0070C0"/>
                </a:solidFill>
                <a:latin typeface="Corbel" panose="020B0503020204020204" pitchFamily="34" charset="0"/>
              </a:rPr>
              <a:t>Logging in for the first time:</a:t>
            </a:r>
          </a:p>
          <a:p>
            <a:pPr marL="285750" indent="-228600" defTabSz="914400">
              <a:lnSpc>
                <a:spcPct val="90000"/>
              </a:lnSpc>
              <a:spcAft>
                <a:spcPts val="1200"/>
              </a:spcAft>
              <a:buFont typeface="Arial" panose="020B0604020202020204" pitchFamily="34" charset="0"/>
              <a:buChar char="•"/>
            </a:pPr>
            <a:r>
              <a:rPr lang="en-US" sz="1600">
                <a:solidFill>
                  <a:srgbClr val="55565A"/>
                </a:solidFill>
                <a:latin typeface="Corbel" panose="020B0503020204020204" pitchFamily="34" charset="0"/>
              </a:rPr>
              <a:t>Password must be reset. </a:t>
            </a:r>
          </a:p>
          <a:p>
            <a:pPr marL="285750" indent="-228600" defTabSz="914400">
              <a:lnSpc>
                <a:spcPct val="90000"/>
              </a:lnSpc>
              <a:spcAft>
                <a:spcPts val="1200"/>
              </a:spcAft>
              <a:buFont typeface="Arial" panose="020B0604020202020204" pitchFamily="34" charset="0"/>
              <a:buChar char="•"/>
            </a:pPr>
            <a:r>
              <a:rPr lang="en-US" sz="1600">
                <a:solidFill>
                  <a:srgbClr val="55565A"/>
                </a:solidFill>
                <a:latin typeface="Corbel" panose="020B0503020204020204" pitchFamily="34" charset="0"/>
              </a:rPr>
              <a:t>Click on the “Forgot/Reset Password” button. </a:t>
            </a:r>
          </a:p>
          <a:p>
            <a:pPr marL="285750" indent="-228600" defTabSz="914400">
              <a:lnSpc>
                <a:spcPct val="90000"/>
              </a:lnSpc>
              <a:spcAft>
                <a:spcPts val="1200"/>
              </a:spcAft>
              <a:buFont typeface="Arial" panose="020B0604020202020204" pitchFamily="34" charset="0"/>
              <a:buChar char="•"/>
            </a:pPr>
            <a:r>
              <a:rPr lang="en-US" sz="1600">
                <a:solidFill>
                  <a:srgbClr val="55565A"/>
                </a:solidFill>
                <a:latin typeface="Corbel" panose="020B0503020204020204" pitchFamily="34" charset="0"/>
              </a:rPr>
              <a:t>Follow the prompts, enter your username and click the “Request Password” button. </a:t>
            </a:r>
          </a:p>
          <a:p>
            <a:pPr marL="285750" indent="-228600" defTabSz="914400">
              <a:lnSpc>
                <a:spcPct val="90000"/>
              </a:lnSpc>
              <a:spcAft>
                <a:spcPts val="1200"/>
              </a:spcAft>
              <a:buFont typeface="Arial" panose="020B0604020202020204" pitchFamily="34" charset="0"/>
              <a:buChar char="•"/>
            </a:pPr>
            <a:r>
              <a:rPr lang="en-US" sz="1600">
                <a:solidFill>
                  <a:srgbClr val="55565A"/>
                </a:solidFill>
                <a:latin typeface="Corbel" panose="020B0503020204020204" pitchFamily="34" charset="0"/>
              </a:rPr>
              <a:t>The system will send you an email to reset your password. Click on the link in the email. Follow the prompts. </a:t>
            </a:r>
            <a:endParaRPr lang="en-US" sz="1400">
              <a:solidFill>
                <a:srgbClr val="55565A"/>
              </a:solidFill>
            </a:endParaRPr>
          </a:p>
        </p:txBody>
      </p:sp>
      <p:sp>
        <p:nvSpPr>
          <p:cNvPr id="4" name="Title 1">
            <a:extLst>
              <a:ext uri="{FF2B5EF4-FFF2-40B4-BE49-F238E27FC236}">
                <a16:creationId xmlns:a16="http://schemas.microsoft.com/office/drawing/2014/main" id="{CA7DDC6D-A22A-BDC5-9074-C54A4868B9C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Accessing iLinkBlue</a:t>
            </a:r>
          </a:p>
        </p:txBody>
      </p:sp>
      <p:pic>
        <p:nvPicPr>
          <p:cNvPr id="5" name="Picture 4">
            <a:extLst>
              <a:ext uri="{FF2B5EF4-FFF2-40B4-BE49-F238E27FC236}">
                <a16:creationId xmlns:a16="http://schemas.microsoft.com/office/drawing/2014/main" id="{22AA9BF4-C1ED-F274-6585-13B8498D756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143000"/>
            <a:ext cx="9144000" cy="3067127"/>
          </a:xfrm>
          <a:prstGeom prst="rect">
            <a:avLst/>
          </a:prstGeom>
        </p:spPr>
      </p:pic>
    </p:spTree>
    <p:extLst>
      <p:ext uri="{BB962C8B-B14F-4D97-AF65-F5344CB8AC3E}">
        <p14:creationId xmlns:p14="http://schemas.microsoft.com/office/powerpoint/2010/main" val="49081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991419-AD81-586F-1634-276CE0CA1D43}"/>
              </a:ext>
            </a:extLst>
          </p:cNvPr>
          <p:cNvSpPr txBox="1"/>
          <p:nvPr/>
        </p:nvSpPr>
        <p:spPr>
          <a:xfrm>
            <a:off x="2057400" y="2667000"/>
            <a:ext cx="6320741" cy="3447098"/>
          </a:xfrm>
          <a:prstGeom prst="rect">
            <a:avLst/>
          </a:prstGeom>
          <a:noFill/>
        </p:spPr>
        <p:txBody>
          <a:bodyPr wrap="square">
            <a:spAutoFit/>
          </a:bodyPr>
          <a:lstStyle/>
          <a:p>
            <a:pPr>
              <a:spcAft>
                <a:spcPts val="600"/>
              </a:spcAft>
            </a:pPr>
            <a:r>
              <a:rPr lang="en-US" dirty="0">
                <a:solidFill>
                  <a:srgbClr val="55565A"/>
                </a:solidFill>
                <a:latin typeface="Corbel" panose="020B0503020204020204" pitchFamily="34" charset="0"/>
              </a:rPr>
              <a:t>iLinkBlue accounts that are not accessed for 180 days are locked due to inactivity. </a:t>
            </a:r>
            <a:r>
              <a:rPr lang="en-US" b="1" dirty="0">
                <a:solidFill>
                  <a:srgbClr val="55565A"/>
                </a:solidFill>
                <a:latin typeface="Corbel" panose="020B0503020204020204" pitchFamily="34" charset="0"/>
              </a:rPr>
              <a:t>Reach out to your administrative representative to have your account reset.</a:t>
            </a:r>
          </a:p>
          <a:p>
            <a:pPr>
              <a:spcAft>
                <a:spcPts val="600"/>
              </a:spcAft>
            </a:pPr>
            <a:endParaRPr lang="en-US" dirty="0">
              <a:solidFill>
                <a:srgbClr val="55565A"/>
              </a:solidFill>
              <a:latin typeface="Corbel" panose="020B0503020204020204" pitchFamily="34" charset="0"/>
            </a:endParaRPr>
          </a:p>
          <a:p>
            <a:r>
              <a:rPr lang="en-US" dirty="0">
                <a:solidFill>
                  <a:srgbClr val="55565A"/>
                </a:solidFill>
                <a:latin typeface="Corbel" panose="020B0503020204020204" pitchFamily="34" charset="0"/>
              </a:rPr>
              <a:t>If you are the administrative representative and need your password reset, reach out to the Provider Identity Management (PIM) Team.</a:t>
            </a:r>
          </a:p>
          <a:p>
            <a:endParaRPr lang="en-US" dirty="0">
              <a:solidFill>
                <a:srgbClr val="55565A"/>
              </a:solidFill>
              <a:latin typeface="Corbel" panose="020B0503020204020204" pitchFamily="34" charset="0"/>
            </a:endParaRPr>
          </a:p>
          <a:p>
            <a:r>
              <a:rPr lang="en-US" b="1" dirty="0">
                <a:solidFill>
                  <a:srgbClr val="55565A"/>
                </a:solidFill>
                <a:latin typeface="Corbel" panose="020B0503020204020204" pitchFamily="34" charset="0"/>
              </a:rPr>
              <a:t>Phone</a:t>
            </a:r>
            <a:r>
              <a:rPr lang="en-US" dirty="0">
                <a:solidFill>
                  <a:srgbClr val="55565A"/>
                </a:solidFill>
                <a:latin typeface="Corbel" panose="020B0503020204020204" pitchFamily="34" charset="0"/>
              </a:rPr>
              <a:t>: 1-800-716-2299, option 5  </a:t>
            </a:r>
          </a:p>
          <a:p>
            <a:pPr>
              <a:spcAft>
                <a:spcPts val="1200"/>
              </a:spcAft>
            </a:pPr>
            <a:r>
              <a:rPr lang="en-US" dirty="0">
                <a:solidFill>
                  <a:srgbClr val="55565A"/>
                </a:solidFill>
                <a:latin typeface="Corbel" panose="020B0503020204020204" pitchFamily="34" charset="0"/>
              </a:rPr>
              <a:t>                Monday – Friday 7:30 a.m. to 4 p.m.</a:t>
            </a:r>
          </a:p>
          <a:p>
            <a:r>
              <a:rPr lang="en-US" b="1" dirty="0">
                <a:solidFill>
                  <a:srgbClr val="55565A"/>
                </a:solidFill>
                <a:latin typeface="Corbel" panose="020B0503020204020204" pitchFamily="34" charset="0"/>
              </a:rPr>
              <a:t>Email</a:t>
            </a:r>
            <a:r>
              <a:rPr lang="en-US" dirty="0">
                <a:solidFill>
                  <a:srgbClr val="55565A"/>
                </a:solidFill>
                <a:latin typeface="Corbel" panose="020B0503020204020204" pitchFamily="34" charset="0"/>
              </a:rPr>
              <a:t>: </a:t>
            </a:r>
            <a:r>
              <a:rPr lang="en-US" b="1" dirty="0">
                <a:solidFill>
                  <a:srgbClr val="0070C0"/>
                </a:solidFill>
                <a:latin typeface="Corbel" panose="020B0503020204020204" pitchFamily="34" charset="0"/>
              </a:rPr>
              <a:t>PIMteam@lablue.com</a:t>
            </a:r>
            <a:endParaRPr lang="en-US" sz="1600" b="1" dirty="0">
              <a:solidFill>
                <a:srgbClr val="0070C0"/>
              </a:solidFill>
              <a:latin typeface="Corbel" panose="020B0503020204020204" pitchFamily="34" charset="0"/>
            </a:endParaRPr>
          </a:p>
        </p:txBody>
      </p:sp>
      <p:pic>
        <p:nvPicPr>
          <p:cNvPr id="6" name="Graphic 5" descr="Laptop with solid fill">
            <a:extLst>
              <a:ext uri="{FF2B5EF4-FFF2-40B4-BE49-F238E27FC236}">
                <a16:creationId xmlns:a16="http://schemas.microsoft.com/office/drawing/2014/main" id="{C4AF7C06-A066-82C5-F4A7-13C1666ECC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2079" y="2667000"/>
            <a:ext cx="914400" cy="914400"/>
          </a:xfrm>
          <a:prstGeom prst="rect">
            <a:avLst/>
          </a:prstGeom>
        </p:spPr>
      </p:pic>
      <p:pic>
        <p:nvPicPr>
          <p:cNvPr id="8" name="Graphic 7" descr="Female Profile with solid fill">
            <a:extLst>
              <a:ext uri="{FF2B5EF4-FFF2-40B4-BE49-F238E27FC236}">
                <a16:creationId xmlns:a16="http://schemas.microsoft.com/office/drawing/2014/main" id="{7917BB59-1262-6C57-F477-6CA31B9165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2079" y="4038600"/>
            <a:ext cx="914400" cy="914400"/>
          </a:xfrm>
          <a:prstGeom prst="rect">
            <a:avLst/>
          </a:prstGeom>
        </p:spPr>
      </p:pic>
      <p:sp>
        <p:nvSpPr>
          <p:cNvPr id="5" name="TextBox 4">
            <a:extLst>
              <a:ext uri="{FF2B5EF4-FFF2-40B4-BE49-F238E27FC236}">
                <a16:creationId xmlns:a16="http://schemas.microsoft.com/office/drawing/2014/main" id="{6DB87F26-9129-6DDC-754C-631419203272}"/>
              </a:ext>
            </a:extLst>
          </p:cNvPr>
          <p:cNvSpPr txBox="1"/>
          <p:nvPr/>
        </p:nvSpPr>
        <p:spPr>
          <a:xfrm>
            <a:off x="228600" y="1027305"/>
            <a:ext cx="7596623" cy="1200329"/>
          </a:xfrm>
          <a:prstGeom prst="rect">
            <a:avLst/>
          </a:prstGeom>
          <a:noFill/>
        </p:spPr>
        <p:txBody>
          <a:bodyPr wrap="square">
            <a:spAutoFit/>
          </a:bodyPr>
          <a:lstStyle/>
          <a:p>
            <a:r>
              <a:rPr lang="en-US" b="0" i="0" u="none" strike="noStrike" baseline="0">
                <a:solidFill>
                  <a:srgbClr val="55565A"/>
                </a:solidFill>
                <a:latin typeface="Corbel" panose="020B0503020204020204" pitchFamily="34" charset="0"/>
              </a:rPr>
              <a:t>Passwords must be eight positions and contain a number, an uppercase letter, a lowercase letter and one special character (~! @#$%^&amp;). Do not use your browser’s password manager function to save or store your password. This can prevent you from changing your password when it expires.</a:t>
            </a:r>
            <a:endParaRPr lang="en-US">
              <a:solidFill>
                <a:srgbClr val="55565A"/>
              </a:solidFill>
            </a:endParaRPr>
          </a:p>
        </p:txBody>
      </p:sp>
      <p:sp>
        <p:nvSpPr>
          <p:cNvPr id="2" name="Title 1">
            <a:extLst>
              <a:ext uri="{FF2B5EF4-FFF2-40B4-BE49-F238E27FC236}">
                <a16:creationId xmlns:a16="http://schemas.microsoft.com/office/drawing/2014/main" id="{0F2044DF-6A7B-4BD7-ABCE-3CFC491AC7D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Passwords</a:t>
            </a:r>
          </a:p>
        </p:txBody>
      </p:sp>
    </p:spTree>
    <p:extLst>
      <p:ext uri="{BB962C8B-B14F-4D97-AF65-F5344CB8AC3E}">
        <p14:creationId xmlns:p14="http://schemas.microsoft.com/office/powerpoint/2010/main" val="326110711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3CE4C870-A2C8-0829-3EFD-195F31206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446" y="2133600"/>
            <a:ext cx="6424012" cy="4054315"/>
          </a:xfrm>
          <a:prstGeom prst="rect">
            <a:avLst/>
          </a:prstGeom>
          <a:ln w="3175">
            <a:solidFill>
              <a:srgbClr val="55565A"/>
            </a:solidFill>
          </a:ln>
        </p:spPr>
      </p:pic>
      <p:sp>
        <p:nvSpPr>
          <p:cNvPr id="7" name="Arrow: Pentagon 6">
            <a:extLst>
              <a:ext uri="{FF2B5EF4-FFF2-40B4-BE49-F238E27FC236}">
                <a16:creationId xmlns:a16="http://schemas.microsoft.com/office/drawing/2014/main" id="{ED2ABE69-8B51-3D93-4B19-BFB7D2B8CF92}"/>
              </a:ext>
            </a:extLst>
          </p:cNvPr>
          <p:cNvSpPr/>
          <p:nvPr/>
        </p:nvSpPr>
        <p:spPr>
          <a:xfrm>
            <a:off x="0" y="2165716"/>
            <a:ext cx="2013527" cy="2906770"/>
          </a:xfrm>
          <a:prstGeom prst="homePlat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2DD63E-0093-A898-E3AE-3AF916177899}"/>
              </a:ext>
            </a:extLst>
          </p:cNvPr>
          <p:cNvSpPr txBox="1">
            <a:spLocks/>
          </p:cNvSpPr>
          <p:nvPr/>
        </p:nvSpPr>
        <p:spPr>
          <a:xfrm>
            <a:off x="489609" y="954411"/>
            <a:ext cx="8426327" cy="11625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rgbClr val="55565A"/>
                </a:solidFill>
                <a:latin typeface="Corbel" panose="020B0503020204020204" pitchFamily="34" charset="0"/>
              </a:rPr>
              <a:t>Multi-factor authentication (MFA) is required to securely access iLinkBlue. MFA is a security feature that delivers a unique identifier passcode via email, text and other formats. </a:t>
            </a:r>
            <a:r>
              <a:rPr lang="en-US" sz="1800" b="0" i="0" u="none" strike="noStrike" baseline="0" dirty="0">
                <a:solidFill>
                  <a:srgbClr val="55565A"/>
                </a:solidFill>
                <a:latin typeface="Corbel" panose="020B0503020204020204" pitchFamily="34" charset="0"/>
              </a:rPr>
              <a:t>To set up MFA, you must register an authentication method with </a:t>
            </a:r>
            <a:r>
              <a:rPr lang="en-US" sz="1800" b="0" i="0" u="none" strike="noStrike" baseline="0" dirty="0" err="1">
                <a:solidFill>
                  <a:srgbClr val="55565A"/>
                </a:solidFill>
                <a:latin typeface="Corbel" panose="020B0503020204020204" pitchFamily="34" charset="0"/>
              </a:rPr>
              <a:t>PingID</a:t>
            </a:r>
            <a:r>
              <a:rPr lang="en-US" sz="1800" b="0" i="0" u="none" strike="noStrike" baseline="0" dirty="0">
                <a:solidFill>
                  <a:srgbClr val="55565A"/>
                </a:solidFill>
                <a:latin typeface="Corbel" panose="020B0503020204020204" pitchFamily="34" charset="0"/>
              </a:rPr>
              <a:t>.</a:t>
            </a:r>
          </a:p>
          <a:p>
            <a:pPr marL="0" indent="0">
              <a:lnSpc>
                <a:spcPct val="100000"/>
              </a:lnSpc>
              <a:buFont typeface="Arial" panose="020B0604020202020204" pitchFamily="34" charset="0"/>
              <a:buNone/>
            </a:pPr>
            <a:endParaRPr lang="en-US" sz="1800" dirty="0">
              <a:solidFill>
                <a:schemeClr val="tx1">
                  <a:lumMod val="75000"/>
                  <a:lumOff val="25000"/>
                </a:schemeClr>
              </a:solidFill>
              <a:latin typeface="Corbel" panose="020B0503020204020204" pitchFamily="34" charset="0"/>
            </a:endParaRPr>
          </a:p>
        </p:txBody>
      </p:sp>
      <p:sp>
        <p:nvSpPr>
          <p:cNvPr id="6" name="TextBox 5">
            <a:extLst>
              <a:ext uri="{FF2B5EF4-FFF2-40B4-BE49-F238E27FC236}">
                <a16:creationId xmlns:a16="http://schemas.microsoft.com/office/drawing/2014/main" id="{EE1F4AD3-7452-98DA-D159-F1B932E78DA9}"/>
              </a:ext>
            </a:extLst>
          </p:cNvPr>
          <p:cNvSpPr txBox="1"/>
          <p:nvPr/>
        </p:nvSpPr>
        <p:spPr>
          <a:xfrm>
            <a:off x="136803" y="2711160"/>
            <a:ext cx="1299477" cy="1815882"/>
          </a:xfrm>
          <a:prstGeom prst="rect">
            <a:avLst/>
          </a:prstGeom>
          <a:noFill/>
        </p:spPr>
        <p:txBody>
          <a:bodyPr wrap="square">
            <a:spAutoFit/>
          </a:bodyPr>
          <a:lstStyle/>
          <a:p>
            <a:pPr>
              <a:spcAft>
                <a:spcPts val="1200"/>
              </a:spcAft>
            </a:pPr>
            <a:r>
              <a:rPr lang="en-US" sz="1600" dirty="0">
                <a:solidFill>
                  <a:schemeClr val="bg1"/>
                </a:solidFill>
                <a:latin typeface="Corbel" panose="020B0503020204020204" pitchFamily="34" charset="0"/>
              </a:rPr>
              <a:t>We recommend registering </a:t>
            </a:r>
            <a:r>
              <a:rPr lang="en-US" sz="1600" b="1" u="sng" dirty="0">
                <a:solidFill>
                  <a:schemeClr val="bg1"/>
                </a:solidFill>
                <a:latin typeface="Corbel" panose="020B0503020204020204" pitchFamily="34" charset="0"/>
              </a:rPr>
              <a:t>two or more </a:t>
            </a:r>
            <a:r>
              <a:rPr lang="en-US" sz="1600" dirty="0">
                <a:solidFill>
                  <a:schemeClr val="bg1"/>
                </a:solidFill>
                <a:latin typeface="Corbel" panose="020B0503020204020204" pitchFamily="34" charset="0"/>
              </a:rPr>
              <a:t>options for account recovery. </a:t>
            </a:r>
          </a:p>
        </p:txBody>
      </p:sp>
      <p:sp>
        <p:nvSpPr>
          <p:cNvPr id="8" name="Rectangle: Top Corners Rounded 7">
            <a:extLst>
              <a:ext uri="{FF2B5EF4-FFF2-40B4-BE49-F238E27FC236}">
                <a16:creationId xmlns:a16="http://schemas.microsoft.com/office/drawing/2014/main" id="{4C0B5C69-894E-524F-B665-AB7B08883FB6}"/>
              </a:ext>
            </a:extLst>
          </p:cNvPr>
          <p:cNvSpPr/>
          <p:nvPr/>
        </p:nvSpPr>
        <p:spPr>
          <a:xfrm>
            <a:off x="6911801" y="4590473"/>
            <a:ext cx="2225964" cy="2273353"/>
          </a:xfrm>
          <a:prstGeom prst="round2Same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FC78CF-865B-8CCE-66F7-A503DB1AE290}"/>
              </a:ext>
            </a:extLst>
          </p:cNvPr>
          <p:cNvSpPr txBox="1"/>
          <p:nvPr/>
        </p:nvSpPr>
        <p:spPr>
          <a:xfrm>
            <a:off x="7162800" y="4709989"/>
            <a:ext cx="2078179" cy="1815882"/>
          </a:xfrm>
          <a:prstGeom prst="rect">
            <a:avLst/>
          </a:prstGeom>
          <a:noFill/>
        </p:spPr>
        <p:txBody>
          <a:bodyPr wrap="square">
            <a:spAutoFit/>
          </a:bodyPr>
          <a:lstStyle/>
          <a:p>
            <a:pPr>
              <a:lnSpc>
                <a:spcPct val="100000"/>
              </a:lnSpc>
              <a:spcAft>
                <a:spcPts val="1200"/>
              </a:spcAft>
            </a:pPr>
            <a:r>
              <a:rPr lang="en-US" sz="1600" dirty="0">
                <a:solidFill>
                  <a:srgbClr val="55565A"/>
                </a:solidFill>
                <a:latin typeface="Corbel" panose="020B0503020204020204" pitchFamily="34" charset="0"/>
              </a:rPr>
              <a:t>When you log in, </a:t>
            </a:r>
            <a:r>
              <a:rPr lang="en-US" sz="1600" b="0" i="0" u="none" strike="noStrike" baseline="0" dirty="0" err="1">
                <a:solidFill>
                  <a:srgbClr val="55565A"/>
                </a:solidFill>
                <a:latin typeface="Corbel" panose="020B0503020204020204" pitchFamily="34" charset="0"/>
              </a:rPr>
              <a:t>PingID</a:t>
            </a:r>
            <a:r>
              <a:rPr lang="en-US" sz="1600" b="0" i="0" u="none" strike="noStrike" baseline="0" dirty="0">
                <a:solidFill>
                  <a:srgbClr val="55565A"/>
                </a:solidFill>
                <a:latin typeface="Corbel" panose="020B0503020204020204" pitchFamily="34" charset="0"/>
              </a:rPr>
              <a:t> will send a </a:t>
            </a:r>
            <a:r>
              <a:rPr lang="en-US" sz="1600" dirty="0">
                <a:solidFill>
                  <a:srgbClr val="55565A"/>
                </a:solidFill>
                <a:latin typeface="Corbel" panose="020B0503020204020204" pitchFamily="34" charset="0"/>
              </a:rPr>
              <a:t>passcode to </a:t>
            </a:r>
            <a:r>
              <a:rPr lang="en-US" sz="1600" b="0" i="0" u="none" strike="noStrike" baseline="0" dirty="0">
                <a:solidFill>
                  <a:srgbClr val="55565A"/>
                </a:solidFill>
                <a:latin typeface="Corbel" panose="020B0503020204020204" pitchFamily="34" charset="0"/>
              </a:rPr>
              <a:t>your registered method and prompt you to enter it on your computer. </a:t>
            </a:r>
            <a:endParaRPr lang="en-US" sz="1600" dirty="0">
              <a:solidFill>
                <a:srgbClr val="55565A"/>
              </a:solidFill>
              <a:latin typeface="Corbel" panose="020B0503020204020204" pitchFamily="34" charset="0"/>
            </a:endParaRPr>
          </a:p>
        </p:txBody>
      </p:sp>
      <p:sp>
        <p:nvSpPr>
          <p:cNvPr id="2" name="Title 1">
            <a:extLst>
              <a:ext uri="{FF2B5EF4-FFF2-40B4-BE49-F238E27FC236}">
                <a16:creationId xmlns:a16="http://schemas.microsoft.com/office/drawing/2014/main" id="{7287D67F-D004-5923-0B4D-2AE58A1BC4D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Multi-factor Authentication</a:t>
            </a:r>
          </a:p>
        </p:txBody>
      </p:sp>
      <p:sp>
        <p:nvSpPr>
          <p:cNvPr id="4" name="Rectangle: Top Corners Rounded 3">
            <a:extLst>
              <a:ext uri="{FF2B5EF4-FFF2-40B4-BE49-F238E27FC236}">
                <a16:creationId xmlns:a16="http://schemas.microsoft.com/office/drawing/2014/main" id="{C2A191ED-D8C8-1D62-01D3-304B95A9F71A}"/>
              </a:ext>
            </a:extLst>
          </p:cNvPr>
          <p:cNvSpPr/>
          <p:nvPr/>
        </p:nvSpPr>
        <p:spPr>
          <a:xfrm>
            <a:off x="980659" y="5047944"/>
            <a:ext cx="3332923" cy="1815882"/>
          </a:xfrm>
          <a:prstGeom prst="round2Same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5565A"/>
                </a:solidFill>
                <a:effectLst/>
                <a:latin typeface="Corbel" panose="020B0503020204020204" pitchFamily="34" charset="0"/>
              </a:rPr>
              <a:t>If your email or phone number should change , you must contact our PIM Department (</a:t>
            </a:r>
            <a:r>
              <a:rPr lang="en-US" sz="1600" dirty="0">
                <a:solidFill>
                  <a:srgbClr val="55565A"/>
                </a:solidFill>
                <a:effectLst/>
                <a:latin typeface="Corbel" panose="020B0503020204020204" pitchFamily="34" charset="0"/>
                <a:hlinkClick r:id="rId4"/>
              </a:rPr>
              <a:t>ProviderIdentMgmt@lablue.com</a:t>
            </a:r>
            <a:r>
              <a:rPr lang="en-US" sz="1600" dirty="0">
                <a:solidFill>
                  <a:srgbClr val="55565A"/>
                </a:solidFill>
                <a:effectLst/>
                <a:latin typeface="Corbel" panose="020B0503020204020204" pitchFamily="34" charset="0"/>
              </a:rPr>
              <a:t>) to delete the old information and add the new.</a:t>
            </a:r>
          </a:p>
          <a:p>
            <a:pPr algn="ctr"/>
            <a:endParaRPr lang="en-US" dirty="0"/>
          </a:p>
        </p:txBody>
      </p:sp>
    </p:spTree>
    <p:extLst>
      <p:ext uri="{BB962C8B-B14F-4D97-AF65-F5344CB8AC3E}">
        <p14:creationId xmlns:p14="http://schemas.microsoft.com/office/powerpoint/2010/main" val="2032813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811FAFC-C9D9-4E80-A303-7BEE0D80C300}"/>
              </a:ext>
            </a:extLst>
          </p:cNvPr>
          <p:cNvSpPr txBox="1">
            <a:spLocks/>
          </p:cNvSpPr>
          <p:nvPr/>
        </p:nvSpPr>
        <p:spPr>
          <a:xfrm>
            <a:off x="685800" y="3048000"/>
            <a:ext cx="7772400" cy="1362075"/>
          </a:xfrm>
          <a:prstGeom prst="rect">
            <a:avLst/>
          </a:prstGeom>
        </p:spPr>
        <p:txBody>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pPr algn="ctr"/>
            <a:r>
              <a:rPr lang="en-US" sz="4000" kern="0">
                <a:latin typeface="Corbel" panose="020B0503020204020204" pitchFamily="34" charset="0"/>
              </a:rPr>
              <a:t>Credentialing, Recredentialing &amp; Updating Your Information</a:t>
            </a:r>
          </a:p>
        </p:txBody>
      </p:sp>
    </p:spTree>
    <p:extLst>
      <p:ext uri="{BB962C8B-B14F-4D97-AF65-F5344CB8AC3E}">
        <p14:creationId xmlns:p14="http://schemas.microsoft.com/office/powerpoint/2010/main" val="3539509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84F13E-5F27-9958-20CE-5044A3043030}"/>
              </a:ext>
            </a:extLst>
          </p:cNvPr>
          <p:cNvPicPr>
            <a:picLocks noChangeAspect="1"/>
          </p:cNvPicPr>
          <p:nvPr/>
        </p:nvPicPr>
        <p:blipFill>
          <a:blip r:embed="rId2" cstate="print">
            <a:extLst>
              <a:ext uri="{28A0092B-C50C-407E-A947-70E740481C1C}">
                <a14:useLocalDpi xmlns:a14="http://schemas.microsoft.com/office/drawing/2010/main" val="0"/>
              </a:ext>
            </a:extLst>
          </a:blip>
          <a:srcRect l="10606" t="5204" r="9955" b="2371"/>
          <a:stretch/>
        </p:blipFill>
        <p:spPr>
          <a:xfrm>
            <a:off x="1848683" y="1752977"/>
            <a:ext cx="5029191" cy="3855135"/>
          </a:xfrm>
          <a:prstGeom prst="rect">
            <a:avLst/>
          </a:prstGeom>
          <a:ln w="3175">
            <a:solidFill>
              <a:schemeClr val="tx2"/>
            </a:solidFill>
          </a:ln>
        </p:spPr>
      </p:pic>
      <p:sp>
        <p:nvSpPr>
          <p:cNvPr id="8" name="TextBox 7">
            <a:extLst>
              <a:ext uri="{FF2B5EF4-FFF2-40B4-BE49-F238E27FC236}">
                <a16:creationId xmlns:a16="http://schemas.microsoft.com/office/drawing/2014/main" id="{914622F2-45A9-C035-351B-C0BB9C550F5C}"/>
              </a:ext>
            </a:extLst>
          </p:cNvPr>
          <p:cNvSpPr txBox="1"/>
          <p:nvPr/>
        </p:nvSpPr>
        <p:spPr>
          <a:xfrm>
            <a:off x="233363" y="755087"/>
            <a:ext cx="3168205" cy="1015663"/>
          </a:xfrm>
          <a:prstGeom prst="rect">
            <a:avLst/>
          </a:prstGeom>
          <a:noFill/>
        </p:spPr>
        <p:txBody>
          <a:bodyPr wrap="square">
            <a:spAutoFit/>
          </a:bodyPr>
          <a:lstStyle/>
          <a:p>
            <a:r>
              <a:rPr lang="en-US" sz="1200" b="1" i="0" u="none" strike="noStrike" baseline="0" dirty="0">
                <a:solidFill>
                  <a:srgbClr val="0070C0"/>
                </a:solidFill>
                <a:latin typeface="Corbel" panose="020B0503020204020204" pitchFamily="34" charset="0"/>
              </a:rPr>
              <a:t>Top Navigation</a:t>
            </a:r>
            <a:endParaRPr lang="en-US" sz="1200" b="0" i="0" u="none" strike="noStrike" baseline="0" dirty="0">
              <a:solidFill>
                <a:srgbClr val="0070C0"/>
              </a:solidFill>
              <a:latin typeface="Corbel" panose="020B0503020204020204" pitchFamily="34" charset="0"/>
            </a:endParaRPr>
          </a:p>
          <a:p>
            <a:r>
              <a:rPr lang="en-US" sz="1200" b="0" i="0" u="none" strike="noStrike" baseline="0" dirty="0">
                <a:solidFill>
                  <a:srgbClr val="55565A"/>
                </a:solidFill>
                <a:latin typeface="Corbel" panose="020B0503020204020204" pitchFamily="34" charset="0"/>
              </a:rPr>
              <a:t>The top navigation streamlines the </a:t>
            </a:r>
            <a:r>
              <a:rPr lang="en-US" sz="1200" b="0" i="0" u="none" strike="noStrike" baseline="0" dirty="0" err="1">
                <a:solidFill>
                  <a:srgbClr val="55565A"/>
                </a:solidFill>
                <a:latin typeface="Corbel" panose="020B0503020204020204" pitchFamily="34" charset="0"/>
              </a:rPr>
              <a:t>iLinkBlue</a:t>
            </a:r>
            <a:r>
              <a:rPr lang="en-US" sz="1200" b="0" i="0" u="none" strike="noStrike" baseline="0" dirty="0">
                <a:solidFill>
                  <a:srgbClr val="55565A"/>
                </a:solidFill>
                <a:latin typeface="Corbel" panose="020B0503020204020204" pitchFamily="34" charset="0"/>
              </a:rPr>
              <a:t> functions under six menus. When you click a menu option, a sub-menu appears that includes relevant features.</a:t>
            </a:r>
            <a:endParaRPr lang="en-US" sz="1200" dirty="0">
              <a:solidFill>
                <a:srgbClr val="55565A"/>
              </a:solidFill>
              <a:latin typeface="Corbel" panose="020B0503020204020204" pitchFamily="34" charset="0"/>
            </a:endParaRPr>
          </a:p>
        </p:txBody>
      </p:sp>
      <p:sp>
        <p:nvSpPr>
          <p:cNvPr id="10" name="TextBox 9">
            <a:extLst>
              <a:ext uri="{FF2B5EF4-FFF2-40B4-BE49-F238E27FC236}">
                <a16:creationId xmlns:a16="http://schemas.microsoft.com/office/drawing/2014/main" id="{E1CD832A-20B8-2513-4655-D23CFA249165}"/>
              </a:ext>
            </a:extLst>
          </p:cNvPr>
          <p:cNvSpPr txBox="1"/>
          <p:nvPr/>
        </p:nvSpPr>
        <p:spPr>
          <a:xfrm>
            <a:off x="73175" y="4719067"/>
            <a:ext cx="1483416" cy="1754326"/>
          </a:xfrm>
          <a:prstGeom prst="rect">
            <a:avLst/>
          </a:prstGeom>
          <a:noFill/>
        </p:spPr>
        <p:txBody>
          <a:bodyPr wrap="square">
            <a:spAutoFit/>
          </a:bodyPr>
          <a:lstStyle/>
          <a:p>
            <a:pPr algn="ctr"/>
            <a:r>
              <a:rPr lang="en-US" sz="1200" b="1" i="0" u="none" strike="noStrike" baseline="0">
                <a:solidFill>
                  <a:srgbClr val="0070C0"/>
                </a:solidFill>
                <a:latin typeface="Corbel" panose="020B0503020204020204" pitchFamily="34" charset="0"/>
              </a:rPr>
              <a:t>Message</a:t>
            </a:r>
            <a:r>
              <a:rPr lang="en-US" sz="1200" b="1" i="0" u="none" strike="noStrike" baseline="0">
                <a:solidFill>
                  <a:srgbClr val="0099D9"/>
                </a:solidFill>
                <a:latin typeface="Corbel" panose="020B0503020204020204" pitchFamily="34" charset="0"/>
              </a:rPr>
              <a:t> </a:t>
            </a:r>
            <a:r>
              <a:rPr lang="en-US" sz="1200" b="1" i="0" u="none" strike="noStrike" baseline="0">
                <a:solidFill>
                  <a:srgbClr val="0070C0"/>
                </a:solidFill>
                <a:latin typeface="Corbel" panose="020B0503020204020204" pitchFamily="34" charset="0"/>
              </a:rPr>
              <a:t>Board</a:t>
            </a:r>
            <a:r>
              <a:rPr lang="en-US" sz="1200" b="1" i="0" u="none" strike="noStrike" baseline="0">
                <a:solidFill>
                  <a:srgbClr val="0099D9"/>
                </a:solidFill>
                <a:latin typeface="Corbel" panose="020B0503020204020204" pitchFamily="34" charset="0"/>
              </a:rPr>
              <a:t> </a:t>
            </a:r>
            <a:endParaRPr lang="en-US" sz="1200" b="0" i="0" u="none" strike="noStrike" baseline="0">
              <a:solidFill>
                <a:srgbClr val="0099D9"/>
              </a:solidFill>
              <a:latin typeface="Corbel" panose="020B0503020204020204" pitchFamily="34" charset="0"/>
            </a:endParaRPr>
          </a:p>
          <a:p>
            <a:pPr algn="ctr"/>
            <a:r>
              <a:rPr lang="en-US" sz="1200" b="0" i="0" u="none" strike="noStrike" baseline="0">
                <a:solidFill>
                  <a:srgbClr val="55565A"/>
                </a:solidFill>
                <a:latin typeface="Corbel" panose="020B0503020204020204" pitchFamily="34" charset="0"/>
              </a:rPr>
              <a:t>Contains up-to-the minute posts for upcoming events, new features, system outages, holiday notices and other important bulletins.</a:t>
            </a:r>
            <a:endParaRPr lang="en-US" sz="1200">
              <a:solidFill>
                <a:srgbClr val="55565A"/>
              </a:solidFill>
              <a:latin typeface="Corbel" panose="020B0503020204020204" pitchFamily="34" charset="0"/>
            </a:endParaRPr>
          </a:p>
        </p:txBody>
      </p:sp>
      <p:sp>
        <p:nvSpPr>
          <p:cNvPr id="12" name="TextBox 11">
            <a:extLst>
              <a:ext uri="{FF2B5EF4-FFF2-40B4-BE49-F238E27FC236}">
                <a16:creationId xmlns:a16="http://schemas.microsoft.com/office/drawing/2014/main" id="{DC354C8E-CF29-9FA5-09CF-20AE9614B8AC}"/>
              </a:ext>
            </a:extLst>
          </p:cNvPr>
          <p:cNvSpPr txBox="1"/>
          <p:nvPr/>
        </p:nvSpPr>
        <p:spPr>
          <a:xfrm>
            <a:off x="289804" y="2520127"/>
            <a:ext cx="1119277" cy="1384995"/>
          </a:xfrm>
          <a:prstGeom prst="rect">
            <a:avLst/>
          </a:prstGeom>
          <a:noFill/>
        </p:spPr>
        <p:txBody>
          <a:bodyPr wrap="square">
            <a:spAutoFit/>
          </a:bodyPr>
          <a:lstStyle/>
          <a:p>
            <a:pPr algn="ctr"/>
            <a:r>
              <a:rPr lang="en-US" sz="1200" b="1" i="0" u="none" strike="noStrike" baseline="0">
                <a:solidFill>
                  <a:srgbClr val="0070C0"/>
                </a:solidFill>
                <a:latin typeface="Corbel" panose="020B0503020204020204" pitchFamily="34" charset="0"/>
              </a:rPr>
              <a:t>Quick Links </a:t>
            </a:r>
            <a:endParaRPr lang="en-US" sz="1200" b="0" i="0" u="none" strike="noStrike" baseline="0">
              <a:solidFill>
                <a:srgbClr val="0070C0"/>
              </a:solidFill>
              <a:latin typeface="Corbel" panose="020B0503020204020204" pitchFamily="34" charset="0"/>
            </a:endParaRPr>
          </a:p>
          <a:p>
            <a:pPr algn="ctr"/>
            <a:r>
              <a:rPr lang="en-US" sz="1200" b="0" i="0" u="none" strike="noStrike" baseline="0">
                <a:solidFill>
                  <a:srgbClr val="55565A"/>
                </a:solidFill>
                <a:latin typeface="Corbel" panose="020B0503020204020204" pitchFamily="34" charset="0"/>
              </a:rPr>
              <a:t>This area contains shortcuts to the six most-used iLinkBlue functions. </a:t>
            </a:r>
            <a:endParaRPr lang="en-US" sz="1200">
              <a:solidFill>
                <a:srgbClr val="55565A"/>
              </a:solidFill>
              <a:latin typeface="Corbel" panose="020B0503020204020204" pitchFamily="34" charset="0"/>
            </a:endParaRPr>
          </a:p>
        </p:txBody>
      </p:sp>
      <p:sp>
        <p:nvSpPr>
          <p:cNvPr id="14" name="TextBox 13">
            <a:extLst>
              <a:ext uri="{FF2B5EF4-FFF2-40B4-BE49-F238E27FC236}">
                <a16:creationId xmlns:a16="http://schemas.microsoft.com/office/drawing/2014/main" id="{15FB961E-5093-9AF4-E596-8672C84F4E0D}"/>
              </a:ext>
            </a:extLst>
          </p:cNvPr>
          <p:cNvSpPr txBox="1"/>
          <p:nvPr/>
        </p:nvSpPr>
        <p:spPr>
          <a:xfrm>
            <a:off x="7421168" y="2594643"/>
            <a:ext cx="1617717" cy="3600986"/>
          </a:xfrm>
          <a:prstGeom prst="rect">
            <a:avLst/>
          </a:prstGeom>
          <a:noFill/>
        </p:spPr>
        <p:txBody>
          <a:bodyPr wrap="square">
            <a:spAutoFit/>
          </a:bodyPr>
          <a:lstStyle/>
          <a:p>
            <a:pPr algn="ctr"/>
            <a:r>
              <a:rPr lang="en-US" sz="1200" b="1" i="0" u="none" strike="noStrike" baseline="0" dirty="0">
                <a:solidFill>
                  <a:srgbClr val="0070C0"/>
                </a:solidFill>
                <a:latin typeface="Corbel" panose="020B0503020204020204" pitchFamily="34" charset="0"/>
              </a:rPr>
              <a:t>Medical</a:t>
            </a:r>
            <a:r>
              <a:rPr lang="en-US" sz="1200" b="1" i="0" u="none" strike="noStrike" baseline="0" dirty="0">
                <a:solidFill>
                  <a:srgbClr val="0099D9"/>
                </a:solidFill>
                <a:latin typeface="Corbel" panose="020B0503020204020204" pitchFamily="34" charset="0"/>
              </a:rPr>
              <a:t> </a:t>
            </a:r>
            <a:r>
              <a:rPr lang="en-US" sz="1200" b="1" i="0" u="none" strike="noStrike" baseline="0" dirty="0">
                <a:solidFill>
                  <a:srgbClr val="0070C0"/>
                </a:solidFill>
                <a:latin typeface="Corbel" panose="020B0503020204020204" pitchFamily="34" charset="0"/>
              </a:rPr>
              <a:t>Record</a:t>
            </a:r>
            <a:r>
              <a:rPr lang="en-US" sz="1200" b="1" i="0" u="none" strike="noStrike" baseline="0" dirty="0">
                <a:solidFill>
                  <a:srgbClr val="0099D9"/>
                </a:solidFill>
                <a:latin typeface="Corbel" panose="020B0503020204020204" pitchFamily="34" charset="0"/>
              </a:rPr>
              <a:t> </a:t>
            </a:r>
            <a:r>
              <a:rPr lang="en-US" sz="1200" b="1" i="0" u="none" strike="noStrike" baseline="0" dirty="0">
                <a:solidFill>
                  <a:srgbClr val="0070C0"/>
                </a:solidFill>
                <a:latin typeface="Corbel" panose="020B0503020204020204" pitchFamily="34" charset="0"/>
              </a:rPr>
              <a:t>Requests</a:t>
            </a:r>
            <a:r>
              <a:rPr lang="en-US" sz="1200" b="1" i="0" u="none" strike="noStrike" baseline="0" dirty="0">
                <a:solidFill>
                  <a:srgbClr val="0099D9"/>
                </a:solidFill>
                <a:latin typeface="Corbel" panose="020B0503020204020204" pitchFamily="34" charset="0"/>
              </a:rPr>
              <a:t> </a:t>
            </a:r>
            <a:endParaRPr lang="en-US" sz="1200" b="0" i="0" u="none" strike="noStrike" baseline="0" dirty="0">
              <a:solidFill>
                <a:srgbClr val="0099D9"/>
              </a:solidFill>
              <a:latin typeface="Corbel" panose="020B0503020204020204" pitchFamily="34" charset="0"/>
            </a:endParaRPr>
          </a:p>
          <a:p>
            <a:pPr algn="ctr"/>
            <a:r>
              <a:rPr lang="en-US" sz="1200" b="0" i="0" u="none" strike="noStrike" baseline="0" dirty="0">
                <a:solidFill>
                  <a:srgbClr val="55565A"/>
                </a:solidFill>
                <a:latin typeface="Corbel" panose="020B0503020204020204" pitchFamily="34" charset="0"/>
              </a:rPr>
              <a:t>You receive an alert when you have Out of Area Medical Record Requests for BlueCard members. To view these requests, click the </a:t>
            </a:r>
            <a:r>
              <a:rPr lang="en-US" sz="1200" i="0" u="none" strike="noStrike" baseline="0" dirty="0">
                <a:solidFill>
                  <a:srgbClr val="55565A"/>
                </a:solidFill>
                <a:latin typeface="Corbel" panose="020B0503020204020204" pitchFamily="34" charset="0"/>
              </a:rPr>
              <a:t>“Out of Area Medical Record Requests” link on the alert. This does not include medical record requests for BCBSLA members. To upload medical records and other documents, click the “Document Upload” link.</a:t>
            </a:r>
            <a:endParaRPr lang="en-US" sz="1200" dirty="0">
              <a:solidFill>
                <a:srgbClr val="55565A"/>
              </a:solidFill>
              <a:latin typeface="Corbel" panose="020B0503020204020204" pitchFamily="34" charset="0"/>
            </a:endParaRPr>
          </a:p>
        </p:txBody>
      </p:sp>
      <p:sp>
        <p:nvSpPr>
          <p:cNvPr id="16" name="TextBox 15">
            <a:extLst>
              <a:ext uri="{FF2B5EF4-FFF2-40B4-BE49-F238E27FC236}">
                <a16:creationId xmlns:a16="http://schemas.microsoft.com/office/drawing/2014/main" id="{39216ED9-F726-7BDB-C273-5BEA75C6BB13}"/>
              </a:ext>
            </a:extLst>
          </p:cNvPr>
          <p:cNvSpPr txBox="1"/>
          <p:nvPr/>
        </p:nvSpPr>
        <p:spPr>
          <a:xfrm>
            <a:off x="4666261" y="5805787"/>
            <a:ext cx="2969398" cy="646331"/>
          </a:xfrm>
          <a:prstGeom prst="rect">
            <a:avLst/>
          </a:prstGeom>
          <a:noFill/>
        </p:spPr>
        <p:txBody>
          <a:bodyPr wrap="square">
            <a:spAutoFit/>
          </a:bodyPr>
          <a:lstStyle/>
          <a:p>
            <a:pPr algn="ctr"/>
            <a:r>
              <a:rPr lang="en-US" sz="1200" b="1" i="0" u="none" strike="noStrike" baseline="0">
                <a:solidFill>
                  <a:srgbClr val="0070C0"/>
                </a:solidFill>
                <a:latin typeface="Corbel" panose="020B0503020204020204" pitchFamily="34" charset="0"/>
              </a:rPr>
              <a:t>Other</a:t>
            </a:r>
            <a:r>
              <a:rPr lang="en-US" sz="1200" b="1" i="0" u="none" strike="noStrike" baseline="0">
                <a:solidFill>
                  <a:srgbClr val="0099D9"/>
                </a:solidFill>
                <a:latin typeface="Corbel" panose="020B0503020204020204" pitchFamily="34" charset="0"/>
              </a:rPr>
              <a:t> </a:t>
            </a:r>
            <a:r>
              <a:rPr lang="en-US" sz="1200" b="1" i="0" u="none" strike="noStrike" baseline="0">
                <a:solidFill>
                  <a:srgbClr val="0070C0"/>
                </a:solidFill>
                <a:latin typeface="Corbel" panose="020B0503020204020204" pitchFamily="34" charset="0"/>
              </a:rPr>
              <a:t>Sites</a:t>
            </a:r>
            <a:r>
              <a:rPr lang="en-US" sz="1200" b="1" i="0" u="none" strike="noStrike" baseline="0">
                <a:solidFill>
                  <a:srgbClr val="0099D9"/>
                </a:solidFill>
                <a:latin typeface="Corbel" panose="020B0503020204020204" pitchFamily="34" charset="0"/>
              </a:rPr>
              <a:t> </a:t>
            </a:r>
            <a:endParaRPr lang="en-US" sz="1200" b="0" i="0" u="none" strike="noStrike" baseline="0">
              <a:solidFill>
                <a:srgbClr val="0099D9"/>
              </a:solidFill>
              <a:latin typeface="Corbel" panose="020B0503020204020204" pitchFamily="34" charset="0"/>
            </a:endParaRPr>
          </a:p>
          <a:p>
            <a:pPr algn="ctr"/>
            <a:r>
              <a:rPr lang="en-US" sz="1200" b="0" i="0" u="none" strike="noStrike" baseline="0">
                <a:solidFill>
                  <a:srgbClr val="55565A"/>
                </a:solidFill>
                <a:latin typeface="Corbel" panose="020B0503020204020204" pitchFamily="34" charset="0"/>
              </a:rPr>
              <a:t>We provide quick access to other sites a provider might need to access.</a:t>
            </a:r>
            <a:endParaRPr lang="en-US" sz="1200">
              <a:solidFill>
                <a:srgbClr val="55565A"/>
              </a:solidFill>
              <a:latin typeface="Corbel" panose="020B0503020204020204" pitchFamily="34" charset="0"/>
            </a:endParaRPr>
          </a:p>
        </p:txBody>
      </p:sp>
      <p:cxnSp>
        <p:nvCxnSpPr>
          <p:cNvPr id="18" name="Connector: Elbow 17">
            <a:extLst>
              <a:ext uri="{FF2B5EF4-FFF2-40B4-BE49-F238E27FC236}">
                <a16:creationId xmlns:a16="http://schemas.microsoft.com/office/drawing/2014/main" id="{7ED19870-956B-27E6-3DD6-1E017C638CC2}"/>
              </a:ext>
            </a:extLst>
          </p:cNvPr>
          <p:cNvCxnSpPr>
            <a:cxnSpLocks/>
          </p:cNvCxnSpPr>
          <p:nvPr/>
        </p:nvCxnSpPr>
        <p:spPr>
          <a:xfrm>
            <a:off x="960120" y="1818751"/>
            <a:ext cx="563880" cy="442012"/>
          </a:xfrm>
          <a:prstGeom prst="bentConnector3">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9240B64-C4C3-00D2-F542-D74911E18988}"/>
              </a:ext>
            </a:extLst>
          </p:cNvPr>
          <p:cNvCxnSpPr/>
          <p:nvPr/>
        </p:nvCxnSpPr>
        <p:spPr>
          <a:xfrm>
            <a:off x="760407" y="3978008"/>
            <a:ext cx="763593" cy="0"/>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8CE8B9-8081-95CA-704F-E5DB53A5657E}"/>
              </a:ext>
            </a:extLst>
          </p:cNvPr>
          <p:cNvCxnSpPr/>
          <p:nvPr/>
        </p:nvCxnSpPr>
        <p:spPr>
          <a:xfrm>
            <a:off x="760407" y="4620420"/>
            <a:ext cx="763593" cy="0"/>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FF668D5-BDCA-280C-B170-EBD2A24FF875}"/>
              </a:ext>
            </a:extLst>
          </p:cNvPr>
          <p:cNvCxnSpPr>
            <a:cxnSpLocks/>
          </p:cNvCxnSpPr>
          <p:nvPr/>
        </p:nvCxnSpPr>
        <p:spPr>
          <a:xfrm flipH="1">
            <a:off x="7346520" y="2512171"/>
            <a:ext cx="849857" cy="0"/>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4EDF3F8-A4B8-CB7D-A8A1-2AAB339A42F9}"/>
              </a:ext>
            </a:extLst>
          </p:cNvPr>
          <p:cNvCxnSpPr>
            <a:cxnSpLocks/>
          </p:cNvCxnSpPr>
          <p:nvPr/>
        </p:nvCxnSpPr>
        <p:spPr>
          <a:xfrm flipV="1">
            <a:off x="5565320" y="5703109"/>
            <a:ext cx="0" cy="248517"/>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126177B3-7F16-1C50-E071-B9F78C5E519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Navigating iLinkBlue</a:t>
            </a:r>
          </a:p>
        </p:txBody>
      </p:sp>
      <p:sp>
        <p:nvSpPr>
          <p:cNvPr id="5" name="TextBox 4">
            <a:extLst>
              <a:ext uri="{FF2B5EF4-FFF2-40B4-BE49-F238E27FC236}">
                <a16:creationId xmlns:a16="http://schemas.microsoft.com/office/drawing/2014/main" id="{D05C3E4F-BB02-B918-53C1-50F806D617F7}"/>
              </a:ext>
            </a:extLst>
          </p:cNvPr>
          <p:cNvSpPr txBox="1"/>
          <p:nvPr/>
        </p:nvSpPr>
        <p:spPr>
          <a:xfrm>
            <a:off x="4666261" y="750767"/>
            <a:ext cx="3168205" cy="646331"/>
          </a:xfrm>
          <a:prstGeom prst="rect">
            <a:avLst/>
          </a:prstGeom>
          <a:noFill/>
        </p:spPr>
        <p:txBody>
          <a:bodyPr wrap="square">
            <a:spAutoFit/>
          </a:bodyPr>
          <a:lstStyle/>
          <a:p>
            <a:r>
              <a:rPr lang="en-US" sz="1200" b="1" dirty="0">
                <a:solidFill>
                  <a:srgbClr val="0070C0"/>
                </a:solidFill>
                <a:latin typeface="Corbel" panose="020B0503020204020204" pitchFamily="34" charset="0"/>
              </a:rPr>
              <a:t>R</a:t>
            </a:r>
            <a:r>
              <a:rPr lang="en-US" sz="1200" b="1" i="0" u="none" strike="noStrike" baseline="0" dirty="0">
                <a:solidFill>
                  <a:srgbClr val="0070C0"/>
                </a:solidFill>
                <a:latin typeface="Corbel" panose="020B0503020204020204" pitchFamily="34" charset="0"/>
              </a:rPr>
              <a:t>efund Letters</a:t>
            </a:r>
            <a:endParaRPr lang="en-US" sz="1200" b="0" i="0" u="none" strike="noStrike" baseline="0" dirty="0">
              <a:solidFill>
                <a:srgbClr val="0070C0"/>
              </a:solidFill>
              <a:latin typeface="Corbel" panose="020B0503020204020204" pitchFamily="34" charset="0"/>
            </a:endParaRPr>
          </a:p>
          <a:p>
            <a:r>
              <a:rPr lang="en-US" sz="1200" dirty="0">
                <a:solidFill>
                  <a:srgbClr val="55565A"/>
                </a:solidFill>
                <a:latin typeface="Corbel" panose="020B0503020204020204" pitchFamily="34" charset="0"/>
              </a:rPr>
              <a:t>Providers now have a shortcut to check/search for Refund Request Letters.</a:t>
            </a:r>
          </a:p>
        </p:txBody>
      </p:sp>
      <p:cxnSp>
        <p:nvCxnSpPr>
          <p:cNvPr id="7" name="Straight Arrow Connector 6">
            <a:extLst>
              <a:ext uri="{FF2B5EF4-FFF2-40B4-BE49-F238E27FC236}">
                <a16:creationId xmlns:a16="http://schemas.microsoft.com/office/drawing/2014/main" id="{2A4479BD-D221-DE47-3966-5C69CA1DB701}"/>
              </a:ext>
            </a:extLst>
          </p:cNvPr>
          <p:cNvCxnSpPr>
            <a:cxnSpLocks/>
          </p:cNvCxnSpPr>
          <p:nvPr/>
        </p:nvCxnSpPr>
        <p:spPr>
          <a:xfrm>
            <a:off x="4582859" y="1020891"/>
            <a:ext cx="0" cy="653507"/>
          </a:xfrm>
          <a:prstGeom prst="straightConnector1">
            <a:avLst/>
          </a:prstGeom>
          <a:ln w="28575">
            <a:solidFill>
              <a:srgbClr val="F8972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564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9B7D45-FD90-33CE-F488-30A2AF0EC926}"/>
              </a:ext>
            </a:extLst>
          </p:cNvPr>
          <p:cNvSpPr/>
          <p:nvPr/>
        </p:nvSpPr>
        <p:spPr>
          <a:xfrm>
            <a:off x="0" y="5486572"/>
            <a:ext cx="9144000" cy="1366803"/>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10;&#10;Description automatically generated with medium confidence">
            <a:extLst>
              <a:ext uri="{FF2B5EF4-FFF2-40B4-BE49-F238E27FC236}">
                <a16:creationId xmlns:a16="http://schemas.microsoft.com/office/drawing/2014/main" id="{29E40D6E-8FFB-C532-039D-6D4034BEB2C9}"/>
              </a:ext>
            </a:extLst>
          </p:cNvPr>
          <p:cNvPicPr>
            <a:picLocks noChangeAspect="1"/>
          </p:cNvPicPr>
          <p:nvPr/>
        </p:nvPicPr>
        <p:blipFill rotWithShape="1">
          <a:blip r:embed="rId3">
            <a:extLst>
              <a:ext uri="{28A0092B-C50C-407E-A947-70E740481C1C}">
                <a14:useLocalDpi xmlns:a14="http://schemas.microsoft.com/office/drawing/2010/main" val="0"/>
              </a:ext>
            </a:extLst>
          </a:blip>
          <a:srcRect r="20005"/>
          <a:stretch/>
        </p:blipFill>
        <p:spPr>
          <a:xfrm>
            <a:off x="4093692" y="1281950"/>
            <a:ext cx="5050308" cy="2722694"/>
          </a:xfrm>
          <a:prstGeom prst="rect">
            <a:avLst/>
          </a:prstGeom>
          <a:ln w="3175">
            <a:solidFill>
              <a:schemeClr val="tx2"/>
            </a:solidFill>
          </a:ln>
        </p:spPr>
      </p:pic>
      <p:sp>
        <p:nvSpPr>
          <p:cNvPr id="6" name="Rectangle: Top Corners Rounded 5">
            <a:extLst>
              <a:ext uri="{FF2B5EF4-FFF2-40B4-BE49-F238E27FC236}">
                <a16:creationId xmlns:a16="http://schemas.microsoft.com/office/drawing/2014/main" id="{24257CC3-8BC0-60C1-F44A-05EA23F6EEDB}"/>
              </a:ext>
            </a:extLst>
          </p:cNvPr>
          <p:cNvSpPr/>
          <p:nvPr/>
        </p:nvSpPr>
        <p:spPr>
          <a:xfrm rot="16200000">
            <a:off x="6153411" y="1996578"/>
            <a:ext cx="1207192" cy="4808913"/>
          </a:xfrm>
          <a:prstGeom prst="round2Same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7084B45-4465-F980-27C3-0C7B29F838BB}"/>
              </a:ext>
            </a:extLst>
          </p:cNvPr>
          <p:cNvSpPr txBox="1"/>
          <p:nvPr/>
        </p:nvSpPr>
        <p:spPr>
          <a:xfrm>
            <a:off x="399585" y="1027533"/>
            <a:ext cx="3453961" cy="3569597"/>
          </a:xfrm>
          <a:prstGeom prst="rect">
            <a:avLst/>
          </a:prstGeom>
          <a:noFill/>
        </p:spPr>
        <p:txBody>
          <a:bodyPr wrap="square">
            <a:noAutofit/>
          </a:bodyPr>
          <a:lstStyle/>
          <a:p>
            <a:pPr>
              <a:spcAft>
                <a:spcPts val="600"/>
              </a:spcAft>
            </a:pPr>
            <a:r>
              <a:rPr lang="en-US" dirty="0">
                <a:solidFill>
                  <a:srgbClr val="55565A"/>
                </a:solidFill>
                <a:latin typeface="Corbel" panose="020B0503020204020204" pitchFamily="34" charset="0"/>
              </a:rPr>
              <a:t>Use </a:t>
            </a:r>
            <a:r>
              <a:rPr lang="en-US" dirty="0" err="1">
                <a:solidFill>
                  <a:srgbClr val="55565A"/>
                </a:solidFill>
                <a:latin typeface="Corbel" panose="020B0503020204020204" pitchFamily="34" charset="0"/>
              </a:rPr>
              <a:t>iLinkBlue</a:t>
            </a:r>
            <a:r>
              <a:rPr lang="en-US" dirty="0">
                <a:solidFill>
                  <a:srgbClr val="55565A"/>
                </a:solidFill>
                <a:latin typeface="Corbel" panose="020B0503020204020204" pitchFamily="34" charset="0"/>
              </a:rPr>
              <a:t> (</a:t>
            </a:r>
            <a:r>
              <a:rPr lang="en-US" b="1" dirty="0">
                <a:solidFill>
                  <a:srgbClr val="0070C0"/>
                </a:solidFill>
                <a:latin typeface="Corbel" panose="020B0503020204020204" pitchFamily="34" charset="0"/>
              </a:rPr>
              <a:t>www.lablue.com/ilinkblue</a:t>
            </a:r>
            <a:r>
              <a:rPr lang="en-US" dirty="0">
                <a:solidFill>
                  <a:srgbClr val="55565A"/>
                </a:solidFill>
                <a:latin typeface="Corbel" panose="020B0503020204020204" pitchFamily="34" charset="0"/>
              </a:rPr>
              <a:t>) to lookup a member’s coverage information. </a:t>
            </a:r>
          </a:p>
          <a:p>
            <a:pPr>
              <a:spcAft>
                <a:spcPts val="600"/>
              </a:spcAft>
            </a:pPr>
            <a:r>
              <a:rPr lang="en-US" dirty="0">
                <a:solidFill>
                  <a:srgbClr val="55565A"/>
                </a:solidFill>
                <a:latin typeface="Corbel" panose="020B0503020204020204" pitchFamily="34" charset="0"/>
              </a:rPr>
              <a:t>Choose the “Coverage” menu option. </a:t>
            </a:r>
            <a:r>
              <a:rPr lang="en-US" b="0" i="0" u="none" strike="noStrike" baseline="0" dirty="0">
                <a:solidFill>
                  <a:srgbClr val="55565A"/>
                </a:solidFill>
                <a:latin typeface="Corbel" panose="020B0503020204020204" pitchFamily="34" charset="0"/>
              </a:rPr>
              <a:t>Enter them member ID number to view coverage information for:</a:t>
            </a:r>
          </a:p>
          <a:p>
            <a:pPr marL="285750" indent="-285750">
              <a:spcAft>
                <a:spcPts val="1200"/>
              </a:spcAft>
              <a:buFont typeface="Arial" panose="020B0604020202020204" pitchFamily="34" charset="0"/>
              <a:buChar char="•"/>
            </a:pPr>
            <a:r>
              <a:rPr lang="en-US" i="0" u="none" strike="noStrike" baseline="0" dirty="0">
                <a:solidFill>
                  <a:srgbClr val="55565A"/>
                </a:solidFill>
                <a:latin typeface="Corbel" panose="020B0503020204020204" pitchFamily="34" charset="0"/>
              </a:rPr>
              <a:t>BCBSLA (including HMO Louisiana, Inc.) members</a:t>
            </a:r>
          </a:p>
          <a:p>
            <a:pPr marL="285750" indent="-285750">
              <a:spcAft>
                <a:spcPts val="600"/>
              </a:spcAft>
              <a:buFont typeface="Arial" panose="020B0604020202020204" pitchFamily="34" charset="0"/>
              <a:buChar char="•"/>
            </a:pPr>
            <a:r>
              <a:rPr lang="en-US" i="0" u="none" strike="noStrike" baseline="0" dirty="0">
                <a:solidFill>
                  <a:srgbClr val="55565A"/>
                </a:solidFill>
                <a:latin typeface="Corbel" panose="020B0503020204020204" pitchFamily="34" charset="0"/>
              </a:rPr>
              <a:t>FEP members. This section is not used </a:t>
            </a:r>
            <a:r>
              <a:rPr lang="en-US" b="0" i="0" u="none" strike="noStrike" baseline="0" dirty="0">
                <a:solidFill>
                  <a:srgbClr val="55565A"/>
                </a:solidFill>
                <a:latin typeface="Corbel" panose="020B0503020204020204" pitchFamily="34" charset="0"/>
              </a:rPr>
              <a:t>for out-of-area members. </a:t>
            </a:r>
          </a:p>
        </p:txBody>
      </p:sp>
      <p:sp>
        <p:nvSpPr>
          <p:cNvPr id="21" name="TextBox 20">
            <a:extLst>
              <a:ext uri="{FF2B5EF4-FFF2-40B4-BE49-F238E27FC236}">
                <a16:creationId xmlns:a16="http://schemas.microsoft.com/office/drawing/2014/main" id="{F1F2369F-DBF0-E262-2036-CE62C8EFC7C4}"/>
              </a:ext>
            </a:extLst>
          </p:cNvPr>
          <p:cNvSpPr txBox="1"/>
          <p:nvPr/>
        </p:nvSpPr>
        <p:spPr>
          <a:xfrm>
            <a:off x="1424959" y="5698425"/>
            <a:ext cx="7478896" cy="1077218"/>
          </a:xfrm>
          <a:prstGeom prst="rect">
            <a:avLst/>
          </a:prstGeom>
          <a:noFill/>
        </p:spPr>
        <p:txBody>
          <a:bodyPr wrap="square">
            <a:spAutoFit/>
          </a:bodyPr>
          <a:lstStyle/>
          <a:p>
            <a:r>
              <a:rPr lang="en-US" sz="1600" b="0" i="0" u="none" strike="noStrike" baseline="0">
                <a:solidFill>
                  <a:srgbClr val="55565A"/>
                </a:solidFill>
                <a:latin typeface="Corbel" panose="020B0503020204020204" pitchFamily="34" charset="0"/>
              </a:rPr>
              <a:t>If you do not have the member ID number, you can search using the subscriber’s Social Security Number (SSN), when available. iLinkBlue will return search results with the member ID number. An </a:t>
            </a:r>
            <a:r>
              <a:rPr lang="en-US" sz="1600">
                <a:solidFill>
                  <a:srgbClr val="55565A"/>
                </a:solidFill>
                <a:effectLst/>
                <a:latin typeface="Corbel" panose="020B0503020204020204" pitchFamily="34" charset="0"/>
                <a:ea typeface="Calibri" panose="020F0502020204030204" pitchFamily="34" charset="0"/>
              </a:rPr>
              <a:t>error message will display if searching by </a:t>
            </a:r>
            <a:r>
              <a:rPr lang="en-US" sz="1600">
                <a:solidFill>
                  <a:srgbClr val="55565A"/>
                </a:solidFill>
                <a:latin typeface="Corbel" panose="020B0503020204020204" pitchFamily="34" charset="0"/>
                <a:ea typeface="Calibri" panose="020F0502020204030204" pitchFamily="34" charset="0"/>
              </a:rPr>
              <a:t>a </a:t>
            </a:r>
            <a:r>
              <a:rPr lang="en-US" sz="1600">
                <a:solidFill>
                  <a:srgbClr val="55565A"/>
                </a:solidFill>
                <a:effectLst/>
                <a:latin typeface="Corbel" panose="020B0503020204020204" pitchFamily="34" charset="0"/>
                <a:ea typeface="Calibri" panose="020F0502020204030204" pitchFamily="34" charset="0"/>
              </a:rPr>
              <a:t>dependent’s SSN. It must be the SSN of the policy holder. </a:t>
            </a:r>
            <a:endParaRPr lang="en-US" sz="1600">
              <a:solidFill>
                <a:srgbClr val="55565A"/>
              </a:solidFill>
              <a:latin typeface="Corbel" panose="020B0503020204020204" pitchFamily="34" charset="0"/>
            </a:endParaRPr>
          </a:p>
        </p:txBody>
      </p:sp>
      <p:sp>
        <p:nvSpPr>
          <p:cNvPr id="5" name="TextBox 4">
            <a:extLst>
              <a:ext uri="{FF2B5EF4-FFF2-40B4-BE49-F238E27FC236}">
                <a16:creationId xmlns:a16="http://schemas.microsoft.com/office/drawing/2014/main" id="{E7C02659-C5EB-F037-5B8A-78EA8D58A93F}"/>
              </a:ext>
            </a:extLst>
          </p:cNvPr>
          <p:cNvSpPr txBox="1"/>
          <p:nvPr/>
        </p:nvSpPr>
        <p:spPr>
          <a:xfrm>
            <a:off x="5050307" y="3936962"/>
            <a:ext cx="3853547" cy="954107"/>
          </a:xfrm>
          <a:prstGeom prst="rect">
            <a:avLst/>
          </a:prstGeom>
          <a:noFill/>
        </p:spPr>
        <p:txBody>
          <a:bodyPr wrap="square">
            <a:spAutoFit/>
          </a:bodyPr>
          <a:lstStyle/>
          <a:p>
            <a:pPr marL="285750" indent="-285750">
              <a:buFont typeface="Arial" panose="020B0604020202020204" pitchFamily="34" charset="0"/>
              <a:buChar char="•"/>
            </a:pPr>
            <a:r>
              <a:rPr lang="en-US" sz="1400" b="0" i="0" u="none" strike="noStrike" baseline="0" dirty="0">
                <a:solidFill>
                  <a:srgbClr val="55565A"/>
                </a:solidFill>
                <a:latin typeface="Corbel" panose="020B0503020204020204" pitchFamily="34" charset="0"/>
              </a:rPr>
              <a:t>BCBSLA – do not include the member’s prefix. </a:t>
            </a:r>
          </a:p>
          <a:p>
            <a:pPr marL="285750" indent="-285750">
              <a:buFont typeface="Arial" panose="020B0604020202020204" pitchFamily="34" charset="0"/>
              <a:buChar char="•"/>
            </a:pPr>
            <a:r>
              <a:rPr lang="en-US" sz="1400" b="0" i="0" u="none" strike="noStrike" baseline="0" dirty="0">
                <a:solidFill>
                  <a:srgbClr val="55565A"/>
                </a:solidFill>
                <a:latin typeface="Corbel" panose="020B0503020204020204" pitchFamily="34" charset="0"/>
              </a:rPr>
              <a:t>FEP – </a:t>
            </a:r>
            <a:r>
              <a:rPr lang="en-US" sz="1400" dirty="0">
                <a:solidFill>
                  <a:srgbClr val="55565A"/>
                </a:solidFill>
                <a:latin typeface="Corbel" panose="020B0503020204020204" pitchFamily="34" charset="0"/>
              </a:rPr>
              <a:t>must include the letter “R” </a:t>
            </a:r>
          </a:p>
          <a:p>
            <a:pPr marL="285750" indent="-285750">
              <a:buFont typeface="Arial" panose="020B0604020202020204" pitchFamily="34" charset="0"/>
              <a:buChar char="•"/>
            </a:pPr>
            <a:r>
              <a:rPr lang="en-US" sz="1400" dirty="0">
                <a:solidFill>
                  <a:srgbClr val="55565A"/>
                </a:solidFill>
                <a:latin typeface="Corbel" panose="020B0503020204020204" pitchFamily="34" charset="0"/>
              </a:rPr>
              <a:t>A different application is used for BlueCard (out-of-area) members </a:t>
            </a:r>
            <a:endParaRPr lang="en-US" sz="1400" b="0" i="0" u="none" strike="noStrike" baseline="0" dirty="0">
              <a:solidFill>
                <a:srgbClr val="55565A"/>
              </a:solidFill>
              <a:latin typeface="Corbel" panose="020B0503020204020204" pitchFamily="34" charset="0"/>
            </a:endParaRPr>
          </a:p>
        </p:txBody>
      </p:sp>
      <p:sp>
        <p:nvSpPr>
          <p:cNvPr id="8" name="TextBox 7">
            <a:extLst>
              <a:ext uri="{FF2B5EF4-FFF2-40B4-BE49-F238E27FC236}">
                <a16:creationId xmlns:a16="http://schemas.microsoft.com/office/drawing/2014/main" id="{CA7AE298-348A-48EE-EF96-C69BF6095239}"/>
              </a:ext>
            </a:extLst>
          </p:cNvPr>
          <p:cNvSpPr txBox="1"/>
          <p:nvPr/>
        </p:nvSpPr>
        <p:spPr>
          <a:xfrm>
            <a:off x="4400192" y="3907371"/>
            <a:ext cx="720437" cy="369332"/>
          </a:xfrm>
          <a:prstGeom prst="rect">
            <a:avLst/>
          </a:prstGeom>
          <a:noFill/>
        </p:spPr>
        <p:txBody>
          <a:bodyPr wrap="square">
            <a:spAutoFit/>
          </a:bodyPr>
          <a:lstStyle/>
          <a:p>
            <a:r>
              <a:rPr lang="en-US" b="1" i="0" u="none" strike="noStrike" baseline="0">
                <a:solidFill>
                  <a:srgbClr val="0070C0"/>
                </a:solidFill>
                <a:latin typeface="Corbel" panose="020B0503020204020204" pitchFamily="34" charset="0"/>
              </a:rPr>
              <a:t>Tips</a:t>
            </a:r>
            <a:endParaRPr lang="en-US">
              <a:solidFill>
                <a:srgbClr val="0070C0"/>
              </a:solidFill>
            </a:endParaRPr>
          </a:p>
        </p:txBody>
      </p:sp>
      <p:pic>
        <p:nvPicPr>
          <p:cNvPr id="23" name="Graphic 22" descr="Marketing with solid fill">
            <a:extLst>
              <a:ext uri="{FF2B5EF4-FFF2-40B4-BE49-F238E27FC236}">
                <a16:creationId xmlns:a16="http://schemas.microsoft.com/office/drawing/2014/main" id="{F37E1735-0590-DE98-AB53-896976993B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34" y="5595619"/>
            <a:ext cx="1425569" cy="1480432"/>
          </a:xfrm>
          <a:prstGeom prst="rect">
            <a:avLst/>
          </a:prstGeom>
        </p:spPr>
      </p:pic>
      <p:sp>
        <p:nvSpPr>
          <p:cNvPr id="2" name="Title 1">
            <a:extLst>
              <a:ext uri="{FF2B5EF4-FFF2-40B4-BE49-F238E27FC236}">
                <a16:creationId xmlns:a16="http://schemas.microsoft.com/office/drawing/2014/main" id="{C0E5A99D-9E99-7CEC-93E4-618FD9FF81E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Verifying Member Benefits in iLinkBlue</a:t>
            </a:r>
          </a:p>
        </p:txBody>
      </p:sp>
    </p:spTree>
    <p:extLst>
      <p:ext uri="{BB962C8B-B14F-4D97-AF65-F5344CB8AC3E}">
        <p14:creationId xmlns:p14="http://schemas.microsoft.com/office/powerpoint/2010/main" val="121525259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BB1E4266-5F57-6148-7AF0-452ECD3D6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133600"/>
            <a:ext cx="5727432" cy="4062839"/>
          </a:xfrm>
          <a:prstGeom prst="rect">
            <a:avLst/>
          </a:prstGeom>
          <a:ln w="3175">
            <a:solidFill>
              <a:schemeClr val="tx2"/>
            </a:solidFill>
          </a:ln>
        </p:spPr>
      </p:pic>
      <p:sp>
        <p:nvSpPr>
          <p:cNvPr id="8" name="Rectangle: Rounded Corners 7">
            <a:extLst>
              <a:ext uri="{FF2B5EF4-FFF2-40B4-BE49-F238E27FC236}">
                <a16:creationId xmlns:a16="http://schemas.microsoft.com/office/drawing/2014/main" id="{9E7A6F81-9BAC-72B4-E971-475A3AFD6D9B}"/>
              </a:ext>
            </a:extLst>
          </p:cNvPr>
          <p:cNvSpPr/>
          <p:nvPr/>
        </p:nvSpPr>
        <p:spPr>
          <a:xfrm>
            <a:off x="6751432" y="4096489"/>
            <a:ext cx="2130217" cy="457199"/>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0AE2C1-984D-74ED-D02F-A2163A2A9202}"/>
              </a:ext>
            </a:extLst>
          </p:cNvPr>
          <p:cNvSpPr txBox="1"/>
          <p:nvPr/>
        </p:nvSpPr>
        <p:spPr>
          <a:xfrm>
            <a:off x="399561" y="1139094"/>
            <a:ext cx="8352022" cy="623840"/>
          </a:xfrm>
          <a:prstGeom prst="rect">
            <a:avLst/>
          </a:prstGeom>
          <a:noFill/>
        </p:spPr>
        <p:txBody>
          <a:bodyPr wrap="square">
            <a:noAutofit/>
          </a:bodyPr>
          <a:lstStyle/>
          <a:p>
            <a:pPr marR="0" algn="l" rtl="0">
              <a:spcAft>
                <a:spcPts val="600"/>
              </a:spcAft>
            </a:pPr>
            <a:r>
              <a:rPr lang="en-US" b="0" i="0" u="none" strike="noStrike">
                <a:solidFill>
                  <a:srgbClr val="55565A"/>
                </a:solidFill>
                <a:latin typeface="Corbel" panose="020B0503020204020204" pitchFamily="34" charset="0"/>
              </a:rPr>
              <a:t>This screen identifies members covered on a policy, effective date and the status of the contract (active, pended, cancelled). </a:t>
            </a:r>
          </a:p>
        </p:txBody>
      </p:sp>
      <p:sp>
        <p:nvSpPr>
          <p:cNvPr id="16" name="TextBox 15">
            <a:extLst>
              <a:ext uri="{FF2B5EF4-FFF2-40B4-BE49-F238E27FC236}">
                <a16:creationId xmlns:a16="http://schemas.microsoft.com/office/drawing/2014/main" id="{4E5D0731-01DC-2E8D-AFB4-F921B9F78561}"/>
              </a:ext>
            </a:extLst>
          </p:cNvPr>
          <p:cNvSpPr txBox="1"/>
          <p:nvPr/>
        </p:nvSpPr>
        <p:spPr>
          <a:xfrm>
            <a:off x="368320" y="1968511"/>
            <a:ext cx="2667491" cy="4715902"/>
          </a:xfrm>
          <a:prstGeom prst="rect">
            <a:avLst/>
          </a:prstGeom>
          <a:noFill/>
        </p:spPr>
        <p:txBody>
          <a:bodyPr wrap="square">
            <a:noAutofit/>
          </a:bodyPr>
          <a:lstStyle/>
          <a:p>
            <a:pPr marL="169863" marR="0" indent="-169863" algn="l" rtl="0">
              <a:spcAft>
                <a:spcPts val="600"/>
              </a:spcAft>
              <a:buFont typeface="Arial" panose="020B0604020202020204" pitchFamily="34" charset="0"/>
              <a:buChar char="•"/>
            </a:pPr>
            <a:r>
              <a:rPr lang="en-US" sz="1500" b="0" i="0" u="none" strike="noStrike">
                <a:solidFill>
                  <a:srgbClr val="55565A"/>
                </a:solidFill>
                <a:latin typeface="Corbel" panose="020B0503020204020204" pitchFamily="34" charset="0"/>
              </a:rPr>
              <a:t>The</a:t>
            </a:r>
            <a:r>
              <a:rPr lang="en-US" sz="1500" b="0" i="0" u="none" strike="noStrike">
                <a:solidFill>
                  <a:schemeClr val="tx1">
                    <a:lumMod val="75000"/>
                    <a:lumOff val="25000"/>
                  </a:schemeClr>
                </a:solidFill>
                <a:latin typeface="Corbel" panose="020B0503020204020204" pitchFamily="34" charset="0"/>
              </a:rPr>
              <a:t> </a:t>
            </a:r>
            <a:r>
              <a:rPr lang="en-US" sz="1500" b="1" i="0" u="none" strike="noStrike">
                <a:solidFill>
                  <a:srgbClr val="0070C0"/>
                </a:solidFill>
                <a:latin typeface="Corbel" panose="020B0503020204020204" pitchFamily="34" charset="0"/>
              </a:rPr>
              <a:t>View ID Card </a:t>
            </a:r>
            <a:r>
              <a:rPr lang="en-US" sz="1500" b="0" i="0" u="none" strike="noStrike">
                <a:solidFill>
                  <a:srgbClr val="55565A"/>
                </a:solidFill>
                <a:latin typeface="Corbel" panose="020B0503020204020204" pitchFamily="34" charset="0"/>
              </a:rPr>
              <a:t>button allows you to download a PDF of the member ID card.</a:t>
            </a:r>
          </a:p>
          <a:p>
            <a:pPr marL="169863" marR="0" indent="-169863" algn="l" rtl="0">
              <a:spcAft>
                <a:spcPts val="600"/>
              </a:spcAft>
              <a:buFont typeface="Arial" panose="020B0604020202020204" pitchFamily="34" charset="0"/>
              <a:buChar char="•"/>
            </a:pPr>
            <a:r>
              <a:rPr lang="en-US" sz="1500" b="0" i="0" u="none" strike="noStrike">
                <a:solidFill>
                  <a:srgbClr val="55565A"/>
                </a:solidFill>
                <a:latin typeface="Corbel" panose="020B0503020204020204" pitchFamily="34" charset="0"/>
              </a:rPr>
              <a:t>The </a:t>
            </a:r>
            <a:r>
              <a:rPr lang="en-US" sz="1500" b="1" i="0" u="none" strike="noStrike">
                <a:solidFill>
                  <a:srgbClr val="0070C0"/>
                </a:solidFill>
                <a:latin typeface="Corbel" panose="020B0503020204020204" pitchFamily="34" charset="0"/>
              </a:rPr>
              <a:t>Summary</a:t>
            </a:r>
            <a:r>
              <a:rPr lang="en-US" sz="1500" b="0" i="0" u="none" strike="noStrike">
                <a:solidFill>
                  <a:schemeClr val="tx1">
                    <a:lumMod val="75000"/>
                    <a:lumOff val="25000"/>
                  </a:schemeClr>
                </a:solidFill>
                <a:latin typeface="Corbel" panose="020B0503020204020204" pitchFamily="34" charset="0"/>
              </a:rPr>
              <a:t> </a:t>
            </a:r>
            <a:r>
              <a:rPr lang="en-US" sz="1500" b="0" i="0" u="none" strike="noStrike">
                <a:solidFill>
                  <a:srgbClr val="55565A"/>
                </a:solidFill>
                <a:latin typeface="Corbel" panose="020B0503020204020204" pitchFamily="34" charset="0"/>
              </a:rPr>
              <a:t>button allows you to view a benefit summary. It includes the member’s cost share (deductible, copay and coinsurance) and remaining out-of-pocket amounts. </a:t>
            </a:r>
          </a:p>
          <a:p>
            <a:pPr marL="169863" marR="0" indent="-169863" algn="l" rtl="0">
              <a:spcAft>
                <a:spcPts val="600"/>
              </a:spcAft>
              <a:buFont typeface="Arial" panose="020B0604020202020204" pitchFamily="34" charset="0"/>
              <a:buChar char="•"/>
            </a:pPr>
            <a:r>
              <a:rPr lang="en-US" sz="1500" b="0" i="0" u="none" strike="noStrike">
                <a:solidFill>
                  <a:srgbClr val="55565A"/>
                </a:solidFill>
                <a:latin typeface="Corbel" panose="020B0503020204020204" pitchFamily="34" charset="0"/>
              </a:rPr>
              <a:t>The </a:t>
            </a:r>
            <a:r>
              <a:rPr lang="en-US" sz="1500" b="1" i="0" u="none" strike="noStrike">
                <a:solidFill>
                  <a:srgbClr val="0070C0"/>
                </a:solidFill>
                <a:latin typeface="Corbel" panose="020B0503020204020204" pitchFamily="34" charset="0"/>
              </a:rPr>
              <a:t>Benefits</a:t>
            </a:r>
            <a:r>
              <a:rPr lang="en-US" sz="1500" b="1" i="0" u="none" strike="noStrike">
                <a:solidFill>
                  <a:schemeClr val="tx1">
                    <a:lumMod val="75000"/>
                    <a:lumOff val="25000"/>
                  </a:schemeClr>
                </a:solidFill>
                <a:latin typeface="Corbel" panose="020B0503020204020204" pitchFamily="34" charset="0"/>
              </a:rPr>
              <a:t> </a:t>
            </a:r>
            <a:r>
              <a:rPr lang="en-US" sz="1500" b="0" i="0" u="none" strike="noStrike">
                <a:solidFill>
                  <a:srgbClr val="55565A"/>
                </a:solidFill>
                <a:latin typeface="Corbel" panose="020B0503020204020204" pitchFamily="34" charset="0"/>
              </a:rPr>
              <a:t>button allows </a:t>
            </a:r>
            <a:br>
              <a:rPr lang="en-US" sz="1500" b="0" i="0" u="none" strike="noStrike">
                <a:solidFill>
                  <a:srgbClr val="55565A"/>
                </a:solidFill>
                <a:latin typeface="Corbel" panose="020B0503020204020204" pitchFamily="34" charset="0"/>
              </a:rPr>
            </a:br>
            <a:r>
              <a:rPr lang="en-US" sz="1500" b="0" i="0" u="none" strike="noStrike">
                <a:solidFill>
                  <a:srgbClr val="55565A"/>
                </a:solidFill>
                <a:latin typeface="Corbel" panose="020B0503020204020204" pitchFamily="34" charset="0"/>
              </a:rPr>
              <a:t>you to view the coverage details of the member’s benefits plan. </a:t>
            </a:r>
          </a:p>
          <a:p>
            <a:pPr marL="169863" marR="0" indent="-169863" algn="l" rtl="0">
              <a:spcAft>
                <a:spcPts val="600"/>
              </a:spcAft>
              <a:buFont typeface="Arial" panose="020B0604020202020204" pitchFamily="34" charset="0"/>
              <a:buChar char="•"/>
            </a:pPr>
            <a:r>
              <a:rPr lang="en-US" sz="1500" b="0" i="0" u="none" strike="noStrike">
                <a:solidFill>
                  <a:srgbClr val="55565A"/>
                </a:solidFill>
                <a:latin typeface="Corbel" panose="020B0503020204020204" pitchFamily="34" charset="0"/>
              </a:rPr>
              <a:t>The </a:t>
            </a:r>
            <a:r>
              <a:rPr lang="en-US" sz="1500" b="1" i="0" u="none" strike="noStrike">
                <a:solidFill>
                  <a:srgbClr val="0070C0"/>
                </a:solidFill>
                <a:latin typeface="Corbel" panose="020B0503020204020204" pitchFamily="34" charset="0"/>
              </a:rPr>
              <a:t>View COB </a:t>
            </a:r>
            <a:r>
              <a:rPr lang="en-US" sz="1500" b="0" i="0" u="none" strike="noStrike">
                <a:solidFill>
                  <a:srgbClr val="55565A"/>
                </a:solidFill>
                <a:latin typeface="Corbel" panose="020B0503020204020204" pitchFamily="34" charset="0"/>
              </a:rPr>
              <a:t>button allows you to view coordination of </a:t>
            </a:r>
            <a:br>
              <a:rPr lang="en-US" sz="1500" b="0" i="0" u="none" strike="noStrike">
                <a:solidFill>
                  <a:srgbClr val="55565A"/>
                </a:solidFill>
                <a:latin typeface="Corbel" panose="020B0503020204020204" pitchFamily="34" charset="0"/>
              </a:rPr>
            </a:br>
            <a:r>
              <a:rPr lang="en-US" sz="1500" b="0" i="0" u="none" strike="noStrike">
                <a:solidFill>
                  <a:srgbClr val="55565A"/>
                </a:solidFill>
                <a:latin typeface="Corbel" panose="020B0503020204020204" pitchFamily="34" charset="0"/>
              </a:rPr>
              <a:t>benefits information. </a:t>
            </a:r>
          </a:p>
        </p:txBody>
      </p:sp>
      <p:sp>
        <p:nvSpPr>
          <p:cNvPr id="2" name="Title 1">
            <a:extLst>
              <a:ext uri="{FF2B5EF4-FFF2-40B4-BE49-F238E27FC236}">
                <a16:creationId xmlns:a16="http://schemas.microsoft.com/office/drawing/2014/main" id="{C7A1A568-63B7-2907-0450-D756BF6C5E1B}"/>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Coverage Information</a:t>
            </a:r>
          </a:p>
        </p:txBody>
      </p:sp>
    </p:spTree>
    <p:extLst>
      <p:ext uri="{BB962C8B-B14F-4D97-AF65-F5344CB8AC3E}">
        <p14:creationId xmlns:p14="http://schemas.microsoft.com/office/powerpoint/2010/main" val="2304752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with low confidence">
            <a:extLst>
              <a:ext uri="{FF2B5EF4-FFF2-40B4-BE49-F238E27FC236}">
                <a16:creationId xmlns:a16="http://schemas.microsoft.com/office/drawing/2014/main" id="{2639DCA9-998D-4604-3563-2E5CFC887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43" y="1083751"/>
            <a:ext cx="4636961" cy="3289297"/>
          </a:xfrm>
          <a:prstGeom prst="rect">
            <a:avLst/>
          </a:prstGeom>
          <a:ln w="3175">
            <a:solidFill>
              <a:schemeClr val="tx2"/>
            </a:solidFill>
          </a:ln>
        </p:spPr>
      </p:pic>
      <p:sp>
        <p:nvSpPr>
          <p:cNvPr id="17" name="Flowchart: Manual Operation 16">
            <a:extLst>
              <a:ext uri="{FF2B5EF4-FFF2-40B4-BE49-F238E27FC236}">
                <a16:creationId xmlns:a16="http://schemas.microsoft.com/office/drawing/2014/main" id="{58365B78-F84B-BD38-559D-FF770ED8E8F8}"/>
              </a:ext>
            </a:extLst>
          </p:cNvPr>
          <p:cNvSpPr/>
          <p:nvPr/>
        </p:nvSpPr>
        <p:spPr>
          <a:xfrm rot="5400000">
            <a:off x="4598235" y="2591339"/>
            <a:ext cx="441296" cy="713218"/>
          </a:xfrm>
          <a:prstGeom prst="flowChartManualOperation">
            <a:avLst/>
          </a:prstGeom>
          <a:solidFill>
            <a:srgbClr val="F89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91D310CC-BD0A-4386-973B-76BC8F720014}"/>
              </a:ext>
            </a:extLst>
          </p:cNvPr>
          <p:cNvSpPr txBox="1">
            <a:spLocks/>
          </p:cNvSpPr>
          <p:nvPr/>
        </p:nvSpPr>
        <p:spPr>
          <a:xfrm>
            <a:off x="-857250" y="1269594"/>
            <a:ext cx="3776157" cy="4976420"/>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prstClr val="black"/>
              </a:buClr>
              <a:buSzPct val="100000"/>
              <a:buFont typeface="Arial" panose="020B0604020202020204" pitchFamily="34" charset="0"/>
              <a:buChar char="•"/>
              <a:tabLst/>
              <a:defRPr/>
            </a:pPr>
            <a:endParaRPr kumimoji="0" lang="en-US" sz="1400" b="0" i="0" u="none" strike="noStrike" kern="1200" cap="none" spc="0" normalizeH="0" baseline="0" noProof="0">
              <a:ln>
                <a:noFill/>
              </a:ln>
              <a:solidFill>
                <a:srgbClr val="5A6378"/>
              </a:solidFill>
              <a:effectLst/>
              <a:uLnTx/>
              <a:uFillTx/>
              <a:latin typeface="Segoe UI"/>
              <a:ea typeface="+mn-ea"/>
              <a:cs typeface="+mn-cs"/>
            </a:endParaRPr>
          </a:p>
        </p:txBody>
      </p:sp>
      <p:pic>
        <p:nvPicPr>
          <p:cNvPr id="6" name="Picture 5" descr="A screenshot of a computer&#10;&#10;Description automatically generated with low confidence">
            <a:extLst>
              <a:ext uri="{FF2B5EF4-FFF2-40B4-BE49-F238E27FC236}">
                <a16:creationId xmlns:a16="http://schemas.microsoft.com/office/drawing/2014/main" id="{986A93EB-C1F2-5519-7E4A-F0670D6E5BC3}"/>
              </a:ext>
            </a:extLst>
          </p:cNvPr>
          <p:cNvPicPr>
            <a:picLocks noChangeAspect="1"/>
          </p:cNvPicPr>
          <p:nvPr/>
        </p:nvPicPr>
        <p:blipFill rotWithShape="1">
          <a:blip r:embed="rId3">
            <a:extLst>
              <a:ext uri="{28A0092B-C50C-407E-A947-70E740481C1C}">
                <a14:useLocalDpi xmlns:a14="http://schemas.microsoft.com/office/drawing/2010/main" val="0"/>
              </a:ext>
            </a:extLst>
          </a:blip>
          <a:srcRect l="63241" t="48182" r="1481" b="40902"/>
          <a:stretch/>
        </p:blipFill>
        <p:spPr>
          <a:xfrm>
            <a:off x="5120630" y="2486962"/>
            <a:ext cx="3291780" cy="722586"/>
          </a:xfrm>
          <a:prstGeom prst="rect">
            <a:avLst/>
          </a:prstGeom>
          <a:ln w="3175">
            <a:solidFill>
              <a:srgbClr val="55565A"/>
            </a:solidFill>
          </a:ln>
        </p:spPr>
      </p:pic>
      <p:sp>
        <p:nvSpPr>
          <p:cNvPr id="10" name="Rectangle: Rounded Corners 9">
            <a:extLst>
              <a:ext uri="{FF2B5EF4-FFF2-40B4-BE49-F238E27FC236}">
                <a16:creationId xmlns:a16="http://schemas.microsoft.com/office/drawing/2014/main" id="{EDCAEA52-7A1B-EF7A-8BE3-91E20A3EE638}"/>
              </a:ext>
            </a:extLst>
          </p:cNvPr>
          <p:cNvSpPr/>
          <p:nvPr/>
        </p:nvSpPr>
        <p:spPr>
          <a:xfrm>
            <a:off x="6700963" y="2804615"/>
            <a:ext cx="603493" cy="383177"/>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931538C-ED55-AD7C-5B7D-2C3EF0EB9376}"/>
              </a:ext>
            </a:extLst>
          </p:cNvPr>
          <p:cNvSpPr/>
          <p:nvPr/>
        </p:nvSpPr>
        <p:spPr>
          <a:xfrm>
            <a:off x="4023370" y="2825508"/>
            <a:ext cx="481398" cy="241042"/>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37453D-BE3E-5DEC-AA6F-6178840B7655}"/>
              </a:ext>
            </a:extLst>
          </p:cNvPr>
          <p:cNvSpPr txBox="1"/>
          <p:nvPr/>
        </p:nvSpPr>
        <p:spPr>
          <a:xfrm>
            <a:off x="437245" y="4716744"/>
            <a:ext cx="2573286" cy="1610028"/>
          </a:xfrm>
          <a:prstGeom prst="rect">
            <a:avLst/>
          </a:prstGeom>
          <a:noFill/>
        </p:spPr>
        <p:txBody>
          <a:bodyPr wrap="square">
            <a:noAutofit/>
          </a:bodyPr>
          <a:lstStyle/>
          <a:p>
            <a:pPr marR="0" algn="l" rtl="0">
              <a:spcAft>
                <a:spcPts val="600"/>
              </a:spcAft>
            </a:pPr>
            <a:r>
              <a:rPr lang="en-US" sz="1600" b="0" i="0" u="none" strike="noStrike">
                <a:solidFill>
                  <a:srgbClr val="55565A"/>
                </a:solidFill>
                <a:latin typeface="Corbel" panose="020B0503020204020204" pitchFamily="34" charset="0"/>
              </a:rPr>
              <a:t>Click on </a:t>
            </a:r>
            <a:r>
              <a:rPr lang="en-US" sz="1600" b="1" i="0" u="none" strike="noStrike">
                <a:solidFill>
                  <a:srgbClr val="0070C0"/>
                </a:solidFill>
                <a:latin typeface="Corbel" panose="020B0503020204020204" pitchFamily="34" charset="0"/>
              </a:rPr>
              <a:t>Benefits</a:t>
            </a:r>
            <a:r>
              <a:rPr lang="en-US" sz="1600" b="0" i="0" u="none" strike="noStrike">
                <a:solidFill>
                  <a:schemeClr val="tx1">
                    <a:lumMod val="75000"/>
                    <a:lumOff val="25000"/>
                  </a:schemeClr>
                </a:solidFill>
                <a:latin typeface="Corbel" panose="020B0503020204020204" pitchFamily="34" charset="0"/>
              </a:rPr>
              <a:t> </a:t>
            </a:r>
            <a:r>
              <a:rPr lang="en-US" sz="1600" b="0" i="0" u="none" strike="noStrike">
                <a:solidFill>
                  <a:srgbClr val="55565A"/>
                </a:solidFill>
                <a:latin typeface="Corbel" panose="020B0503020204020204" pitchFamily="34" charset="0"/>
              </a:rPr>
              <a:t>to open the list of services covered unde</a:t>
            </a:r>
            <a:r>
              <a:rPr lang="en-US" sz="1600">
                <a:solidFill>
                  <a:srgbClr val="55565A"/>
                </a:solidFill>
                <a:latin typeface="Corbel" panose="020B0503020204020204" pitchFamily="34" charset="0"/>
              </a:rPr>
              <a:t>r the member’s policy. Also be sure to verify limitations and exclusions, as benefits vary by policy.</a:t>
            </a:r>
            <a:endParaRPr lang="en-US" sz="1600" b="0" i="0" u="none" strike="noStrike">
              <a:solidFill>
                <a:srgbClr val="55565A"/>
              </a:solidFill>
              <a:latin typeface="Corbel" panose="020B0503020204020204" pitchFamily="34" charset="0"/>
            </a:endParaRPr>
          </a:p>
        </p:txBody>
      </p:sp>
      <p:sp>
        <p:nvSpPr>
          <p:cNvPr id="5" name="Title 1">
            <a:extLst>
              <a:ext uri="{FF2B5EF4-FFF2-40B4-BE49-F238E27FC236}">
                <a16:creationId xmlns:a16="http://schemas.microsoft.com/office/drawing/2014/main" id="{29BF6DE5-B2FE-8EE8-5146-F84A1235C65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Verifying Benefits for Members</a:t>
            </a:r>
          </a:p>
        </p:txBody>
      </p:sp>
      <p:pic>
        <p:nvPicPr>
          <p:cNvPr id="2" name="Picture 2">
            <a:extLst>
              <a:ext uri="{FF2B5EF4-FFF2-40B4-BE49-F238E27FC236}">
                <a16:creationId xmlns:a16="http://schemas.microsoft.com/office/drawing/2014/main" id="{86E90F93-04B9-E3E9-4061-39123A8155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3757804"/>
            <a:ext cx="4495800" cy="2727140"/>
          </a:xfrm>
          <a:prstGeom prst="rect">
            <a:avLst/>
          </a:prstGeom>
          <a:noFill/>
          <a:ln>
            <a:solidFill>
              <a:srgbClr val="55565A"/>
            </a:solidFill>
          </a:ln>
          <a:extLst>
            <a:ext uri="{909E8E84-426E-40DD-AFC4-6F175D3DCCD1}">
              <a14:hiddenFill xmlns:a14="http://schemas.microsoft.com/office/drawing/2010/main">
                <a:solidFill>
                  <a:srgbClr val="FFFFFF"/>
                </a:solidFill>
              </a14:hiddenFill>
            </a:ext>
          </a:extLst>
        </p:spPr>
      </p:pic>
      <p:sp>
        <p:nvSpPr>
          <p:cNvPr id="3" name="Isosceles Triangle 2">
            <a:extLst>
              <a:ext uri="{FF2B5EF4-FFF2-40B4-BE49-F238E27FC236}">
                <a16:creationId xmlns:a16="http://schemas.microsoft.com/office/drawing/2014/main" id="{8C5FE5FD-78EA-E412-77E7-F791F2896955}"/>
              </a:ext>
            </a:extLst>
          </p:cNvPr>
          <p:cNvSpPr/>
          <p:nvPr/>
        </p:nvSpPr>
        <p:spPr>
          <a:xfrm rot="5400000">
            <a:off x="2892858" y="5104287"/>
            <a:ext cx="695215" cy="483840"/>
          </a:xfrm>
          <a:prstGeom prst="triangle">
            <a:avLst/>
          </a:prstGeom>
          <a:solidFill>
            <a:srgbClr val="F89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4559ED93-4930-984C-86AE-11CF077938DE}"/>
              </a:ext>
            </a:extLst>
          </p:cNvPr>
          <p:cNvSpPr/>
          <p:nvPr/>
        </p:nvSpPr>
        <p:spPr>
          <a:xfrm rot="5400000">
            <a:off x="2896620" y="5746498"/>
            <a:ext cx="695215" cy="483840"/>
          </a:xfrm>
          <a:prstGeom prst="triangle">
            <a:avLst/>
          </a:prstGeom>
          <a:solidFill>
            <a:srgbClr val="F89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38943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D62476-5D6E-FBEA-91F5-A332CBB7C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936"/>
          <a:stretch/>
        </p:blipFill>
        <p:spPr bwMode="auto">
          <a:xfrm>
            <a:off x="2075523" y="1448115"/>
            <a:ext cx="4992954" cy="1105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2C62AAE-63F8-62A7-8F06-30D14E3C71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 t="41328" r="818" b="1"/>
          <a:stretch/>
        </p:blipFill>
        <p:spPr bwMode="auto">
          <a:xfrm>
            <a:off x="1299614" y="2613095"/>
            <a:ext cx="6544772" cy="3217041"/>
          </a:xfrm>
          <a:prstGeom prst="rect">
            <a:avLst/>
          </a:prstGeom>
          <a:noFill/>
          <a:ln>
            <a:solidFill>
              <a:srgbClr val="55565A"/>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472310-667D-5B2C-5B6F-9305A6AD8383}"/>
              </a:ext>
            </a:extLst>
          </p:cNvPr>
          <p:cNvSpPr txBox="1"/>
          <p:nvPr/>
        </p:nvSpPr>
        <p:spPr>
          <a:xfrm>
            <a:off x="427137" y="742177"/>
            <a:ext cx="81534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Use the “Coverage” menu option to research a BlueCard (out-of-area) member (insured through a Blue Plan other than Louisiana Blue).</a:t>
            </a:r>
          </a:p>
        </p:txBody>
      </p:sp>
      <p:sp>
        <p:nvSpPr>
          <p:cNvPr id="8" name="Oval 7">
            <a:extLst>
              <a:ext uri="{FF2B5EF4-FFF2-40B4-BE49-F238E27FC236}">
                <a16:creationId xmlns:a16="http://schemas.microsoft.com/office/drawing/2014/main" id="{0520C104-566E-7103-E980-3C1F4DC1BC18}"/>
              </a:ext>
            </a:extLst>
          </p:cNvPr>
          <p:cNvSpPr/>
          <p:nvPr/>
        </p:nvSpPr>
        <p:spPr>
          <a:xfrm>
            <a:off x="4458404" y="1786320"/>
            <a:ext cx="2097816" cy="650503"/>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9D93"/>
              </a:solidFill>
              <a:effectLst/>
              <a:uLnTx/>
              <a:uFillTx/>
              <a:latin typeface="Corbel" panose="020B0503020204020204" pitchFamily="34" charset="0"/>
              <a:ea typeface="+mn-ea"/>
              <a:cs typeface="+mn-cs"/>
            </a:endParaRPr>
          </a:p>
        </p:txBody>
      </p:sp>
      <p:sp>
        <p:nvSpPr>
          <p:cNvPr id="9" name="Title 1">
            <a:extLst>
              <a:ext uri="{FF2B5EF4-FFF2-40B4-BE49-F238E27FC236}">
                <a16:creationId xmlns:a16="http://schemas.microsoft.com/office/drawing/2014/main" id="{CE4890AD-72C5-6FDA-9A6B-738CE6FAB219}"/>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Verifying Benefits for BlueCard Members</a:t>
            </a:r>
          </a:p>
        </p:txBody>
      </p:sp>
      <p:sp>
        <p:nvSpPr>
          <p:cNvPr id="10" name="Rounded Rectangle 9">
            <a:extLst>
              <a:ext uri="{FF2B5EF4-FFF2-40B4-BE49-F238E27FC236}">
                <a16:creationId xmlns:a16="http://schemas.microsoft.com/office/drawing/2014/main" id="{314D7ABA-5162-C930-8CC0-AB420C2CFF6E}"/>
              </a:ext>
            </a:extLst>
          </p:cNvPr>
          <p:cNvSpPr/>
          <p:nvPr/>
        </p:nvSpPr>
        <p:spPr>
          <a:xfrm>
            <a:off x="427137" y="5830136"/>
            <a:ext cx="8153400" cy="914400"/>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2CEA09-0C34-2CFD-BEB5-C818D5F05E10}"/>
              </a:ext>
            </a:extLst>
          </p:cNvPr>
          <p:cNvSpPr txBox="1"/>
          <p:nvPr/>
        </p:nvSpPr>
        <p:spPr>
          <a:xfrm>
            <a:off x="563462" y="5994948"/>
            <a:ext cx="781575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More information on BlueCard Eligibility and Benefits is available online at </a:t>
            </a:r>
            <a:r>
              <a:rPr lang="en-US" sz="1600" b="1" dirty="0">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&gt;Resources &gt;Speed Guides</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286376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A50E04-7F04-2B92-219E-8EE444A05AEC}"/>
              </a:ext>
            </a:extLst>
          </p:cNvPr>
          <p:cNvSpPr txBox="1"/>
          <p:nvPr/>
        </p:nvSpPr>
        <p:spPr>
          <a:xfrm>
            <a:off x="698558" y="3784068"/>
            <a:ext cx="7841295" cy="1508105"/>
          </a:xfrm>
          <a:prstGeom prst="rect">
            <a:avLst/>
          </a:prstGeom>
          <a:noFill/>
        </p:spPr>
        <p:txBody>
          <a:bodyPr wrap="square">
            <a:spAutoFit/>
          </a:bodyPr>
          <a:lstStyle/>
          <a:p>
            <a:pPr marR="0" algn="l" rtl="0">
              <a:spcAft>
                <a:spcPts val="1800"/>
              </a:spcAft>
            </a:pPr>
            <a:r>
              <a:rPr lang="en-US" dirty="0">
                <a:solidFill>
                  <a:srgbClr val="55565A"/>
                </a:solidFill>
                <a:latin typeface="Corbel" panose="020B0503020204020204" pitchFamily="34" charset="0"/>
              </a:rPr>
              <a:t>iLinkBlue includes an application facilities can use to research Louisiana Blue </a:t>
            </a:r>
            <a:r>
              <a:rPr lang="en-US" dirty="0" err="1">
                <a:solidFill>
                  <a:srgbClr val="55565A"/>
                </a:solidFill>
                <a:latin typeface="Corbel" panose="020B0503020204020204" pitchFamily="34" charset="0"/>
              </a:rPr>
              <a:t>allowables</a:t>
            </a:r>
            <a:r>
              <a:rPr lang="en-US" dirty="0">
                <a:solidFill>
                  <a:srgbClr val="55565A"/>
                </a:solidFill>
                <a:latin typeface="Corbel" panose="020B0503020204020204" pitchFamily="34" charset="0"/>
              </a:rPr>
              <a:t>:</a:t>
            </a:r>
          </a:p>
          <a:p>
            <a:pPr marL="285750" marR="0" indent="-285750" algn="l" rtl="0">
              <a:spcAft>
                <a:spcPts val="600"/>
              </a:spcAft>
              <a:buClr>
                <a:srgbClr val="55565A"/>
              </a:buClr>
              <a:buFont typeface="Arial" panose="020B0604020202020204" pitchFamily="34" charset="0"/>
              <a:buChar char="•"/>
            </a:pPr>
            <a:r>
              <a:rPr lang="en-US" b="1" dirty="0">
                <a:solidFill>
                  <a:srgbClr val="0070C0"/>
                </a:solidFill>
                <a:latin typeface="Corbel" panose="020B0503020204020204" pitchFamily="34" charset="0"/>
              </a:rPr>
              <a:t>Outpatient Facility Allowable Charges Search</a:t>
            </a:r>
          </a:p>
          <a:p>
            <a:pPr marR="0" algn="l" rtl="0">
              <a:spcAft>
                <a:spcPts val="600"/>
              </a:spcAft>
            </a:pPr>
            <a:endParaRPr lang="en-US" dirty="0">
              <a:solidFill>
                <a:srgbClr val="0070C0"/>
              </a:solidFill>
              <a:latin typeface="Corbel" panose="020B0503020204020204" pitchFamily="34" charset="0"/>
            </a:endParaRPr>
          </a:p>
        </p:txBody>
      </p:sp>
      <p:pic>
        <p:nvPicPr>
          <p:cNvPr id="7" name="Picture 6" descr="A screenshot of a computer&#10;&#10;Description automatically generated with medium confidence">
            <a:extLst>
              <a:ext uri="{FF2B5EF4-FFF2-40B4-BE49-F238E27FC236}">
                <a16:creationId xmlns:a16="http://schemas.microsoft.com/office/drawing/2014/main" id="{56B92F82-5729-6330-1CD4-F9A794B9219C}"/>
              </a:ext>
            </a:extLst>
          </p:cNvPr>
          <p:cNvPicPr>
            <a:picLocks noChangeAspect="1"/>
          </p:cNvPicPr>
          <p:nvPr/>
        </p:nvPicPr>
        <p:blipFill rotWithShape="1">
          <a:blip r:embed="rId3">
            <a:extLst>
              <a:ext uri="{28A0092B-C50C-407E-A947-70E740481C1C}">
                <a14:useLocalDpi xmlns:a14="http://schemas.microsoft.com/office/drawing/2010/main" val="0"/>
              </a:ext>
            </a:extLst>
          </a:blip>
          <a:srcRect l="464" r="27800" b="12899"/>
          <a:stretch/>
        </p:blipFill>
        <p:spPr>
          <a:xfrm>
            <a:off x="471677" y="1114190"/>
            <a:ext cx="8200645" cy="2314809"/>
          </a:xfrm>
          <a:prstGeom prst="rect">
            <a:avLst/>
          </a:prstGeom>
          <a:ln w="3175">
            <a:solidFill>
              <a:schemeClr val="tx1"/>
            </a:solidFill>
          </a:ln>
        </p:spPr>
      </p:pic>
      <p:cxnSp>
        <p:nvCxnSpPr>
          <p:cNvPr id="4" name="Straight Connector 3">
            <a:extLst>
              <a:ext uri="{FF2B5EF4-FFF2-40B4-BE49-F238E27FC236}">
                <a16:creationId xmlns:a16="http://schemas.microsoft.com/office/drawing/2014/main" id="{81B810B3-41E2-E2BA-97AE-62C550A5C56A}"/>
              </a:ext>
            </a:extLst>
          </p:cNvPr>
          <p:cNvCxnSpPr>
            <a:cxnSpLocks/>
          </p:cNvCxnSpPr>
          <p:nvPr/>
        </p:nvCxnSpPr>
        <p:spPr>
          <a:xfrm>
            <a:off x="2905314" y="1558949"/>
            <a:ext cx="1144172"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
        <p:nvSpPr>
          <p:cNvPr id="26" name="Rectangle: Rounded Corners 25">
            <a:extLst>
              <a:ext uri="{FF2B5EF4-FFF2-40B4-BE49-F238E27FC236}">
                <a16:creationId xmlns:a16="http://schemas.microsoft.com/office/drawing/2014/main" id="{31FD2E39-D616-377E-1DAD-411F3C3E96AB}"/>
              </a:ext>
            </a:extLst>
          </p:cNvPr>
          <p:cNvSpPr/>
          <p:nvPr/>
        </p:nvSpPr>
        <p:spPr>
          <a:xfrm>
            <a:off x="4361461" y="2686639"/>
            <a:ext cx="3545971" cy="386499"/>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F4B96AF-6C40-E952-6E85-3728204BC9A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Allowables Research</a:t>
            </a:r>
          </a:p>
        </p:txBody>
      </p:sp>
    </p:spTree>
    <p:extLst>
      <p:ext uri="{BB962C8B-B14F-4D97-AF65-F5344CB8AC3E}">
        <p14:creationId xmlns:p14="http://schemas.microsoft.com/office/powerpoint/2010/main" val="4184637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A50E04-7F04-2B92-219E-8EE444A05AEC}"/>
              </a:ext>
            </a:extLst>
          </p:cNvPr>
          <p:cNvSpPr txBox="1"/>
          <p:nvPr/>
        </p:nvSpPr>
        <p:spPr>
          <a:xfrm>
            <a:off x="742210" y="3810000"/>
            <a:ext cx="7659580" cy="2262158"/>
          </a:xfrm>
          <a:prstGeom prst="rect">
            <a:avLst/>
          </a:prstGeom>
          <a:noFill/>
        </p:spPr>
        <p:txBody>
          <a:bodyPr wrap="square">
            <a:spAutoFit/>
          </a:bodyPr>
          <a:lstStyle/>
          <a:p>
            <a:pPr marR="0" algn="l" rtl="0">
              <a:spcAft>
                <a:spcPts val="600"/>
              </a:spcAft>
            </a:pPr>
            <a:r>
              <a:rPr lang="en-US" b="1" dirty="0">
                <a:solidFill>
                  <a:srgbClr val="0070C0"/>
                </a:solidFill>
                <a:latin typeface="Corbel" panose="020B0503020204020204" pitchFamily="34" charset="0"/>
              </a:rPr>
              <a:t>Outpatient Facility Allowable Charges Search</a:t>
            </a:r>
          </a:p>
          <a:p>
            <a:pPr marR="0" algn="l" rtl="0">
              <a:spcAft>
                <a:spcPts val="600"/>
              </a:spcAft>
            </a:pPr>
            <a:r>
              <a:rPr lang="en-US" dirty="0">
                <a:solidFill>
                  <a:srgbClr val="55565A"/>
                </a:solidFill>
                <a:latin typeface="Corbel" panose="020B0503020204020204" pitchFamily="34" charset="0"/>
              </a:rPr>
              <a:t>This application is for acute-care hospitals and ambulatory surgical centers (ASCs) that are on a contracted fee schedule only. </a:t>
            </a:r>
          </a:p>
          <a:p>
            <a:pPr marL="285750" marR="0" indent="-285750" algn="l" rtl="0">
              <a:spcAft>
                <a:spcPts val="600"/>
              </a:spcAft>
              <a:buFont typeface="Arial" panose="020B0604020202020204" pitchFamily="34" charset="0"/>
              <a:buChar char="•"/>
            </a:pPr>
            <a:r>
              <a:rPr lang="en-US" dirty="0">
                <a:solidFill>
                  <a:srgbClr val="55565A"/>
                </a:solidFill>
                <a:latin typeface="Corbel" panose="020B0503020204020204" pitchFamily="34" charset="0"/>
              </a:rPr>
              <a:t>When searching for an allowable charge enter the date of service, appropriate network and the code. </a:t>
            </a:r>
          </a:p>
          <a:p>
            <a:pPr marL="285750" marR="0" indent="-285750" algn="l" rtl="0">
              <a:spcAft>
                <a:spcPts val="600"/>
              </a:spcAft>
              <a:buFont typeface="Arial" panose="020B0604020202020204" pitchFamily="34" charset="0"/>
              <a:buChar char="•"/>
            </a:pPr>
            <a:r>
              <a:rPr lang="en-US" dirty="0">
                <a:solidFill>
                  <a:srgbClr val="55565A"/>
                </a:solidFill>
                <a:latin typeface="Corbel" panose="020B0503020204020204" pitchFamily="34" charset="0"/>
              </a:rPr>
              <a:t>The date of service is important because you can search current, past or future (when available) allowable charges. </a:t>
            </a:r>
          </a:p>
        </p:txBody>
      </p:sp>
      <p:sp>
        <p:nvSpPr>
          <p:cNvPr id="8" name="Title 1">
            <a:extLst>
              <a:ext uri="{FF2B5EF4-FFF2-40B4-BE49-F238E27FC236}">
                <a16:creationId xmlns:a16="http://schemas.microsoft.com/office/drawing/2014/main" id="{AADB8C20-0761-92BB-9A98-19FA6F5FC903}"/>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Allowables Research</a:t>
            </a:r>
          </a:p>
        </p:txBody>
      </p:sp>
      <p:pic>
        <p:nvPicPr>
          <p:cNvPr id="2" name="Picture 1">
            <a:extLst>
              <a:ext uri="{FF2B5EF4-FFF2-40B4-BE49-F238E27FC236}">
                <a16:creationId xmlns:a16="http://schemas.microsoft.com/office/drawing/2014/main" id="{60749405-4840-FCE4-03A3-FDFE0668796A}"/>
              </a:ext>
            </a:extLst>
          </p:cNvPr>
          <p:cNvPicPr>
            <a:picLocks noChangeAspect="1"/>
          </p:cNvPicPr>
          <p:nvPr/>
        </p:nvPicPr>
        <p:blipFill rotWithShape="1">
          <a:blip r:embed="rId3"/>
          <a:srcRect l="4549" t="22259" r="9943" b="37067"/>
          <a:stretch/>
        </p:blipFill>
        <p:spPr>
          <a:xfrm>
            <a:off x="419268" y="979521"/>
            <a:ext cx="8045231" cy="2449479"/>
          </a:xfrm>
          <a:prstGeom prst="rect">
            <a:avLst/>
          </a:prstGeom>
        </p:spPr>
      </p:pic>
    </p:spTree>
    <p:extLst>
      <p:ext uri="{BB962C8B-B14F-4D97-AF65-F5344CB8AC3E}">
        <p14:creationId xmlns:p14="http://schemas.microsoft.com/office/powerpoint/2010/main" val="3849251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B4E9A7-5EA4-21D1-FB0A-43FEAD7E8E9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3192" y="2223930"/>
            <a:ext cx="8252977" cy="569002"/>
          </a:xfrm>
          <a:prstGeom prst="rect">
            <a:avLst/>
          </a:prstGeom>
          <a:ln w="3175">
            <a:solidFill>
              <a:srgbClr val="55565A"/>
            </a:solidFill>
          </a:ln>
        </p:spPr>
      </p:pic>
      <p:pic>
        <p:nvPicPr>
          <p:cNvPr id="8" name="Picture 7">
            <a:extLst>
              <a:ext uri="{FF2B5EF4-FFF2-40B4-BE49-F238E27FC236}">
                <a16:creationId xmlns:a16="http://schemas.microsoft.com/office/drawing/2014/main" id="{FFA4E9D7-8191-F7AE-95B9-901547958E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
          <a:stretch/>
        </p:blipFill>
        <p:spPr>
          <a:xfrm>
            <a:off x="403193" y="2793281"/>
            <a:ext cx="8252976" cy="367534"/>
          </a:xfrm>
          <a:prstGeom prst="rect">
            <a:avLst/>
          </a:prstGeom>
          <a:ln w="3175">
            <a:solidFill>
              <a:schemeClr val="tx1"/>
            </a:solidFill>
          </a:ln>
        </p:spPr>
      </p:pic>
      <p:sp>
        <p:nvSpPr>
          <p:cNvPr id="10" name="Rectangle 9">
            <a:extLst>
              <a:ext uri="{FF2B5EF4-FFF2-40B4-BE49-F238E27FC236}">
                <a16:creationId xmlns:a16="http://schemas.microsoft.com/office/drawing/2014/main" id="{FF60CE08-3F8B-007F-4168-791AA4743941}"/>
              </a:ext>
            </a:extLst>
          </p:cNvPr>
          <p:cNvSpPr/>
          <p:nvPr/>
        </p:nvSpPr>
        <p:spPr>
          <a:xfrm>
            <a:off x="3042783" y="2301994"/>
            <a:ext cx="4129791" cy="419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4CBCEB-5BB7-2A26-12B9-4BEAFAEBD34A}"/>
              </a:ext>
            </a:extLst>
          </p:cNvPr>
          <p:cNvSpPr/>
          <p:nvPr/>
        </p:nvSpPr>
        <p:spPr>
          <a:xfrm>
            <a:off x="425230" y="4092185"/>
            <a:ext cx="1386202" cy="270456"/>
          </a:xfrm>
          <a:prstGeom prst="ellipse">
            <a:avLst/>
          </a:prstGeom>
          <a:noFill/>
          <a:ln w="38100">
            <a:solidFill>
              <a:srgbClr val="9EC5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EC5DA"/>
              </a:solidFill>
            </a:endParaRPr>
          </a:p>
        </p:txBody>
      </p:sp>
      <p:sp>
        <p:nvSpPr>
          <p:cNvPr id="13" name="TextBox 12">
            <a:extLst>
              <a:ext uri="{FF2B5EF4-FFF2-40B4-BE49-F238E27FC236}">
                <a16:creationId xmlns:a16="http://schemas.microsoft.com/office/drawing/2014/main" id="{F1EDAFDE-19C5-3BC4-4FFD-7928313EAD5F}"/>
              </a:ext>
            </a:extLst>
          </p:cNvPr>
          <p:cNvSpPr txBox="1"/>
          <p:nvPr/>
        </p:nvSpPr>
        <p:spPr>
          <a:xfrm>
            <a:off x="228600" y="823133"/>
            <a:ext cx="8240719" cy="1759456"/>
          </a:xfrm>
          <a:prstGeom prst="rect">
            <a:avLst/>
          </a:prstGeom>
          <a:noFill/>
        </p:spPr>
        <p:txBody>
          <a:bodyPr wrap="square">
            <a:spAutoFit/>
          </a:bodyPr>
          <a:lstStyle/>
          <a:p>
            <a:pPr>
              <a:spcAft>
                <a:spcPts val="600"/>
              </a:spcAft>
            </a:pPr>
            <a:r>
              <a:rPr lang="en-US" dirty="0">
                <a:solidFill>
                  <a:srgbClr val="595959"/>
                </a:solidFill>
                <a:latin typeface="Corbel" panose="020B0503020204020204" pitchFamily="34" charset="0"/>
                <a:ea typeface="Aptos" panose="020B0004020202020204" pitchFamily="34" charset="0"/>
              </a:rPr>
              <a:t>P</a:t>
            </a:r>
            <a:r>
              <a:rPr lang="en-US" sz="1800" dirty="0">
                <a:solidFill>
                  <a:srgbClr val="595959"/>
                </a:solidFill>
                <a:effectLst/>
                <a:latin typeface="Corbel" panose="020B0503020204020204" pitchFamily="34" charset="0"/>
                <a:ea typeface="Aptos" panose="020B0004020202020204" pitchFamily="34" charset="0"/>
              </a:rPr>
              <a:t>roviders now have access to electronic copies of Refund Request letters in iLinkBlue. </a:t>
            </a:r>
          </a:p>
          <a:p>
            <a:pPr marL="285750" marR="0" indent="-285750">
              <a:spcBef>
                <a:spcPts val="0"/>
              </a:spcBef>
              <a:spcAft>
                <a:spcPts val="800"/>
              </a:spcAft>
              <a:buFont typeface="Arial" panose="020B0604020202020204" pitchFamily="34" charset="0"/>
              <a:buChar char="•"/>
            </a:pPr>
            <a:r>
              <a:rPr lang="en-US" sz="1800" dirty="0">
                <a:solidFill>
                  <a:srgbClr val="595959"/>
                </a:solidFill>
                <a:effectLst/>
                <a:latin typeface="Corbel" panose="020B0503020204020204" pitchFamily="34" charset="0"/>
                <a:ea typeface="Aptos" panose="020B0004020202020204" pitchFamily="34" charset="0"/>
              </a:rPr>
              <a:t>The letters are accessible for 24 months from their issue date. </a:t>
            </a:r>
          </a:p>
          <a:p>
            <a:pPr marL="285750" marR="0" indent="-285750">
              <a:spcBef>
                <a:spcPts val="0"/>
              </a:spcBef>
              <a:spcAft>
                <a:spcPts val="800"/>
              </a:spcAft>
              <a:buFont typeface="Arial" panose="020B0604020202020204" pitchFamily="34" charset="0"/>
              <a:buChar char="•"/>
            </a:pPr>
            <a:r>
              <a:rPr lang="en-US" sz="1800" dirty="0">
                <a:solidFill>
                  <a:srgbClr val="595959"/>
                </a:solidFill>
                <a:effectLst/>
                <a:latin typeface="Corbel" panose="020B0503020204020204" pitchFamily="34" charset="0"/>
                <a:ea typeface="Aptos" panose="020B0004020202020204" pitchFamily="34" charset="0"/>
              </a:rPr>
              <a:t>We will continue to grow this feature to include other types of letters in the future.</a:t>
            </a:r>
            <a:r>
              <a:rPr lang="en-US" dirty="0">
                <a:solidFill>
                  <a:srgbClr val="595959"/>
                </a:solidFill>
                <a:effectLst/>
                <a:latin typeface="Corbel" panose="020B0503020204020204" pitchFamily="34" charset="0"/>
              </a:rPr>
              <a:t> </a:t>
            </a:r>
            <a:r>
              <a:rPr lang="en-US" sz="1800" kern="100" dirty="0">
                <a:solidFill>
                  <a:srgbClr val="595959"/>
                </a:solidFill>
                <a:effectLst/>
                <a:latin typeface="Corbel" panose="020B0503020204020204" pitchFamily="34" charset="0"/>
                <a:ea typeface="Aptos" panose="020B0004020202020204" pitchFamily="34" charset="0"/>
                <a:cs typeface="Times New Roman" panose="02020603050405020304" pitchFamily="18" charset="0"/>
              </a:rPr>
              <a:t> </a:t>
            </a:r>
            <a:endParaRPr lang="en-US" sz="1800" b="0" i="0" u="none" strike="noStrike" baseline="30000" dirty="0">
              <a:solidFill>
                <a:srgbClr val="595959"/>
              </a:solidFill>
              <a:latin typeface="Corbel" panose="020B0503020204020204" pitchFamily="34" charset="0"/>
            </a:endParaRPr>
          </a:p>
          <a:p>
            <a:endParaRPr lang="en-US" dirty="0">
              <a:solidFill>
                <a:srgbClr val="595959"/>
              </a:solidFill>
              <a:latin typeface="Corbel" panose="020B0503020204020204" pitchFamily="34" charset="0"/>
            </a:endParaRPr>
          </a:p>
        </p:txBody>
      </p:sp>
      <p:grpSp>
        <p:nvGrpSpPr>
          <p:cNvPr id="16" name="Group 15">
            <a:extLst>
              <a:ext uri="{FF2B5EF4-FFF2-40B4-BE49-F238E27FC236}">
                <a16:creationId xmlns:a16="http://schemas.microsoft.com/office/drawing/2014/main" id="{4BC19DF3-4B53-C0ED-751F-155AFEB6CC8C}"/>
              </a:ext>
            </a:extLst>
          </p:cNvPr>
          <p:cNvGrpSpPr/>
          <p:nvPr/>
        </p:nvGrpSpPr>
        <p:grpSpPr>
          <a:xfrm>
            <a:off x="403192" y="2276877"/>
            <a:ext cx="8258149" cy="4088468"/>
            <a:chOff x="403192" y="2276877"/>
            <a:chExt cx="8258149" cy="4088468"/>
          </a:xfrm>
        </p:grpSpPr>
        <p:pic>
          <p:nvPicPr>
            <p:cNvPr id="6" name="Picture 5" descr="A screenshot of a computer&#10;&#10;Description automatically generated">
              <a:extLst>
                <a:ext uri="{FF2B5EF4-FFF2-40B4-BE49-F238E27FC236}">
                  <a16:creationId xmlns:a16="http://schemas.microsoft.com/office/drawing/2014/main" id="{35D3000A-ED8A-D5F0-80F6-88EB0F224E9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03192" y="3154685"/>
              <a:ext cx="8258149" cy="3210660"/>
            </a:xfrm>
            <a:prstGeom prst="rect">
              <a:avLst/>
            </a:prstGeom>
            <a:ln w="3175">
              <a:solidFill>
                <a:srgbClr val="55565A"/>
              </a:solidFill>
            </a:ln>
          </p:spPr>
        </p:pic>
        <p:grpSp>
          <p:nvGrpSpPr>
            <p:cNvPr id="9" name="Group 8">
              <a:extLst>
                <a:ext uri="{FF2B5EF4-FFF2-40B4-BE49-F238E27FC236}">
                  <a16:creationId xmlns:a16="http://schemas.microsoft.com/office/drawing/2014/main" id="{0140B481-66F1-2466-C784-F7432758EAE4}"/>
                </a:ext>
              </a:extLst>
            </p:cNvPr>
            <p:cNvGrpSpPr>
              <a:grpSpLocks noChangeAspect="1"/>
            </p:cNvGrpSpPr>
            <p:nvPr/>
          </p:nvGrpSpPr>
          <p:grpSpPr>
            <a:xfrm>
              <a:off x="487830" y="2276877"/>
              <a:ext cx="8139693" cy="492916"/>
              <a:chOff x="1621442" y="1786622"/>
              <a:chExt cx="5792507" cy="350777"/>
            </a:xfrm>
          </p:grpSpPr>
          <p:pic>
            <p:nvPicPr>
              <p:cNvPr id="12" name="Picture 11">
                <a:extLst>
                  <a:ext uri="{FF2B5EF4-FFF2-40B4-BE49-F238E27FC236}">
                    <a16:creationId xmlns:a16="http://schemas.microsoft.com/office/drawing/2014/main" id="{6F55BDB8-7177-5969-E1F6-9C088FBD20E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621442" y="1786622"/>
                <a:ext cx="5792507" cy="350777"/>
              </a:xfrm>
              <a:prstGeom prst="rect">
                <a:avLst/>
              </a:prstGeom>
              <a:ln>
                <a:noFill/>
              </a:ln>
            </p:spPr>
          </p:pic>
          <p:sp>
            <p:nvSpPr>
              <p:cNvPr id="14" name="Rectangle 13">
                <a:extLst>
                  <a:ext uri="{FF2B5EF4-FFF2-40B4-BE49-F238E27FC236}">
                    <a16:creationId xmlns:a16="http://schemas.microsoft.com/office/drawing/2014/main" id="{AB22C148-0B60-0758-783B-D28F8FFAF89D}"/>
                  </a:ext>
                </a:extLst>
              </p:cNvPr>
              <p:cNvSpPr/>
              <p:nvPr/>
            </p:nvSpPr>
            <p:spPr>
              <a:xfrm>
                <a:off x="3913644" y="1841485"/>
                <a:ext cx="2468833" cy="248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itle 1">
            <a:extLst>
              <a:ext uri="{FF2B5EF4-FFF2-40B4-BE49-F238E27FC236}">
                <a16:creationId xmlns:a16="http://schemas.microsoft.com/office/drawing/2014/main" id="{AB07AAB5-5399-7EAB-3574-9154ECDF19F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Refund Request Letters</a:t>
            </a:r>
          </a:p>
        </p:txBody>
      </p:sp>
      <p:sp>
        <p:nvSpPr>
          <p:cNvPr id="17" name="Rectangle: Rounded Corners 16">
            <a:extLst>
              <a:ext uri="{FF2B5EF4-FFF2-40B4-BE49-F238E27FC236}">
                <a16:creationId xmlns:a16="http://schemas.microsoft.com/office/drawing/2014/main" id="{2A2A0E96-1E43-D545-6DC8-68B0822E99B4}"/>
              </a:ext>
            </a:extLst>
          </p:cNvPr>
          <p:cNvSpPr/>
          <p:nvPr/>
        </p:nvSpPr>
        <p:spPr>
          <a:xfrm>
            <a:off x="482659" y="4124741"/>
            <a:ext cx="1328773" cy="270456"/>
          </a:xfrm>
          <a:prstGeom prst="roundRect">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77CA221F-5604-32CB-732D-B2A3668E7892}"/>
              </a:ext>
            </a:extLst>
          </p:cNvPr>
          <p:cNvCxnSpPr>
            <a:cxnSpLocks/>
          </p:cNvCxnSpPr>
          <p:nvPr/>
        </p:nvCxnSpPr>
        <p:spPr>
          <a:xfrm>
            <a:off x="2886460" y="3154685"/>
            <a:ext cx="667445"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829443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77A2E-8720-7F31-6ACF-4B72FE8A5918}"/>
              </a:ext>
            </a:extLst>
          </p:cNvPr>
          <p:cNvPicPr>
            <a:picLocks noChangeAspect="1"/>
          </p:cNvPicPr>
          <p:nvPr/>
        </p:nvPicPr>
        <p:blipFill rotWithShape="1">
          <a:blip r:embed="rId2">
            <a:extLst>
              <a:ext uri="{28A0092B-C50C-407E-A947-70E740481C1C}">
                <a14:useLocalDpi xmlns:a14="http://schemas.microsoft.com/office/drawing/2010/main" val="0"/>
              </a:ext>
            </a:extLst>
          </a:blip>
          <a:srcRect r="2395"/>
          <a:stretch/>
        </p:blipFill>
        <p:spPr>
          <a:xfrm>
            <a:off x="5095882" y="2355682"/>
            <a:ext cx="3429570" cy="3383280"/>
          </a:xfrm>
          <a:prstGeom prst="rect">
            <a:avLst/>
          </a:prstGeom>
          <a:ln>
            <a:solidFill>
              <a:srgbClr val="404040"/>
            </a:solidFill>
          </a:ln>
        </p:spPr>
      </p:pic>
      <p:pic>
        <p:nvPicPr>
          <p:cNvPr id="8" name="Picture 7">
            <a:extLst>
              <a:ext uri="{FF2B5EF4-FFF2-40B4-BE49-F238E27FC236}">
                <a16:creationId xmlns:a16="http://schemas.microsoft.com/office/drawing/2014/main" id="{DF12187F-9250-CD47-BBA1-E58CE8532D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8548" y="2376478"/>
            <a:ext cx="3509436" cy="2714097"/>
          </a:xfrm>
          <a:prstGeom prst="rect">
            <a:avLst/>
          </a:prstGeom>
          <a:ln>
            <a:solidFill>
              <a:srgbClr val="55565A"/>
            </a:solidFill>
          </a:ln>
        </p:spPr>
      </p:pic>
      <p:sp>
        <p:nvSpPr>
          <p:cNvPr id="14" name="Rectangle 13">
            <a:extLst>
              <a:ext uri="{FF2B5EF4-FFF2-40B4-BE49-F238E27FC236}">
                <a16:creationId xmlns:a16="http://schemas.microsoft.com/office/drawing/2014/main" id="{FFCA80A2-8DA2-4B68-8E14-4E0AEFB895A2}"/>
              </a:ext>
            </a:extLst>
          </p:cNvPr>
          <p:cNvSpPr/>
          <p:nvPr/>
        </p:nvSpPr>
        <p:spPr>
          <a:xfrm>
            <a:off x="5219794" y="4022488"/>
            <a:ext cx="1198005" cy="166990"/>
          </a:xfrm>
          <a:prstGeom prst="rect">
            <a:avLst/>
          </a:prstGeom>
          <a:noFill/>
          <a:ln w="127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20" name="Rectangle 19">
            <a:extLst>
              <a:ext uri="{FF2B5EF4-FFF2-40B4-BE49-F238E27FC236}">
                <a16:creationId xmlns:a16="http://schemas.microsoft.com/office/drawing/2014/main" id="{B62F3A5B-ABF6-4034-BF6B-8C60CCEB30E9}"/>
              </a:ext>
            </a:extLst>
          </p:cNvPr>
          <p:cNvSpPr/>
          <p:nvPr/>
        </p:nvSpPr>
        <p:spPr>
          <a:xfrm>
            <a:off x="457200" y="993274"/>
            <a:ext cx="8404301"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For full information on the features of iLinkBlue, view our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iLinkBlue Webinar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presentation. It is available online at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www.lablue.com/providers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&gt;Resources &gt;Workshops and Webinar Presentations</a:t>
            </a:r>
            <a:r>
              <a:rPr kumimoji="0" lang="en-US"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t>
            </a:r>
          </a:p>
        </p:txBody>
      </p:sp>
      <p:grpSp>
        <p:nvGrpSpPr>
          <p:cNvPr id="16" name="Group 15">
            <a:extLst>
              <a:ext uri="{FF2B5EF4-FFF2-40B4-BE49-F238E27FC236}">
                <a16:creationId xmlns:a16="http://schemas.microsoft.com/office/drawing/2014/main" id="{26ACE725-C9ED-C2BE-8464-22BB641FF449}"/>
              </a:ext>
            </a:extLst>
          </p:cNvPr>
          <p:cNvGrpSpPr/>
          <p:nvPr/>
        </p:nvGrpSpPr>
        <p:grpSpPr>
          <a:xfrm>
            <a:off x="2992992" y="4330039"/>
            <a:ext cx="3383280" cy="2377440"/>
            <a:chOff x="2848892" y="4221798"/>
            <a:chExt cx="3383280" cy="2377440"/>
          </a:xfrm>
        </p:grpSpPr>
        <p:grpSp>
          <p:nvGrpSpPr>
            <p:cNvPr id="7" name="Group 6">
              <a:extLst>
                <a:ext uri="{FF2B5EF4-FFF2-40B4-BE49-F238E27FC236}">
                  <a16:creationId xmlns:a16="http://schemas.microsoft.com/office/drawing/2014/main" id="{14CEAF42-F5EE-627C-D7EC-54B14135F4A9}"/>
                </a:ext>
              </a:extLst>
            </p:cNvPr>
            <p:cNvGrpSpPr>
              <a:grpSpLocks/>
            </p:cNvGrpSpPr>
            <p:nvPr/>
          </p:nvGrpSpPr>
          <p:grpSpPr>
            <a:xfrm>
              <a:off x="2848892" y="4221798"/>
              <a:ext cx="3383280" cy="2377440"/>
              <a:chOff x="5478330" y="4324827"/>
              <a:chExt cx="3574686" cy="2386272"/>
            </a:xfrm>
          </p:grpSpPr>
          <p:grpSp>
            <p:nvGrpSpPr>
              <p:cNvPr id="9" name="Group 8">
                <a:extLst>
                  <a:ext uri="{FF2B5EF4-FFF2-40B4-BE49-F238E27FC236}">
                    <a16:creationId xmlns:a16="http://schemas.microsoft.com/office/drawing/2014/main" id="{78059F5C-3A47-7048-7EC5-6C3C1C15E37E}"/>
                  </a:ext>
                </a:extLst>
              </p:cNvPr>
              <p:cNvGrpSpPr>
                <a:grpSpLocks/>
              </p:cNvGrpSpPr>
              <p:nvPr/>
            </p:nvGrpSpPr>
            <p:grpSpPr>
              <a:xfrm>
                <a:off x="5478330" y="4324827"/>
                <a:ext cx="3574686" cy="2386272"/>
                <a:chOff x="5333614" y="4193267"/>
                <a:chExt cx="3574686" cy="2386272"/>
              </a:xfrm>
            </p:grpSpPr>
            <p:pic>
              <p:nvPicPr>
                <p:cNvPr id="11" name="Picture 10">
                  <a:extLst>
                    <a:ext uri="{FF2B5EF4-FFF2-40B4-BE49-F238E27FC236}">
                      <a16:creationId xmlns:a16="http://schemas.microsoft.com/office/drawing/2014/main" id="{E5D86061-77B4-4A97-73D0-63D7DC3C33C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541" t="8707" r="8716" b="9715"/>
                <a:stretch/>
              </p:blipFill>
              <p:spPr>
                <a:xfrm>
                  <a:off x="5333614" y="4193267"/>
                  <a:ext cx="3574686" cy="2386272"/>
                </a:xfrm>
                <a:prstGeom prst="rect">
                  <a:avLst/>
                </a:prstGeom>
              </p:spPr>
            </p:pic>
            <p:pic>
              <p:nvPicPr>
                <p:cNvPr id="12" name="Picture 11">
                  <a:extLst>
                    <a:ext uri="{FF2B5EF4-FFF2-40B4-BE49-F238E27FC236}">
                      <a16:creationId xmlns:a16="http://schemas.microsoft.com/office/drawing/2014/main" id="{3BA55523-8ABA-825F-29D3-8E489277C235}"/>
                    </a:ext>
                  </a:extLst>
                </p:cNvPr>
                <p:cNvPicPr>
                  <a:picLocks noChangeAspect="1"/>
                </p:cNvPicPr>
                <p:nvPr/>
              </p:nvPicPr>
              <p:blipFill rotWithShape="1">
                <a:blip r:embed="rId5">
                  <a:clrChange>
                    <a:clrFrom>
                      <a:srgbClr val="FFFFFF"/>
                    </a:clrFrom>
                    <a:clrTo>
                      <a:srgbClr val="FFFFFF">
                        <a:alpha val="0"/>
                      </a:srgbClr>
                    </a:clrTo>
                  </a:clrChange>
                </a:blip>
                <a:srcRect l="5328" t="9298" r="3664"/>
                <a:stretch/>
              </p:blipFill>
              <p:spPr>
                <a:xfrm>
                  <a:off x="5808741" y="4311912"/>
                  <a:ext cx="2624789" cy="1674447"/>
                </a:xfrm>
                <a:prstGeom prst="rect">
                  <a:avLst/>
                </a:prstGeom>
              </p:spPr>
            </p:pic>
          </p:grpSp>
          <p:sp>
            <p:nvSpPr>
              <p:cNvPr id="10" name="Rectangle 9">
                <a:extLst>
                  <a:ext uri="{FF2B5EF4-FFF2-40B4-BE49-F238E27FC236}">
                    <a16:creationId xmlns:a16="http://schemas.microsoft.com/office/drawing/2014/main" id="{8E82E002-3226-CADE-22AC-FF05D5A91EF8}"/>
                  </a:ext>
                </a:extLst>
              </p:cNvPr>
              <p:cNvSpPr>
                <a:spLocks/>
              </p:cNvSpPr>
              <p:nvPr/>
            </p:nvSpPr>
            <p:spPr>
              <a:xfrm>
                <a:off x="6735337" y="4529403"/>
                <a:ext cx="1206725" cy="77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8070CBA-DFAD-E1EC-4B41-506DB2A7BE49}"/>
                </a:ext>
              </a:extLst>
            </p:cNvPr>
            <p:cNvPicPr>
              <a:picLocks noChangeAspect="1"/>
            </p:cNvPicPr>
            <p:nvPr/>
          </p:nvPicPr>
          <p:blipFill rotWithShape="1">
            <a:blip r:embed="rId6"/>
            <a:srcRect l="-1" t="5036" r="6896" b="1844"/>
            <a:stretch/>
          </p:blipFill>
          <p:spPr>
            <a:xfrm>
              <a:off x="3294534" y="4338313"/>
              <a:ext cx="2484245" cy="1676142"/>
            </a:xfrm>
            <a:prstGeom prst="rect">
              <a:avLst/>
            </a:prstGeom>
          </p:spPr>
        </p:pic>
      </p:grpSp>
      <p:sp>
        <p:nvSpPr>
          <p:cNvPr id="3" name="Title 1">
            <a:extLst>
              <a:ext uri="{FF2B5EF4-FFF2-40B4-BE49-F238E27FC236}">
                <a16:creationId xmlns:a16="http://schemas.microsoft.com/office/drawing/2014/main" id="{6D818ADE-7669-72D7-B793-5F4C2B9BFA66}"/>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Learn More About iLinkBlue</a:t>
            </a:r>
          </a:p>
        </p:txBody>
      </p:sp>
    </p:spTree>
    <p:extLst>
      <p:ext uri="{BB962C8B-B14F-4D97-AF65-F5344CB8AC3E}">
        <p14:creationId xmlns:p14="http://schemas.microsoft.com/office/powerpoint/2010/main" val="3552940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06EF44-03C8-4337-94BA-C95FAE31D6EB}"/>
              </a:ext>
            </a:extLst>
          </p:cNvPr>
          <p:cNvSpPr>
            <a:spLocks noGrp="1"/>
          </p:cNvSpPr>
          <p:nvPr>
            <p:ph type="title"/>
          </p:nvPr>
        </p:nvSpPr>
        <p:spPr>
          <a:xfrm>
            <a:off x="685800" y="3088481"/>
            <a:ext cx="7772400" cy="681038"/>
          </a:xfrm>
        </p:spPr>
        <p:txBody>
          <a:bodyPr/>
          <a:lstStyle/>
          <a:p>
            <a:pPr algn="ctr"/>
            <a:r>
              <a:rPr lang="en-US" dirty="0">
                <a:latin typeface="Corbel" panose="020B0503020204020204" pitchFamily="34" charset="0"/>
              </a:rPr>
              <a:t>Louisiana Blue Policies and Procedures</a:t>
            </a:r>
          </a:p>
        </p:txBody>
      </p:sp>
    </p:spTree>
    <p:extLst>
      <p:ext uri="{BB962C8B-B14F-4D97-AF65-F5344CB8AC3E}">
        <p14:creationId xmlns:p14="http://schemas.microsoft.com/office/powerpoint/2010/main" val="17810872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AB8192-0894-4169-8169-EF2E1C986AB8}"/>
              </a:ext>
            </a:extLst>
          </p:cNvPr>
          <p:cNvSpPr>
            <a:spLocks noGrp="1"/>
          </p:cNvSpPr>
          <p:nvPr>
            <p:ph idx="4294967295"/>
          </p:nvPr>
        </p:nvSpPr>
        <p:spPr>
          <a:xfrm>
            <a:off x="4572000" y="1828800"/>
            <a:ext cx="4056062" cy="3200400"/>
          </a:xfrm>
        </p:spPr>
        <p:txBody>
          <a:bodyPr>
            <a:noAutofit/>
          </a:bodyPr>
          <a:lstStyle/>
          <a:p>
            <a:pPr marL="0" indent="0">
              <a:lnSpc>
                <a:spcPct val="108000"/>
              </a:lnSpc>
              <a:spcBef>
                <a:spcPts val="1200"/>
              </a:spcBef>
              <a:spcAft>
                <a:spcPts val="2400"/>
              </a:spcAft>
              <a:buNone/>
            </a:pPr>
            <a:r>
              <a:rPr lang="en-US" sz="1800">
                <a:solidFill>
                  <a:srgbClr val="55565A"/>
                </a:solidFill>
                <a:latin typeface="Corbel" panose="020B0503020204020204" pitchFamily="34" charset="0"/>
              </a:rPr>
              <a:t>Louisiana Blue credentials all practitioners and facilities that participate in our networks.</a:t>
            </a:r>
          </a:p>
          <a:p>
            <a:pPr marL="0" indent="0">
              <a:lnSpc>
                <a:spcPct val="108000"/>
              </a:lnSpc>
              <a:spcBef>
                <a:spcPts val="1200"/>
              </a:spcBef>
              <a:spcAft>
                <a:spcPts val="1200"/>
              </a:spcAft>
              <a:buNone/>
            </a:pPr>
            <a:r>
              <a:rPr lang="en-US" sz="1800">
                <a:solidFill>
                  <a:srgbClr val="55565A"/>
                </a:solidFill>
                <a:latin typeface="Corbel" panose="020B0503020204020204" pitchFamily="34" charset="0"/>
              </a:rPr>
              <a:t>We partner with </a:t>
            </a:r>
            <a:r>
              <a:rPr lang="en-US" sz="1800" b="1">
                <a:solidFill>
                  <a:srgbClr val="55565A"/>
                </a:solidFill>
                <a:latin typeface="Corbel" panose="020B0503020204020204" pitchFamily="34" charset="0"/>
              </a:rPr>
              <a:t>symplrCVO</a:t>
            </a:r>
            <a:r>
              <a:rPr lang="en-US" sz="1800">
                <a:solidFill>
                  <a:srgbClr val="55565A"/>
                </a:solidFill>
                <a:latin typeface="Corbel" panose="020B0503020204020204" pitchFamily="34" charset="0"/>
              </a:rPr>
              <a:t> to conduct credentialing verification processes for our commercial networks.</a:t>
            </a:r>
          </a:p>
          <a:p>
            <a:pPr marL="0" indent="0">
              <a:spcBef>
                <a:spcPts val="1200"/>
              </a:spcBef>
              <a:spcAft>
                <a:spcPts val="1200"/>
              </a:spcAft>
              <a:buNone/>
            </a:pPr>
            <a:r>
              <a:rPr lang="en-US" sz="1800">
                <a:solidFill>
                  <a:schemeClr val="tx1">
                    <a:lumMod val="65000"/>
                    <a:lumOff val="35000"/>
                  </a:schemeClr>
                </a:solidFill>
              </a:rPr>
              <a:t>                                                                                 </a:t>
            </a:r>
          </a:p>
        </p:txBody>
      </p:sp>
      <p:pic>
        <p:nvPicPr>
          <p:cNvPr id="6" name="Graphic 5" descr="Clipboard Badge outline">
            <a:extLst>
              <a:ext uri="{FF2B5EF4-FFF2-40B4-BE49-F238E27FC236}">
                <a16:creationId xmlns:a16="http://schemas.microsoft.com/office/drawing/2014/main" id="{F2CA8B54-731A-4E41-900A-D11743254D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3124200"/>
            <a:ext cx="2551937" cy="2551937"/>
          </a:xfrm>
          <a:prstGeom prst="rect">
            <a:avLst/>
          </a:prstGeom>
        </p:spPr>
      </p:pic>
      <p:sp>
        <p:nvSpPr>
          <p:cNvPr id="5" name="Title 1">
            <a:extLst>
              <a:ext uri="{FF2B5EF4-FFF2-40B4-BE49-F238E27FC236}">
                <a16:creationId xmlns:a16="http://schemas.microsoft.com/office/drawing/2014/main" id="{E1BE9CE9-417F-5146-FA5F-3F1C138AF1C0}"/>
              </a:ext>
            </a:extLst>
          </p:cNvPr>
          <p:cNvSpPr txBox="1">
            <a:spLocks/>
          </p:cNvSpPr>
          <p:nvPr/>
        </p:nvSpPr>
        <p:spPr>
          <a:xfrm>
            <a:off x="270454" y="912866"/>
            <a:ext cx="2925431" cy="20833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75000"/>
                    <a:lumOff val="25000"/>
                  </a:schemeClr>
                </a:solidFill>
                <a:latin typeface="Segoe UI" panose="020B0502040204020203" pitchFamily="34" charset="0"/>
                <a:ea typeface="+mj-ea"/>
                <a:cs typeface="Segoe UI" panose="020B0502040204020203" pitchFamily="34" charset="0"/>
              </a:defRPr>
            </a:lvl1pPr>
          </a:lstStyle>
          <a:p>
            <a:pPr algn="ctr"/>
            <a:r>
              <a:rPr lang="en-US" b="1">
                <a:solidFill>
                  <a:srgbClr val="55565A"/>
                </a:solidFill>
                <a:latin typeface="Corbel" panose="020B0503020204020204" pitchFamily="34" charset="0"/>
              </a:rPr>
              <a:t>Credentialing is Required for Network Participation</a:t>
            </a:r>
          </a:p>
        </p:txBody>
      </p:sp>
      <p:sp>
        <p:nvSpPr>
          <p:cNvPr id="4" name="Title 1">
            <a:extLst>
              <a:ext uri="{FF2B5EF4-FFF2-40B4-BE49-F238E27FC236}">
                <a16:creationId xmlns:a16="http://schemas.microsoft.com/office/drawing/2014/main" id="{E796C631-ED58-A7AF-7510-A12FB5E0348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Network Participation</a:t>
            </a:r>
          </a:p>
        </p:txBody>
      </p:sp>
    </p:spTree>
    <p:extLst>
      <p:ext uri="{BB962C8B-B14F-4D97-AF65-F5344CB8AC3E}">
        <p14:creationId xmlns:p14="http://schemas.microsoft.com/office/powerpoint/2010/main" val="362123226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33775B-771E-48E1-BB60-48D95BC1CAF9}"/>
              </a:ext>
            </a:extLst>
          </p:cNvPr>
          <p:cNvSpPr>
            <a:spLocks noGrp="1"/>
          </p:cNvSpPr>
          <p:nvPr>
            <p:ph idx="1"/>
          </p:nvPr>
        </p:nvSpPr>
        <p:spPr>
          <a:xfrm>
            <a:off x="342900" y="914400"/>
            <a:ext cx="8572500" cy="4572000"/>
          </a:xfrm>
        </p:spPr>
        <p:txBody>
          <a:bodyPr/>
          <a:lstStyle/>
          <a:p>
            <a:pPr marL="0" indent="0">
              <a:buNone/>
            </a:pPr>
            <a:r>
              <a:rPr lang="en-US" sz="1900" dirty="0">
                <a:solidFill>
                  <a:srgbClr val="55565A"/>
                </a:solidFill>
                <a:latin typeface="Corbel" panose="020B0503020204020204" pitchFamily="34" charset="0"/>
                <a:cs typeface="Segoe UI" panose="020B0502040204020203" pitchFamily="34" charset="0"/>
              </a:rPr>
              <a:t>Louisiana Blue has partnered with Avalon Healthcare Solutions to manage our laboratory benefit management program. </a:t>
            </a:r>
          </a:p>
          <a:p>
            <a:pPr marL="0" indent="0">
              <a:buNone/>
            </a:pPr>
            <a:r>
              <a:rPr lang="en-US" sz="1900" dirty="0">
                <a:solidFill>
                  <a:srgbClr val="55565A"/>
                </a:solidFill>
                <a:latin typeface="Corbel" panose="020B0503020204020204" pitchFamily="34" charset="0"/>
                <a:cs typeface="Segoe UI" panose="020B0502040204020203" pitchFamily="34" charset="0"/>
              </a:rPr>
              <a:t>Avalon provides: </a:t>
            </a:r>
            <a:endParaRPr lang="en-US" sz="1900" b="0" i="0" u="none" strike="noStrike" baseline="0" dirty="0">
              <a:solidFill>
                <a:srgbClr val="55565A"/>
              </a:solidFill>
              <a:latin typeface="Corbel" panose="020B0503020204020204" pitchFamily="34" charset="0"/>
              <a:cs typeface="Segoe UI" panose="020B0502040204020203" pitchFamily="34" charset="0"/>
            </a:endParaRPr>
          </a:p>
          <a:p>
            <a:pPr>
              <a:buClr>
                <a:srgbClr val="55565A"/>
              </a:buClr>
            </a:pPr>
            <a:r>
              <a:rPr lang="en-US" sz="1800" b="0" i="0" u="none" strike="noStrike" baseline="0" dirty="0">
                <a:solidFill>
                  <a:srgbClr val="55565A"/>
                </a:solidFill>
                <a:latin typeface="Corbel" panose="020B0503020204020204" pitchFamily="34" charset="0"/>
                <a:cs typeface="Segoe UI" panose="020B0502040204020203" pitchFamily="34" charset="0"/>
              </a:rPr>
              <a:t>routine testing management services to ensure enforcement of laboratory policies </a:t>
            </a:r>
          </a:p>
          <a:p>
            <a:pPr>
              <a:buClr>
                <a:srgbClr val="55565A"/>
              </a:buClr>
            </a:pPr>
            <a:r>
              <a:rPr lang="en-US" sz="1800" b="0" i="0" u="none" strike="noStrike" baseline="0" dirty="0">
                <a:solidFill>
                  <a:srgbClr val="55565A"/>
                </a:solidFill>
                <a:latin typeface="Corbel" panose="020B0503020204020204" pitchFamily="34" charset="0"/>
                <a:cs typeface="Segoe UI" panose="020B0502040204020203" pitchFamily="34" charset="0"/>
              </a:rPr>
              <a:t>automated review of high-volume, low-cost laboratory claims. </a:t>
            </a:r>
          </a:p>
          <a:p>
            <a:pPr marL="0" indent="0">
              <a:buNone/>
            </a:pPr>
            <a:endParaRPr lang="en-US" sz="1800" b="0" i="0" u="none" strike="noStrike" baseline="0" dirty="0">
              <a:solidFill>
                <a:srgbClr val="55565A"/>
              </a:solidFill>
              <a:latin typeface="Corbel" panose="020B0503020204020204" pitchFamily="34" charset="0"/>
              <a:cs typeface="Segoe UI" panose="020B0502040204020203" pitchFamily="34" charset="0"/>
            </a:endParaRPr>
          </a:p>
          <a:p>
            <a:pPr marL="0" indent="0">
              <a:buNone/>
            </a:pPr>
            <a:r>
              <a:rPr lang="en-US" sz="1800" b="0" i="0" u="none" strike="noStrike" baseline="0" dirty="0">
                <a:solidFill>
                  <a:srgbClr val="55565A"/>
                </a:solidFill>
                <a:latin typeface="Corbel" panose="020B0503020204020204" pitchFamily="34" charset="0"/>
                <a:cs typeface="Segoe UI" panose="020B0502040204020203" pitchFamily="34" charset="0"/>
              </a:rPr>
              <a:t>Louisiana Blue </a:t>
            </a:r>
            <a:r>
              <a:rPr lang="en-US" sz="1800" dirty="0">
                <a:solidFill>
                  <a:srgbClr val="55565A"/>
                </a:solidFill>
                <a:latin typeface="Corbel" panose="020B0503020204020204" pitchFamily="34" charset="0"/>
                <a:cs typeface="Segoe UI" panose="020B0502040204020203" pitchFamily="34" charset="0"/>
              </a:rPr>
              <a:t>applies </a:t>
            </a:r>
            <a:r>
              <a:rPr lang="en-US" sz="1800" b="0" i="0" u="none" strike="noStrike" baseline="0" dirty="0">
                <a:solidFill>
                  <a:srgbClr val="55565A"/>
                </a:solidFill>
                <a:latin typeface="Corbel" panose="020B0503020204020204" pitchFamily="34" charset="0"/>
                <a:cs typeface="Segoe UI" panose="020B0502040204020203" pitchFamily="34" charset="0"/>
              </a:rPr>
              <a:t>Avalon’s automated policy enforcement to claims reporting laboratory services performed in office, hospital outpatient and independent laboratory locations. </a:t>
            </a:r>
          </a:p>
          <a:p>
            <a:pPr marL="0" indent="0">
              <a:buNone/>
            </a:pPr>
            <a:r>
              <a:rPr lang="en-US" sz="1800" b="0" i="1" u="none" strike="noStrike" baseline="0" dirty="0">
                <a:solidFill>
                  <a:srgbClr val="55565A"/>
                </a:solidFill>
                <a:latin typeface="Corbel" panose="020B0503020204020204" pitchFamily="34" charset="0"/>
                <a:cs typeface="Segoe UI" panose="020B0502040204020203" pitchFamily="34" charset="0"/>
              </a:rPr>
              <a:t>Note: Laboratory services, tests and procedures provided in emergency room, hospital observation and hospital inpatient settings are excluded from this program. </a:t>
            </a:r>
            <a:endParaRPr lang="en-US" sz="1800" b="0" i="0" u="none" strike="noStrike" baseline="0" dirty="0">
              <a:solidFill>
                <a:srgbClr val="55565A"/>
              </a:solidFill>
              <a:latin typeface="Corbel" panose="020B0503020204020204" pitchFamily="34" charset="0"/>
              <a:cs typeface="Segoe UI" panose="020B0502040204020203" pitchFamily="34" charset="0"/>
            </a:endParaRPr>
          </a:p>
        </p:txBody>
      </p:sp>
      <p:sp>
        <p:nvSpPr>
          <p:cNvPr id="4" name="Title 1">
            <a:extLst>
              <a:ext uri="{FF2B5EF4-FFF2-40B4-BE49-F238E27FC236}">
                <a16:creationId xmlns:a16="http://schemas.microsoft.com/office/drawing/2014/main" id="{A234F91D-DC9B-4AAF-86D9-C9CA419DBC91}"/>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Laboratory Benefit Management Program</a:t>
            </a:r>
          </a:p>
        </p:txBody>
      </p:sp>
      <p:sp>
        <p:nvSpPr>
          <p:cNvPr id="5" name="Rectangle: Rounded Corners 4">
            <a:extLst>
              <a:ext uri="{FF2B5EF4-FFF2-40B4-BE49-F238E27FC236}">
                <a16:creationId xmlns:a16="http://schemas.microsoft.com/office/drawing/2014/main" id="{4EFFDE07-8DD8-450E-8FDF-75345B1D2F69}"/>
              </a:ext>
            </a:extLst>
          </p:cNvPr>
          <p:cNvSpPr/>
          <p:nvPr/>
        </p:nvSpPr>
        <p:spPr bwMode="auto">
          <a:xfrm>
            <a:off x="381000" y="5638800"/>
            <a:ext cx="8438984" cy="7620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badi" panose="020B0604020104020204" pitchFamily="34" charset="0"/>
            </a:endParaRPr>
          </a:p>
        </p:txBody>
      </p:sp>
      <p:sp>
        <p:nvSpPr>
          <p:cNvPr id="6" name="Rectangle 5">
            <a:extLst>
              <a:ext uri="{FF2B5EF4-FFF2-40B4-BE49-F238E27FC236}">
                <a16:creationId xmlns:a16="http://schemas.microsoft.com/office/drawing/2014/main" id="{2B5C9CAB-5401-4AD8-B882-6511CE34D698}"/>
              </a:ext>
            </a:extLst>
          </p:cNvPr>
          <p:cNvSpPr/>
          <p:nvPr/>
        </p:nvSpPr>
        <p:spPr>
          <a:xfrm>
            <a:off x="676192" y="5715000"/>
            <a:ext cx="7991392" cy="584775"/>
          </a:xfrm>
          <a:prstGeom prst="rect">
            <a:avLst/>
          </a:prstGeom>
        </p:spPr>
        <p:txBody>
          <a:bodyPr wrap="square">
            <a:spAutoFit/>
          </a:bodyPr>
          <a:lstStyle/>
          <a:p>
            <a:pPr marL="0" indent="0">
              <a:buNone/>
            </a:pPr>
            <a:r>
              <a:rPr lang="en-US" sz="1600" b="0" i="0" u="none" strike="noStrike" baseline="0">
                <a:solidFill>
                  <a:srgbClr val="55565A"/>
                </a:solidFill>
                <a:latin typeface="Corbel" panose="020B0503020204020204" pitchFamily="34" charset="0"/>
              </a:rPr>
              <a:t>Providers can review and research laboratory policies and guidelines online at </a:t>
            </a:r>
            <a:r>
              <a:rPr lang="en-US" sz="1600" b="1" i="0" u="none" strike="noStrike" baseline="0">
                <a:solidFill>
                  <a:srgbClr val="0070C0"/>
                </a:solidFill>
                <a:latin typeface="Corbel" panose="020B0503020204020204" pitchFamily="34" charset="0"/>
              </a:rPr>
              <a:t>www.lablue.com/providers</a:t>
            </a:r>
            <a:r>
              <a:rPr lang="en-US" sz="1600" b="0" i="0" u="none" strike="noStrike" baseline="0">
                <a:solidFill>
                  <a:srgbClr val="55565A"/>
                </a:solidFill>
                <a:latin typeface="Corbel" panose="020B0503020204020204" pitchFamily="34" charset="0"/>
              </a:rPr>
              <a:t>, click on “Medical Management,” then “Lab Management.”</a:t>
            </a:r>
            <a:endParaRPr lang="en-US" sz="1800">
              <a:solidFill>
                <a:srgbClr val="55565A"/>
              </a:solidFill>
              <a:latin typeface="Abadi" panose="020B0604020104020204" pitchFamily="34" charset="0"/>
            </a:endParaRPr>
          </a:p>
        </p:txBody>
      </p:sp>
    </p:spTree>
    <p:extLst>
      <p:ext uri="{BB962C8B-B14F-4D97-AF65-F5344CB8AC3E}">
        <p14:creationId xmlns:p14="http://schemas.microsoft.com/office/powerpoint/2010/main" val="392725067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9591E6-8A54-A405-1504-BC916D36435A}"/>
              </a:ext>
            </a:extLst>
          </p:cNvPr>
          <p:cNvSpPr/>
          <p:nvPr/>
        </p:nvSpPr>
        <p:spPr>
          <a:xfrm>
            <a:off x="188959" y="873956"/>
            <a:ext cx="8631025" cy="4424288"/>
          </a:xfrm>
          <a:prstGeom prst="rect">
            <a:avLst/>
          </a:prstGeom>
        </p:spPr>
        <p:txBody>
          <a:bodyPr wrap="square" lIns="91440" tIns="45720" rIns="91440" bIns="45720" anchor="t">
            <a:spAutoFit/>
          </a:bodyPr>
          <a:lstStyle/>
          <a:p>
            <a:pPr marL="342900" indent="-342900">
              <a:buSzPts val="1000"/>
              <a:buFont typeface="Symbol" panose="05050102010706020507" pitchFamily="18" charset="2"/>
              <a:buChar char=""/>
              <a:tabLst>
                <a:tab pos="457200" algn="l"/>
              </a:tabLst>
            </a:pPr>
            <a:r>
              <a:rPr lang="en-US" sz="1600" dirty="0">
                <a:solidFill>
                  <a:srgbClr val="55565A"/>
                </a:solidFill>
                <a:latin typeface="Corbel" panose="020B0503020204020204" pitchFamily="34" charset="0"/>
                <a:cs typeface="Segoe UI" panose="020B0502040204020203" pitchFamily="34" charset="0"/>
              </a:rPr>
              <a:t>If services were denied due to an Avalon policy, the policy number will appear on the provider payment register.  </a:t>
            </a:r>
          </a:p>
          <a:p>
            <a:pPr marL="342900" indent="-342900">
              <a:buSzPts val="1000"/>
              <a:buFont typeface="Symbol" panose="05050102010706020507" pitchFamily="18" charset="2"/>
              <a:buChar char=""/>
              <a:tabLst>
                <a:tab pos="457200" algn="l"/>
              </a:tabLst>
            </a:pPr>
            <a:endParaRPr lang="en-US" sz="1600" dirty="0">
              <a:solidFill>
                <a:srgbClr val="55565A"/>
              </a:solidFill>
              <a:latin typeface="Corbel" panose="020B0503020204020204" pitchFamily="34" charset="0"/>
              <a:cs typeface="Segoe UI" panose="020B0502040204020203" pitchFamily="34" charset="0"/>
            </a:endParaRPr>
          </a:p>
          <a:p>
            <a:pPr marL="342900" indent="-342900">
              <a:spcAft>
                <a:spcPts val="300"/>
              </a:spcAft>
              <a:buSzPts val="1000"/>
              <a:buFont typeface="Symbol" panose="05050102010706020507" pitchFamily="18" charset="2"/>
              <a:buChar char=""/>
              <a:tabLst>
                <a:tab pos="457200" algn="l"/>
              </a:tabLst>
            </a:pPr>
            <a:r>
              <a:rPr lang="en-US" sz="1600" dirty="0">
                <a:solidFill>
                  <a:srgbClr val="55565A"/>
                </a:solidFill>
                <a:latin typeface="Corbel" panose="020B0503020204020204" pitchFamily="34" charset="0"/>
                <a:cs typeface="Segoe UI" panose="020B0502040204020203" pitchFamily="34" charset="0"/>
              </a:rPr>
              <a:t>You can then access our policies and procedures, put the policy number in the search field and it will display the policy and criteria. </a:t>
            </a:r>
          </a:p>
          <a:p>
            <a:pPr marL="342900" indent="-342900">
              <a:spcAft>
                <a:spcPts val="300"/>
              </a:spcAft>
              <a:buSzPts val="1000"/>
              <a:buFont typeface="Symbol" panose="05050102010706020507" pitchFamily="18" charset="2"/>
              <a:buChar char=""/>
              <a:tabLst>
                <a:tab pos="457200" algn="l"/>
              </a:tabLst>
            </a:pPr>
            <a:endParaRPr lang="en-US" sz="1600" dirty="0">
              <a:solidFill>
                <a:srgbClr val="55565A"/>
              </a:solidFill>
              <a:latin typeface="Corbel" panose="020B0503020204020204" pitchFamily="34" charset="0"/>
              <a:cs typeface="Segoe UI" panose="020B0502040204020203" pitchFamily="34" charset="0"/>
            </a:endParaRPr>
          </a:p>
          <a:p>
            <a:pPr>
              <a:spcAft>
                <a:spcPts val="300"/>
              </a:spcAft>
              <a:buSzPts val="1000"/>
              <a:tabLst>
                <a:tab pos="457200" algn="l"/>
              </a:tabLst>
            </a:pPr>
            <a:r>
              <a:rPr lang="en-US" sz="1200" dirty="0">
                <a:solidFill>
                  <a:srgbClr val="55565A"/>
                </a:solidFill>
                <a:latin typeface="Corbel" panose="020B0503020204020204" pitchFamily="34" charset="0"/>
                <a:cs typeface="Segoe UI" panose="020B0502040204020203" pitchFamily="34" charset="0"/>
              </a:rPr>
              <a:t>	</a:t>
            </a:r>
            <a:r>
              <a:rPr lang="en-US" sz="1600" b="1" dirty="0">
                <a:solidFill>
                  <a:srgbClr val="0070C0"/>
                </a:solidFill>
                <a:latin typeface="Corbel" panose="020B0503020204020204" pitchFamily="34" charset="0"/>
                <a:cs typeface="Segoe UI" panose="020B0502040204020203" pitchFamily="34" charset="0"/>
              </a:rPr>
              <a:t>SUBSCRIBER, JOE  XUP20000000 1 7/2/2022 7/2/2022 220000080061  $137.98 $137.98  $0.00</a:t>
            </a:r>
          </a:p>
          <a:p>
            <a:pPr>
              <a:buSzPts val="1000"/>
              <a:tabLst>
                <a:tab pos="457200" algn="l"/>
              </a:tabLst>
            </a:pPr>
            <a:r>
              <a:rPr lang="en-US" sz="1600" b="1" dirty="0">
                <a:solidFill>
                  <a:srgbClr val="0070C0"/>
                </a:solidFill>
                <a:latin typeface="Corbel" panose="020B0503020204020204" pitchFamily="34" charset="0"/>
                <a:cs typeface="Segoe UI" panose="020B0502040204020203" pitchFamily="34" charset="0"/>
              </a:rPr>
              <a:t>	Lab Policy #G2050, Procedure Code: 80061, Decision: D06R - 1 per 1 Yr</a:t>
            </a:r>
          </a:p>
          <a:p>
            <a:pPr marR="0" lvl="0">
              <a:spcBef>
                <a:spcPts val="0"/>
              </a:spcBef>
              <a:spcAft>
                <a:spcPts val="0"/>
              </a:spcAft>
              <a:buSzPts val="1000"/>
              <a:tabLst>
                <a:tab pos="457200" algn="l"/>
              </a:tabLst>
            </a:pPr>
            <a:endParaRPr lang="en-US" sz="1800" dirty="0">
              <a:solidFill>
                <a:srgbClr val="55565A"/>
              </a:solidFill>
              <a:effectLst/>
              <a:latin typeface="Corbel" panose="020B0503020204020204" pitchFamily="34" charset="0"/>
              <a:ea typeface="Times New Roman" panose="02020603050405020304" pitchFamily="18" charset="0"/>
              <a:cs typeface="Segoe UI" panose="020B0502040204020203"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a:solidFill>
                  <a:srgbClr val="55565A"/>
                </a:solidFill>
                <a:effectLst/>
                <a:latin typeface="Corbel" panose="020B0503020204020204" pitchFamily="34" charset="0"/>
                <a:ea typeface="Times New Roman" panose="02020603050405020304" pitchFamily="18" charset="0"/>
                <a:cs typeface="Segoe UI" panose="020B0502040204020203" pitchFamily="34" charset="0"/>
              </a:rPr>
              <a:t>If you are billing in accordance with how the policy reads and you feel there is a systemic or configuration issue present that caused the claim to deny you may submit your findings to </a:t>
            </a:r>
            <a:r>
              <a:rPr lang="en-US" sz="1600" b="1" dirty="0">
                <a:solidFill>
                  <a:srgbClr val="0070C0"/>
                </a:solidFill>
                <a:latin typeface="Corbel" panose="020B0503020204020204" pitchFamily="34" charset="0"/>
                <a:ea typeface="Times New Roman" panose="02020603050405020304" pitchFamily="18" charset="0"/>
                <a:cs typeface="Segoe UI" panose="020B0502040204020203" pitchFamily="34" charset="0"/>
              </a:rPr>
              <a:t>p</a:t>
            </a:r>
            <a:r>
              <a:rPr lang="en-US" sz="1600" b="1" dirty="0">
                <a:solidFill>
                  <a:srgbClr val="0070C0"/>
                </a:solidFill>
                <a:effectLst/>
                <a:latin typeface="Corbel" panose="020B0503020204020204" pitchFamily="34" charset="0"/>
                <a:ea typeface="Times New Roman" panose="02020603050405020304" pitchFamily="18" charset="0"/>
                <a:cs typeface="Segoe UI" panose="020B0502040204020203" pitchFamily="34" charset="0"/>
              </a:rPr>
              <a:t>rovider.relations@lablue.com </a:t>
            </a:r>
            <a:r>
              <a:rPr lang="en-US" sz="1600" dirty="0">
                <a:solidFill>
                  <a:srgbClr val="55565A"/>
                </a:solidFill>
                <a:effectLst/>
                <a:latin typeface="Corbel" panose="020B0503020204020204" pitchFamily="34" charset="0"/>
                <a:ea typeface="Times New Roman" panose="02020603050405020304" pitchFamily="18" charset="0"/>
                <a:cs typeface="Segoe UI" panose="020B0502040204020203" pitchFamily="34" charset="0"/>
              </a:rPr>
              <a:t>for review.</a:t>
            </a:r>
            <a:endParaRPr lang="en-US" sz="1600" dirty="0">
              <a:solidFill>
                <a:srgbClr val="55565A"/>
              </a:solidFill>
              <a:effectLst/>
              <a:latin typeface="Corbel" panose="020B0503020204020204" pitchFamily="34" charset="0"/>
              <a:ea typeface="Aptos" panose="020B0004020202020204" pitchFamily="34" charset="0"/>
              <a:cs typeface="Segoe UI" panose="020B0502040204020203"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1600" dirty="0">
              <a:solidFill>
                <a:srgbClr val="55565A"/>
              </a:solidFill>
              <a:effectLst/>
              <a:latin typeface="Corbel" panose="020B0503020204020204" pitchFamily="34" charset="0"/>
              <a:ea typeface="Times New Roman" panose="02020603050405020304" pitchFamily="18" charset="0"/>
              <a:cs typeface="Segoe UI" panose="020B0502040204020203" pitchFamily="34" charset="0"/>
            </a:endParaRPr>
          </a:p>
          <a:p>
            <a:pPr marL="342900" indent="-342900">
              <a:buSzPts val="1000"/>
              <a:buFont typeface="Symbol" panose="05050102010706020507" pitchFamily="18" charset="2"/>
              <a:buChar char=""/>
              <a:tabLst>
                <a:tab pos="457200" algn="l"/>
              </a:tabLst>
            </a:pPr>
            <a:r>
              <a:rPr lang="en-US" sz="1600" dirty="0">
                <a:solidFill>
                  <a:srgbClr val="55565A"/>
                </a:solidFill>
                <a:effectLst/>
                <a:latin typeface="Corbel" panose="020B0503020204020204" pitchFamily="34" charset="0"/>
                <a:cs typeface="Segoe UI" panose="020B0502040204020203" pitchFamily="34" charset="0"/>
              </a:rPr>
              <a:t>If you believe our published policy does not indicate coverage for your claim and/or you are disputing the policy itself, submit your case using our Provider Dispute Form. Please include clinically published documentation. Louisiana Blue will not process dispute cases submitted without published documentation. </a:t>
            </a:r>
            <a:endParaRPr lang="en-US" sz="1600" dirty="0">
              <a:solidFill>
                <a:srgbClr val="55565A"/>
              </a:solidFill>
              <a:latin typeface="Corbel" panose="020B0503020204020204" pitchFamily="34" charset="0"/>
              <a:cs typeface="Segoe UI" panose="020B0502040204020203" pitchFamily="34" charset="0"/>
            </a:endParaRPr>
          </a:p>
        </p:txBody>
      </p:sp>
      <p:sp>
        <p:nvSpPr>
          <p:cNvPr id="2" name="Title 1">
            <a:extLst>
              <a:ext uri="{FF2B5EF4-FFF2-40B4-BE49-F238E27FC236}">
                <a16:creationId xmlns:a16="http://schemas.microsoft.com/office/drawing/2014/main" id="{C2F9DB93-E290-9A4F-5185-B6B13677224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Laboratory Benefit Management Denials</a:t>
            </a:r>
          </a:p>
        </p:txBody>
      </p:sp>
      <p:sp>
        <p:nvSpPr>
          <p:cNvPr id="11" name="Rectangle: Rounded Corners 10">
            <a:extLst>
              <a:ext uri="{FF2B5EF4-FFF2-40B4-BE49-F238E27FC236}">
                <a16:creationId xmlns:a16="http://schemas.microsoft.com/office/drawing/2014/main" id="{FE8B6484-8C4D-134D-EFAB-F5B82D8E172F}"/>
              </a:ext>
            </a:extLst>
          </p:cNvPr>
          <p:cNvSpPr/>
          <p:nvPr/>
        </p:nvSpPr>
        <p:spPr bwMode="auto">
          <a:xfrm>
            <a:off x="228600" y="5615456"/>
            <a:ext cx="8438984" cy="7620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12" name="Rectangle 11">
            <a:extLst>
              <a:ext uri="{FF2B5EF4-FFF2-40B4-BE49-F238E27FC236}">
                <a16:creationId xmlns:a16="http://schemas.microsoft.com/office/drawing/2014/main" id="{CC50478A-69D2-E244-401A-B4562F2D435F}"/>
              </a:ext>
            </a:extLst>
          </p:cNvPr>
          <p:cNvSpPr/>
          <p:nvPr/>
        </p:nvSpPr>
        <p:spPr>
          <a:xfrm>
            <a:off x="523792" y="5691656"/>
            <a:ext cx="7728899" cy="584775"/>
          </a:xfrm>
          <a:prstGeom prst="rect">
            <a:avLst/>
          </a:prstGeom>
        </p:spPr>
        <p:txBody>
          <a:bodyPr wrap="square">
            <a:spAutoFit/>
          </a:bodyPr>
          <a:lstStyle/>
          <a:p>
            <a:pPr marL="0" indent="0">
              <a:buNone/>
            </a:pPr>
            <a:r>
              <a:rPr lang="en-US" sz="1600" b="0" i="0" u="none" strike="noStrike" baseline="0" dirty="0">
                <a:solidFill>
                  <a:srgbClr val="55565A"/>
                </a:solidFill>
                <a:latin typeface="Corbel" panose="020B0503020204020204" pitchFamily="34" charset="0"/>
              </a:rPr>
              <a:t>The Provider Disputes Form can be found on our Provide page at </a:t>
            </a:r>
            <a:r>
              <a:rPr lang="en-US" sz="1600" b="1" i="0" strike="noStrike" baseline="0" dirty="0">
                <a:solidFill>
                  <a:srgbClr val="0070C0"/>
                </a:solidFill>
                <a:latin typeface="Corbel" panose="020B0503020204020204" pitchFamily="34" charset="0"/>
              </a:rPr>
              <a:t>www.lablue.com/providers </a:t>
            </a:r>
            <a:r>
              <a:rPr lang="en-US" sz="1600" b="0" i="0" u="none" strike="noStrike" baseline="0" dirty="0">
                <a:solidFill>
                  <a:srgbClr val="55565A"/>
                </a:solidFill>
                <a:latin typeface="Corbel" panose="020B0503020204020204" pitchFamily="34" charset="0"/>
              </a:rPr>
              <a:t>&gt;Resources &gt;Forms.</a:t>
            </a:r>
            <a:endParaRPr lang="en-US" sz="1800" dirty="0">
              <a:solidFill>
                <a:srgbClr val="55565A"/>
              </a:solidFill>
              <a:latin typeface="Corbel" panose="020B0503020204020204" pitchFamily="34" charset="0"/>
            </a:endParaRPr>
          </a:p>
        </p:txBody>
      </p:sp>
    </p:spTree>
    <p:extLst>
      <p:ext uri="{BB962C8B-B14F-4D97-AF65-F5344CB8AC3E}">
        <p14:creationId xmlns:p14="http://schemas.microsoft.com/office/powerpoint/2010/main" val="264859481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DECE356-9B51-1453-BB6D-C82826814EFC}"/>
              </a:ext>
            </a:extLst>
          </p:cNvPr>
          <p:cNvSpPr/>
          <p:nvPr/>
        </p:nvSpPr>
        <p:spPr bwMode="auto">
          <a:xfrm>
            <a:off x="304800" y="5524314"/>
            <a:ext cx="8458199" cy="1107722"/>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pic>
        <p:nvPicPr>
          <p:cNvPr id="5" name="Picture 4" descr="A screenshot of a computer&#10;&#10;Description automatically generated">
            <a:extLst>
              <a:ext uri="{FF2B5EF4-FFF2-40B4-BE49-F238E27FC236}">
                <a16:creationId xmlns:a16="http://schemas.microsoft.com/office/drawing/2014/main" id="{C711FC8D-A172-9D17-5D98-62E56A8F8068}"/>
              </a:ext>
            </a:extLst>
          </p:cNvPr>
          <p:cNvPicPr>
            <a:picLocks noChangeAspect="1"/>
          </p:cNvPicPr>
          <p:nvPr/>
        </p:nvPicPr>
        <p:blipFill rotWithShape="1">
          <a:blip r:embed="rId2">
            <a:extLst>
              <a:ext uri="{28A0092B-C50C-407E-A947-70E740481C1C}">
                <a14:useLocalDpi xmlns:a14="http://schemas.microsoft.com/office/drawing/2010/main" val="0"/>
              </a:ext>
            </a:extLst>
          </a:blip>
          <a:srcRect l="782"/>
          <a:stretch/>
        </p:blipFill>
        <p:spPr>
          <a:xfrm>
            <a:off x="516024" y="1487324"/>
            <a:ext cx="8267813" cy="2994092"/>
          </a:xfrm>
          <a:prstGeom prst="rect">
            <a:avLst/>
          </a:prstGeom>
          <a:ln w="3175">
            <a:solidFill>
              <a:srgbClr val="55565A"/>
            </a:solidFill>
          </a:ln>
        </p:spPr>
      </p:pic>
      <p:sp>
        <p:nvSpPr>
          <p:cNvPr id="3" name="Content Placeholder 2">
            <a:extLst>
              <a:ext uri="{FF2B5EF4-FFF2-40B4-BE49-F238E27FC236}">
                <a16:creationId xmlns:a16="http://schemas.microsoft.com/office/drawing/2014/main" id="{57AE5360-D07F-7B07-8ACC-9FD427F6DA7D}"/>
              </a:ext>
            </a:extLst>
          </p:cNvPr>
          <p:cNvSpPr>
            <a:spLocks noGrp="1"/>
          </p:cNvSpPr>
          <p:nvPr>
            <p:ph idx="4294967295"/>
          </p:nvPr>
        </p:nvSpPr>
        <p:spPr>
          <a:xfrm>
            <a:off x="1257300" y="1619250"/>
            <a:ext cx="7886700" cy="4351338"/>
          </a:xfrm>
        </p:spPr>
        <p:txBody>
          <a:bodyPr/>
          <a:lstStyle/>
          <a:p>
            <a:endParaRPr lang="en-US"/>
          </a:p>
          <a:p>
            <a:endParaRPr lang="en-US"/>
          </a:p>
        </p:txBody>
      </p:sp>
      <p:sp>
        <p:nvSpPr>
          <p:cNvPr id="9" name="Rectangle 8">
            <a:extLst>
              <a:ext uri="{FF2B5EF4-FFF2-40B4-BE49-F238E27FC236}">
                <a16:creationId xmlns:a16="http://schemas.microsoft.com/office/drawing/2014/main" id="{BC1BC90E-B7B9-A3AA-DDB3-4BDBBD56651C}"/>
              </a:ext>
            </a:extLst>
          </p:cNvPr>
          <p:cNvSpPr/>
          <p:nvPr/>
        </p:nvSpPr>
        <p:spPr>
          <a:xfrm>
            <a:off x="1614200" y="5755009"/>
            <a:ext cx="6995417" cy="646331"/>
          </a:xfrm>
          <a:prstGeom prst="rect">
            <a:avLst/>
          </a:prstGeom>
        </p:spPr>
        <p:txBody>
          <a:bodyPr wrap="square" lIns="91440" tIns="45720" rIns="91440" bIns="45720" anchor="t">
            <a:spAutoFit/>
          </a:bodyPr>
          <a:lstStyle/>
          <a:p>
            <a:r>
              <a:rPr lang="en-US" dirty="0">
                <a:solidFill>
                  <a:srgbClr val="55565A"/>
                </a:solidFill>
                <a:latin typeface="Corbel" panose="020B0503020204020204" pitchFamily="34" charset="0"/>
                <a:cs typeface="Segoe UI"/>
              </a:rPr>
              <a:t>Our medical policies </a:t>
            </a:r>
            <a:r>
              <a:rPr lang="en-US" b="0" i="0" u="none" strike="noStrike" baseline="0" dirty="0">
                <a:solidFill>
                  <a:srgbClr val="55565A"/>
                </a:solidFill>
                <a:latin typeface="Corbel" panose="020B0503020204020204" pitchFamily="34" charset="0"/>
                <a:cs typeface="Segoe UI"/>
              </a:rPr>
              <a:t>can </a:t>
            </a:r>
            <a:r>
              <a:rPr lang="en-US" dirty="0">
                <a:solidFill>
                  <a:srgbClr val="55565A"/>
                </a:solidFill>
                <a:latin typeface="Corbel" panose="020B0503020204020204" pitchFamily="34" charset="0"/>
                <a:cs typeface="Segoe UI"/>
              </a:rPr>
              <a:t>also be</a:t>
            </a:r>
            <a:r>
              <a:rPr lang="en-US" b="0" i="0" u="none" strike="noStrike" baseline="0" dirty="0">
                <a:solidFill>
                  <a:srgbClr val="55565A"/>
                </a:solidFill>
                <a:latin typeface="Corbel" panose="020B0503020204020204" pitchFamily="34" charset="0"/>
                <a:cs typeface="Segoe UI"/>
              </a:rPr>
              <a:t> found online at </a:t>
            </a:r>
            <a:r>
              <a:rPr lang="en-US" b="1" i="0" u="none" strike="noStrike" baseline="0" dirty="0">
                <a:solidFill>
                  <a:srgbClr val="0070C0"/>
                </a:solidFill>
                <a:latin typeface="Corbel" panose="020B0503020204020204" pitchFamily="34" charset="0"/>
                <a:cs typeface="Segoe UI"/>
              </a:rPr>
              <a:t>www.lablue.com/provider </a:t>
            </a:r>
            <a:r>
              <a:rPr lang="en-US" b="0" i="0" u="none" strike="noStrike" baseline="0" dirty="0">
                <a:solidFill>
                  <a:srgbClr val="55565A"/>
                </a:solidFill>
                <a:latin typeface="Corbel" panose="020B0503020204020204" pitchFamily="34" charset="0"/>
                <a:cs typeface="Segoe UI"/>
              </a:rPr>
              <a:t>&gt;Medical Management &gt;Medical Policies.</a:t>
            </a:r>
            <a:endParaRPr lang="en-US" sz="2000" dirty="0">
              <a:solidFill>
                <a:srgbClr val="55565A"/>
              </a:solidFill>
              <a:latin typeface="Corbel" panose="020B0503020204020204" pitchFamily="34" charset="0"/>
              <a:cs typeface="Segoe UI"/>
            </a:endParaRPr>
          </a:p>
        </p:txBody>
      </p:sp>
      <p:sp>
        <p:nvSpPr>
          <p:cNvPr id="11" name="Oval 10">
            <a:extLst>
              <a:ext uri="{FF2B5EF4-FFF2-40B4-BE49-F238E27FC236}">
                <a16:creationId xmlns:a16="http://schemas.microsoft.com/office/drawing/2014/main" id="{14086859-F622-4FA8-F459-20E00A4CF9D3}"/>
              </a:ext>
            </a:extLst>
          </p:cNvPr>
          <p:cNvSpPr/>
          <p:nvPr/>
        </p:nvSpPr>
        <p:spPr>
          <a:xfrm>
            <a:off x="3165798" y="3689533"/>
            <a:ext cx="1914204" cy="360217"/>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Programmer female with solid fill">
            <a:extLst>
              <a:ext uri="{FF2B5EF4-FFF2-40B4-BE49-F238E27FC236}">
                <a16:creationId xmlns:a16="http://schemas.microsoft.com/office/drawing/2014/main" id="{CAC5D11B-D64C-C3A2-55CA-89D7D57EBF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418" y="5620975"/>
            <a:ext cx="914400" cy="914400"/>
          </a:xfrm>
          <a:prstGeom prst="rect">
            <a:avLst/>
          </a:prstGeom>
        </p:spPr>
      </p:pic>
      <p:sp>
        <p:nvSpPr>
          <p:cNvPr id="6" name="Title 1">
            <a:extLst>
              <a:ext uri="{FF2B5EF4-FFF2-40B4-BE49-F238E27FC236}">
                <a16:creationId xmlns:a16="http://schemas.microsoft.com/office/drawing/2014/main" id="{257DC381-7D4D-341D-2023-D15EBD7D0C7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Laboratory Reimbursement Policies</a:t>
            </a:r>
          </a:p>
        </p:txBody>
      </p:sp>
      <p:cxnSp>
        <p:nvCxnSpPr>
          <p:cNvPr id="7" name="Straight Connector 6">
            <a:extLst>
              <a:ext uri="{FF2B5EF4-FFF2-40B4-BE49-F238E27FC236}">
                <a16:creationId xmlns:a16="http://schemas.microsoft.com/office/drawing/2014/main" id="{3490177A-912D-E6EA-4E6C-04C27FB05564}"/>
              </a:ext>
            </a:extLst>
          </p:cNvPr>
          <p:cNvCxnSpPr>
            <a:cxnSpLocks/>
          </p:cNvCxnSpPr>
          <p:nvPr/>
        </p:nvCxnSpPr>
        <p:spPr>
          <a:xfrm>
            <a:off x="3082669" y="1838107"/>
            <a:ext cx="1138349"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148107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576C4442-D452-3983-46EF-74B5685AA875}"/>
              </a:ext>
            </a:extLst>
          </p:cNvPr>
          <p:cNvPicPr>
            <a:picLocks noChangeAspect="1"/>
          </p:cNvPicPr>
          <p:nvPr/>
        </p:nvPicPr>
        <p:blipFill rotWithShape="1">
          <a:blip r:embed="rId2">
            <a:extLst>
              <a:ext uri="{28A0092B-C50C-407E-A947-70E740481C1C}">
                <a14:useLocalDpi xmlns:a14="http://schemas.microsoft.com/office/drawing/2010/main" val="0"/>
              </a:ext>
            </a:extLst>
          </a:blip>
          <a:srcRect l="-147" t="12703" r="147" b="14114"/>
          <a:stretch/>
        </p:blipFill>
        <p:spPr>
          <a:xfrm>
            <a:off x="976708" y="1496290"/>
            <a:ext cx="7045110" cy="5018809"/>
          </a:xfrm>
          <a:prstGeom prst="rect">
            <a:avLst/>
          </a:prstGeom>
          <a:ln w="3175">
            <a:solidFill>
              <a:srgbClr val="55565A"/>
            </a:solidFill>
          </a:ln>
        </p:spPr>
      </p:pic>
      <p:sp>
        <p:nvSpPr>
          <p:cNvPr id="4" name="Title 1">
            <a:extLst>
              <a:ext uri="{FF2B5EF4-FFF2-40B4-BE49-F238E27FC236}">
                <a16:creationId xmlns:a16="http://schemas.microsoft.com/office/drawing/2014/main" id="{F94834E6-D21B-44D6-817D-D191CE438B12}"/>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Laboratory Policies</a:t>
            </a:r>
          </a:p>
        </p:txBody>
      </p:sp>
    </p:spTree>
    <p:extLst>
      <p:ext uri="{BB962C8B-B14F-4D97-AF65-F5344CB8AC3E}">
        <p14:creationId xmlns:p14="http://schemas.microsoft.com/office/powerpoint/2010/main" val="218609838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F3260-8046-AD92-4CA5-3F12FA6DE146}"/>
              </a:ext>
            </a:extLst>
          </p:cNvPr>
          <p:cNvPicPr>
            <a:picLocks noChangeAspect="1"/>
          </p:cNvPicPr>
          <p:nvPr/>
        </p:nvPicPr>
        <p:blipFill rotWithShape="1">
          <a:blip r:embed="rId3"/>
          <a:srcRect l="648" t="2746" b="2746"/>
          <a:stretch/>
        </p:blipFill>
        <p:spPr>
          <a:xfrm>
            <a:off x="336530" y="2402942"/>
            <a:ext cx="5484799" cy="1871463"/>
          </a:xfrm>
          <a:prstGeom prst="rect">
            <a:avLst/>
          </a:prstGeom>
          <a:ln w="3175">
            <a:solidFill>
              <a:srgbClr val="54565B"/>
            </a:solidFill>
          </a:ln>
        </p:spPr>
      </p:pic>
      <p:pic>
        <p:nvPicPr>
          <p:cNvPr id="19" name="Picture 18">
            <a:extLst>
              <a:ext uri="{FF2B5EF4-FFF2-40B4-BE49-F238E27FC236}">
                <a16:creationId xmlns:a16="http://schemas.microsoft.com/office/drawing/2014/main" id="{6D450FF9-58E2-4954-9ECB-0CB96A0C41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46960" y="1760940"/>
            <a:ext cx="1821797" cy="2357620"/>
          </a:xfrm>
          <a:prstGeom prst="rect">
            <a:avLst/>
          </a:prstGeom>
          <a:ln w="3175">
            <a:solidFill>
              <a:srgbClr val="55565A"/>
            </a:solidFill>
          </a:ln>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Accessing Medical Policies in iLinkBlue </a:t>
            </a:r>
          </a:p>
        </p:txBody>
      </p:sp>
      <p:sp>
        <p:nvSpPr>
          <p:cNvPr id="30" name="Rounded Rectangle 29"/>
          <p:cNvSpPr/>
          <p:nvPr/>
        </p:nvSpPr>
        <p:spPr bwMode="auto">
          <a:xfrm>
            <a:off x="5257800" y="4899658"/>
            <a:ext cx="3657600" cy="1677324"/>
          </a:xfrm>
          <a:prstGeom prst="roundRect">
            <a:avLst/>
          </a:prstGeom>
          <a:solidFill>
            <a:srgbClr val="0F6798"/>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16" name="Rectangle 15"/>
          <p:cNvSpPr/>
          <p:nvPr/>
        </p:nvSpPr>
        <p:spPr>
          <a:xfrm>
            <a:off x="5335621" y="4959258"/>
            <a:ext cx="3501957" cy="1384995"/>
          </a:xfrm>
          <a:prstGeom prst="rect">
            <a:avLst/>
          </a:prstGeom>
        </p:spPr>
        <p:txBody>
          <a:bodyPr wrap="square">
            <a:spAutoFit/>
          </a:bodyPr>
          <a:lstStyle/>
          <a:p>
            <a:pPr>
              <a:spcBef>
                <a:spcPts val="0"/>
              </a:spcBef>
              <a:spcAft>
                <a:spcPts val="1200"/>
              </a:spcAft>
            </a:pPr>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Medical policies are reviewed annually and are updated throughout the year as needed. We publish these updates in our quarterly </a:t>
            </a:r>
            <a:r>
              <a:rPr lang="en-US" sz="1400" i="1">
                <a:solidFill>
                  <a:schemeClr val="bg1"/>
                </a:solidFill>
                <a:latin typeface="Corbel" panose="020B0503020204020204" pitchFamily="34" charset="0"/>
                <a:ea typeface="Segoe UI" panose="020B0502040204020203" pitchFamily="34" charset="0"/>
                <a:cs typeface="Segoe UI" panose="020B0502040204020203" pitchFamily="34" charset="0"/>
              </a:rPr>
              <a:t>Provider Network News</a:t>
            </a:r>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 newsletters, available online at </a:t>
            </a:r>
            <a:r>
              <a:rPr lang="en-US" sz="1400" b="1">
                <a:solidFill>
                  <a:schemeClr val="bg1"/>
                </a:solidFill>
                <a:latin typeface="Corbel" panose="020B0503020204020204" pitchFamily="34" charset="0"/>
                <a:ea typeface="Segoe UI" panose="020B0502040204020203" pitchFamily="34" charset="0"/>
                <a:cs typeface="Segoe UI" panose="020B0502040204020203" pitchFamily="34" charset="0"/>
              </a:rPr>
              <a:t>www.lablue.com/providers</a:t>
            </a:r>
            <a:r>
              <a:rPr lang="en-US" sz="1400" b="1" u="sng">
                <a:solidFill>
                  <a:schemeClr val="bg1"/>
                </a:solidFill>
                <a:latin typeface="Corbel" panose="020B0503020204020204" pitchFamily="34" charset="0"/>
                <a:ea typeface="Segoe UI" panose="020B0502040204020203" pitchFamily="34" charset="0"/>
                <a:cs typeface="Segoe UI" panose="020B0502040204020203" pitchFamily="34" charset="0"/>
              </a:rPr>
              <a:t> </a:t>
            </a:r>
            <a:r>
              <a:rPr lang="en-US" sz="1400">
                <a:solidFill>
                  <a:schemeClr val="bg1"/>
                </a:solidFill>
                <a:latin typeface="Corbel" panose="020B0503020204020204" pitchFamily="34" charset="0"/>
                <a:ea typeface="Segoe UI" panose="020B0502040204020203" pitchFamily="34" charset="0"/>
                <a:cs typeface="Segoe UI" panose="020B0502040204020203" pitchFamily="34" charset="0"/>
              </a:rPr>
              <a:t>&gt;Newsletters.</a:t>
            </a:r>
          </a:p>
        </p:txBody>
      </p:sp>
      <p:sp>
        <p:nvSpPr>
          <p:cNvPr id="17" name="TextBox 16"/>
          <p:cNvSpPr txBox="1"/>
          <p:nvPr/>
        </p:nvSpPr>
        <p:spPr>
          <a:xfrm>
            <a:off x="259146" y="901121"/>
            <a:ext cx="8625708" cy="800219"/>
          </a:xfrm>
          <a:prstGeom prst="rect">
            <a:avLst/>
          </a:prstGeom>
          <a:noFill/>
        </p:spPr>
        <p:txBody>
          <a:bodyPr wrap="square" rtlCol="0">
            <a:spAutoFit/>
          </a:bodyPr>
          <a:lstStyle/>
          <a:p>
            <a:pPr marL="168275" indent="-168275">
              <a:spcAft>
                <a:spcPts val="1200"/>
              </a:spcAft>
              <a:buClr>
                <a:srgbClr val="55565A"/>
              </a:buClr>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Use the “Authorizations” menu option to access our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Medical Policy Index</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t>
            </a:r>
          </a:p>
          <a:p>
            <a:pPr marL="168275" indent="-168275">
              <a:buClr>
                <a:srgbClr val="55565A"/>
              </a:buClr>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Policies are listed in alpha order or you may search by policy number or procedure code.</a:t>
            </a:r>
          </a:p>
        </p:txBody>
      </p:sp>
      <p:grpSp>
        <p:nvGrpSpPr>
          <p:cNvPr id="21" name="Group 20"/>
          <p:cNvGrpSpPr/>
          <p:nvPr/>
        </p:nvGrpSpPr>
        <p:grpSpPr>
          <a:xfrm>
            <a:off x="515815" y="1981200"/>
            <a:ext cx="381000" cy="369332"/>
            <a:chOff x="595077" y="1601689"/>
            <a:chExt cx="381000" cy="369332"/>
          </a:xfrm>
          <a:solidFill>
            <a:srgbClr val="F89728"/>
          </a:solidFill>
        </p:grpSpPr>
        <p:sp>
          <p:nvSpPr>
            <p:cNvPr id="22" name="Oval 21"/>
            <p:cNvSpPr/>
            <p:nvPr/>
          </p:nvSpPr>
          <p:spPr bwMode="auto">
            <a:xfrm>
              <a:off x="618655" y="1619433"/>
              <a:ext cx="333845" cy="333845"/>
            </a:xfrm>
            <a:prstGeom prst="ellipse">
              <a:avLst/>
            </a:prstGeom>
            <a:grp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23" name="TextBox 22"/>
            <p:cNvSpPr txBox="1"/>
            <p:nvPr/>
          </p:nvSpPr>
          <p:spPr>
            <a:xfrm>
              <a:off x="595077" y="1601689"/>
              <a:ext cx="381000" cy="369332"/>
            </a:xfrm>
            <a:prstGeom prst="rect">
              <a:avLst/>
            </a:prstGeom>
            <a:grpFill/>
          </p:spPr>
          <p:txBody>
            <a:bodyPr wrap="square" rtlCol="0">
              <a:spAutoFit/>
            </a:bodyPr>
            <a:lstStyle/>
            <a:p>
              <a:pPr algn="ctr"/>
              <a:r>
                <a:rPr lang="en-US" b="1">
                  <a:solidFill>
                    <a:schemeClr val="bg1"/>
                  </a:solidFill>
                  <a:latin typeface="Corbel" panose="020B0503020204020204" pitchFamily="34" charset="0"/>
                  <a:ea typeface="Segoe UI" panose="020B0502040204020203" pitchFamily="34" charset="0"/>
                  <a:cs typeface="Segoe UI" panose="020B0502040204020203" pitchFamily="34" charset="0"/>
                </a:rPr>
                <a:t>1</a:t>
              </a: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114" y="4629123"/>
            <a:ext cx="3797286" cy="18478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p:cNvGrpSpPr/>
          <p:nvPr/>
        </p:nvGrpSpPr>
        <p:grpSpPr>
          <a:xfrm>
            <a:off x="515815" y="4583668"/>
            <a:ext cx="381000" cy="369332"/>
            <a:chOff x="595077" y="1601689"/>
            <a:chExt cx="381000" cy="369332"/>
          </a:xfrm>
          <a:solidFill>
            <a:srgbClr val="F89728"/>
          </a:solidFill>
        </p:grpSpPr>
        <p:sp>
          <p:nvSpPr>
            <p:cNvPr id="25" name="Oval 24"/>
            <p:cNvSpPr/>
            <p:nvPr/>
          </p:nvSpPr>
          <p:spPr bwMode="auto">
            <a:xfrm>
              <a:off x="618655" y="1619433"/>
              <a:ext cx="333845" cy="333845"/>
            </a:xfrm>
            <a:prstGeom prst="ellipse">
              <a:avLst/>
            </a:prstGeom>
            <a:grp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26" name="TextBox 25"/>
            <p:cNvSpPr txBox="1"/>
            <p:nvPr/>
          </p:nvSpPr>
          <p:spPr>
            <a:xfrm>
              <a:off x="595077" y="1601689"/>
              <a:ext cx="381000" cy="369332"/>
            </a:xfrm>
            <a:prstGeom prst="rect">
              <a:avLst/>
            </a:prstGeom>
            <a:grpFill/>
          </p:spPr>
          <p:txBody>
            <a:bodyPr wrap="square" rtlCol="0">
              <a:spAutoFit/>
            </a:bodyPr>
            <a:lstStyle/>
            <a:p>
              <a:pPr algn="ctr"/>
              <a:r>
                <a:rPr lang="en-US" b="1">
                  <a:solidFill>
                    <a:schemeClr val="bg1"/>
                  </a:solidFill>
                  <a:latin typeface="Corbel" panose="020B0503020204020204" pitchFamily="34" charset="0"/>
                  <a:ea typeface="Segoe UI" panose="020B0502040204020203" pitchFamily="34" charset="0"/>
                  <a:cs typeface="Segoe UI" panose="020B0502040204020203" pitchFamily="34" charset="0"/>
                </a:rPr>
                <a:t>2</a:t>
              </a:r>
            </a:p>
          </p:txBody>
        </p:sp>
      </p:grpSp>
      <p:pic>
        <p:nvPicPr>
          <p:cNvPr id="8" name="Picture 7">
            <a:extLst>
              <a:ext uri="{FF2B5EF4-FFF2-40B4-BE49-F238E27FC236}">
                <a16:creationId xmlns:a16="http://schemas.microsoft.com/office/drawing/2014/main" id="{8BA0082B-1C06-4026-B4CC-B5774C42275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176015" y="2348963"/>
            <a:ext cx="1799127" cy="2328283"/>
          </a:xfrm>
          <a:prstGeom prst="rect">
            <a:avLst/>
          </a:prstGeom>
          <a:ln w="3175">
            <a:solidFill>
              <a:srgbClr val="A8A8AA"/>
            </a:solidFill>
          </a:ln>
          <a:effectLst/>
        </p:spPr>
      </p:pic>
      <p:sp>
        <p:nvSpPr>
          <p:cNvPr id="3" name="Oval 2">
            <a:extLst>
              <a:ext uri="{FF2B5EF4-FFF2-40B4-BE49-F238E27FC236}">
                <a16:creationId xmlns:a16="http://schemas.microsoft.com/office/drawing/2014/main" id="{2F890144-AD75-D7A8-CF13-5B054B6BB64F}"/>
              </a:ext>
            </a:extLst>
          </p:cNvPr>
          <p:cNvSpPr/>
          <p:nvPr/>
        </p:nvSpPr>
        <p:spPr bwMode="auto">
          <a:xfrm>
            <a:off x="2167942" y="3560324"/>
            <a:ext cx="1024352" cy="304800"/>
          </a:xfrm>
          <a:prstGeom prst="ellipse">
            <a:avLst/>
          </a:prstGeom>
          <a:noFill/>
          <a:ln w="38100" cap="flat" cmpd="sng" algn="ctr">
            <a:solidFill>
              <a:srgbClr val="F89728"/>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4" name="Oval 3">
            <a:extLst>
              <a:ext uri="{FF2B5EF4-FFF2-40B4-BE49-F238E27FC236}">
                <a16:creationId xmlns:a16="http://schemas.microsoft.com/office/drawing/2014/main" id="{B673FF86-EB22-1878-9B7F-8AAD72CCE6A6}"/>
              </a:ext>
            </a:extLst>
          </p:cNvPr>
          <p:cNvSpPr/>
          <p:nvPr/>
        </p:nvSpPr>
        <p:spPr bwMode="auto">
          <a:xfrm>
            <a:off x="3886200" y="3051546"/>
            <a:ext cx="1024352" cy="304800"/>
          </a:xfrm>
          <a:prstGeom prst="ellipse">
            <a:avLst/>
          </a:prstGeom>
          <a:noFill/>
          <a:ln w="38100" cap="flat" cmpd="sng" algn="ctr">
            <a:solidFill>
              <a:srgbClr val="F89728"/>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Tree>
    <p:extLst>
      <p:ext uri="{BB962C8B-B14F-4D97-AF65-F5344CB8AC3E}">
        <p14:creationId xmlns:p14="http://schemas.microsoft.com/office/powerpoint/2010/main" val="422197380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A109218-C246-0AEF-AB69-EC6399B48110}"/>
              </a:ext>
            </a:extLst>
          </p:cNvPr>
          <p:cNvSpPr/>
          <p:nvPr/>
        </p:nvSpPr>
        <p:spPr bwMode="auto">
          <a:xfrm>
            <a:off x="304800" y="5524314"/>
            <a:ext cx="8458199" cy="1107722"/>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5" name="Content Placeholder 2">
            <a:extLst>
              <a:ext uri="{FF2B5EF4-FFF2-40B4-BE49-F238E27FC236}">
                <a16:creationId xmlns:a16="http://schemas.microsoft.com/office/drawing/2014/main" id="{52CA70CF-5A94-4D3E-A5C7-677F50846FB7}"/>
              </a:ext>
            </a:extLst>
          </p:cNvPr>
          <p:cNvSpPr txBox="1">
            <a:spLocks/>
          </p:cNvSpPr>
          <p:nvPr/>
        </p:nvSpPr>
        <p:spPr>
          <a:xfrm>
            <a:off x="488315" y="1374555"/>
            <a:ext cx="5387699"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800" b="0" i="0" u="none" strike="noStrike" baseline="0" dirty="0">
                <a:solidFill>
                  <a:srgbClr val="55565A"/>
                </a:solidFill>
                <a:latin typeface="Corbel" panose="020B0503020204020204" pitchFamily="34" charset="0"/>
                <a:cs typeface="Segoe UI" panose="020B0502040204020203" pitchFamily="34" charset="0"/>
              </a:rPr>
              <a:t>Louisiana Blue regularly revises and develops medical policies in response to rapidly changing medical technology. </a:t>
            </a:r>
          </a:p>
          <a:p>
            <a:pPr marL="0" indent="0">
              <a:spcAft>
                <a:spcPts val="1200"/>
              </a:spcAft>
              <a:buFont typeface="Arial" panose="020B0604020202020204" pitchFamily="34" charset="0"/>
              <a:buNone/>
            </a:pPr>
            <a:r>
              <a:rPr lang="en-US" sz="1800" b="0" i="0" u="none" strike="noStrike" baseline="0" dirty="0">
                <a:solidFill>
                  <a:srgbClr val="55565A"/>
                </a:solidFill>
                <a:latin typeface="Corbel" panose="020B0503020204020204" pitchFamily="34" charset="0"/>
                <a:cs typeface="Segoe UI" panose="020B0502040204020203" pitchFamily="34" charset="0"/>
              </a:rPr>
              <a:t>Benefit determinations are made based on the medical policy in effect at the time of the provision of services.</a:t>
            </a:r>
          </a:p>
          <a:p>
            <a:pPr marL="0" indent="0">
              <a:spcAft>
                <a:spcPts val="1200"/>
              </a:spcAft>
              <a:buNone/>
            </a:pPr>
            <a:r>
              <a:rPr lang="en-US" sz="1800" dirty="0">
                <a:solidFill>
                  <a:srgbClr val="55565A"/>
                </a:solidFill>
                <a:latin typeface="Corbel" panose="020B0503020204020204" pitchFamily="34" charset="0"/>
                <a:cs typeface="Segoe UI" panose="020B0502040204020203" pitchFamily="34" charset="0"/>
              </a:rPr>
              <a:t>Medical policy changes are also published in our quarterly Network News provider newsletter. </a:t>
            </a:r>
          </a:p>
          <a:p>
            <a:pPr marL="0" indent="0">
              <a:spcAft>
                <a:spcPts val="1200"/>
              </a:spcAft>
              <a:buNone/>
            </a:pPr>
            <a:r>
              <a:rPr lang="en-US" sz="1800" dirty="0">
                <a:solidFill>
                  <a:srgbClr val="55565A"/>
                </a:solidFill>
                <a:latin typeface="Corbel" panose="020B0503020204020204" pitchFamily="34" charset="0"/>
              </a:rPr>
              <a:t>Search for policies alphabetically by title or use the search bar to look by keywords or codes. </a:t>
            </a:r>
          </a:p>
          <a:p>
            <a:pPr marL="0" indent="0">
              <a:spcAft>
                <a:spcPts val="1200"/>
              </a:spcAft>
              <a:buFont typeface="Arial" panose="020B0604020202020204" pitchFamily="34" charset="0"/>
              <a:buNone/>
            </a:pPr>
            <a:endParaRPr lang="en-US" sz="1800" dirty="0">
              <a:solidFill>
                <a:srgbClr val="55565A"/>
              </a:solidFill>
              <a:latin typeface="Corbel" panose="020B0503020204020204" pitchFamily="34" charset="0"/>
              <a:cs typeface="Segoe UI" panose="020B0502040204020203" pitchFamily="34" charset="0"/>
            </a:endParaRPr>
          </a:p>
        </p:txBody>
      </p:sp>
      <p:pic>
        <p:nvPicPr>
          <p:cNvPr id="4" name="Picture 3">
            <a:extLst>
              <a:ext uri="{FF2B5EF4-FFF2-40B4-BE49-F238E27FC236}">
                <a16:creationId xmlns:a16="http://schemas.microsoft.com/office/drawing/2014/main" id="{CC9A4F3B-0E5E-1BE9-A8EA-5B6A329D8D7D}"/>
              </a:ext>
            </a:extLst>
          </p:cNvPr>
          <p:cNvPicPr>
            <a:picLocks noChangeAspect="1"/>
          </p:cNvPicPr>
          <p:nvPr/>
        </p:nvPicPr>
        <p:blipFill>
          <a:blip r:embed="rId3" cstate="print">
            <a:extLst>
              <a:ext uri="{28A0092B-C50C-407E-A947-70E740481C1C}">
                <a14:useLocalDpi xmlns:a14="http://schemas.microsoft.com/office/drawing/2010/main" val="0"/>
              </a:ext>
            </a:extLst>
          </a:blip>
          <a:srcRect l="379" r="379"/>
          <a:stretch/>
        </p:blipFill>
        <p:spPr>
          <a:xfrm>
            <a:off x="6043903" y="1406058"/>
            <a:ext cx="2814762" cy="3670437"/>
          </a:xfrm>
          <a:prstGeom prst="rect">
            <a:avLst/>
          </a:prstGeom>
          <a:ln>
            <a:solidFill>
              <a:srgbClr val="55565A"/>
            </a:solidFill>
          </a:ln>
        </p:spPr>
      </p:pic>
      <p:sp>
        <p:nvSpPr>
          <p:cNvPr id="3" name="Title 1">
            <a:extLst>
              <a:ext uri="{FF2B5EF4-FFF2-40B4-BE49-F238E27FC236}">
                <a16:creationId xmlns:a16="http://schemas.microsoft.com/office/drawing/2014/main" id="{59A8A0B5-D31E-003C-78DD-9CA8479041E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Medical Policies</a:t>
            </a:r>
          </a:p>
        </p:txBody>
      </p:sp>
      <p:sp>
        <p:nvSpPr>
          <p:cNvPr id="11" name="Rectangle 10">
            <a:extLst>
              <a:ext uri="{FF2B5EF4-FFF2-40B4-BE49-F238E27FC236}">
                <a16:creationId xmlns:a16="http://schemas.microsoft.com/office/drawing/2014/main" id="{5FB9A038-D2DD-B14E-05C0-814F32B22C48}"/>
              </a:ext>
            </a:extLst>
          </p:cNvPr>
          <p:cNvSpPr/>
          <p:nvPr/>
        </p:nvSpPr>
        <p:spPr>
          <a:xfrm>
            <a:off x="581892" y="5755009"/>
            <a:ext cx="8027726" cy="646331"/>
          </a:xfrm>
          <a:prstGeom prst="rect">
            <a:avLst/>
          </a:prstGeom>
        </p:spPr>
        <p:txBody>
          <a:bodyPr wrap="square" lIns="91440" tIns="45720" rIns="91440" bIns="45720" anchor="t">
            <a:spAutoFit/>
          </a:bodyPr>
          <a:lstStyle/>
          <a:p>
            <a:r>
              <a:rPr lang="en-US" dirty="0">
                <a:solidFill>
                  <a:srgbClr val="55565A"/>
                </a:solidFill>
                <a:latin typeface="Corbel" panose="020B0503020204020204" pitchFamily="34" charset="0"/>
                <a:cs typeface="Segoe UI"/>
              </a:rPr>
              <a:t>Our medical policies </a:t>
            </a:r>
            <a:r>
              <a:rPr lang="en-US" b="0" i="0" u="none" strike="noStrike" baseline="0" dirty="0">
                <a:solidFill>
                  <a:srgbClr val="55565A"/>
                </a:solidFill>
                <a:latin typeface="Corbel" panose="020B0503020204020204" pitchFamily="34" charset="0"/>
                <a:cs typeface="Segoe UI"/>
              </a:rPr>
              <a:t>can </a:t>
            </a:r>
            <a:r>
              <a:rPr lang="en-US" dirty="0">
                <a:solidFill>
                  <a:srgbClr val="55565A"/>
                </a:solidFill>
                <a:latin typeface="Corbel" panose="020B0503020204020204" pitchFamily="34" charset="0"/>
                <a:cs typeface="Segoe UI"/>
              </a:rPr>
              <a:t>be</a:t>
            </a:r>
            <a:r>
              <a:rPr lang="en-US" b="0" i="0" u="none" strike="noStrike" baseline="0" dirty="0">
                <a:solidFill>
                  <a:srgbClr val="55565A"/>
                </a:solidFill>
                <a:latin typeface="Corbel" panose="020B0503020204020204" pitchFamily="34" charset="0"/>
                <a:cs typeface="Segoe UI"/>
              </a:rPr>
              <a:t> found online at </a:t>
            </a:r>
            <a:r>
              <a:rPr lang="en-US" b="1" i="0" u="none" strike="noStrike" baseline="0" dirty="0">
                <a:solidFill>
                  <a:srgbClr val="0070C0"/>
                </a:solidFill>
                <a:latin typeface="Corbel" panose="020B0503020204020204" pitchFamily="34" charset="0"/>
                <a:cs typeface="Segoe UI"/>
              </a:rPr>
              <a:t>www.lablue.com/provider </a:t>
            </a:r>
            <a:r>
              <a:rPr lang="en-US" b="0" i="0" u="none" strike="noStrike" baseline="0" dirty="0">
                <a:solidFill>
                  <a:srgbClr val="55565A"/>
                </a:solidFill>
                <a:latin typeface="Corbel" panose="020B0503020204020204" pitchFamily="34" charset="0"/>
                <a:cs typeface="Segoe UI"/>
              </a:rPr>
              <a:t>&gt;Medical Management &gt;Medical Policies.</a:t>
            </a:r>
            <a:endParaRPr lang="en-US" sz="2000" dirty="0">
              <a:solidFill>
                <a:srgbClr val="55565A"/>
              </a:solidFill>
              <a:latin typeface="Corbel" panose="020B0503020204020204" pitchFamily="34" charset="0"/>
              <a:cs typeface="Segoe UI"/>
            </a:endParaRPr>
          </a:p>
        </p:txBody>
      </p:sp>
    </p:spTree>
    <p:extLst>
      <p:ext uri="{BB962C8B-B14F-4D97-AF65-F5344CB8AC3E}">
        <p14:creationId xmlns:p14="http://schemas.microsoft.com/office/powerpoint/2010/main" val="296994135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94215-ABF0-F8BB-76A5-C325A5F86B5B}"/>
              </a:ext>
            </a:extLst>
          </p:cNvPr>
          <p:cNvPicPr>
            <a:picLocks noChangeAspect="1"/>
          </p:cNvPicPr>
          <p:nvPr/>
        </p:nvPicPr>
        <p:blipFill rotWithShape="1">
          <a:blip r:embed="rId3"/>
          <a:srcRect l="648" t="2746" b="2746"/>
          <a:stretch/>
        </p:blipFill>
        <p:spPr>
          <a:xfrm>
            <a:off x="311244" y="2482739"/>
            <a:ext cx="8226398" cy="2806922"/>
          </a:xfrm>
          <a:prstGeom prst="rect">
            <a:avLst/>
          </a:prstGeom>
          <a:ln w="3175">
            <a:solidFill>
              <a:srgbClr val="54565B"/>
            </a:solidFill>
          </a:ln>
        </p:spPr>
      </p:pic>
      <p:sp>
        <p:nvSpPr>
          <p:cNvPr id="4" name="Title 1">
            <a:extLst>
              <a:ext uri="{FF2B5EF4-FFF2-40B4-BE49-F238E27FC236}">
                <a16:creationId xmlns:a16="http://schemas.microsoft.com/office/drawing/2014/main" id="{2F19BF8F-F3AA-4196-B37A-4AF129EFB9E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FEP Medical Policy Guidelines in </a:t>
            </a:r>
            <a:r>
              <a:rPr lang="en-US" sz="2000" kern="0" dirty="0" err="1">
                <a:solidFill>
                  <a:schemeClr val="bg1"/>
                </a:solidFill>
                <a:latin typeface="Corbel" panose="020B0503020204020204" pitchFamily="34" charset="0"/>
                <a:ea typeface="Segoe UI" panose="020B0502040204020203" pitchFamily="34" charset="0"/>
                <a:cs typeface="Segoe UI" panose="020B0502040204020203" pitchFamily="34" charset="0"/>
              </a:rPr>
              <a:t>iLinkBlue</a:t>
            </a:r>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 </a:t>
            </a:r>
          </a:p>
        </p:txBody>
      </p:sp>
      <p:sp>
        <p:nvSpPr>
          <p:cNvPr id="9" name="Oval 8">
            <a:extLst>
              <a:ext uri="{FF2B5EF4-FFF2-40B4-BE49-F238E27FC236}">
                <a16:creationId xmlns:a16="http://schemas.microsoft.com/office/drawing/2014/main" id="{4ED36D34-1ABD-424F-8A47-A51CEA0DB12F}"/>
              </a:ext>
            </a:extLst>
          </p:cNvPr>
          <p:cNvSpPr/>
          <p:nvPr/>
        </p:nvSpPr>
        <p:spPr>
          <a:xfrm>
            <a:off x="3048000" y="4835031"/>
            <a:ext cx="1600200" cy="347718"/>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10" name="Content Placeholder 2">
            <a:extLst>
              <a:ext uri="{FF2B5EF4-FFF2-40B4-BE49-F238E27FC236}">
                <a16:creationId xmlns:a16="http://schemas.microsoft.com/office/drawing/2014/main" id="{B77BD8AD-EDF2-47F0-8E0B-3B0BDFFA421E}"/>
              </a:ext>
            </a:extLst>
          </p:cNvPr>
          <p:cNvSpPr>
            <a:spLocks noGrp="1"/>
          </p:cNvSpPr>
          <p:nvPr>
            <p:ph idx="1"/>
          </p:nvPr>
        </p:nvSpPr>
        <p:spPr>
          <a:xfrm>
            <a:off x="374556" y="838200"/>
            <a:ext cx="8458200" cy="4572000"/>
          </a:xfrm>
        </p:spPr>
        <p:txBody>
          <a:bodyPr/>
          <a:lstStyle/>
          <a:p>
            <a:pPr marL="0" indent="0">
              <a:buNone/>
            </a:pPr>
            <a:r>
              <a:rPr lang="en-US" sz="1800" dirty="0">
                <a:solidFill>
                  <a:srgbClr val="55565A"/>
                </a:solidFill>
                <a:latin typeface="Corbel" panose="020B0503020204020204" pitchFamily="34" charset="0"/>
                <a:cs typeface="Segoe UI" panose="020B0502040204020203" pitchFamily="34" charset="0"/>
              </a:rPr>
              <a:t>FEP Medical Policy Guidelines can be found on iLinkBlue (</a:t>
            </a:r>
            <a:r>
              <a:rPr lang="en-US" sz="1800" b="1" dirty="0">
                <a:solidFill>
                  <a:srgbClr val="0070C0"/>
                </a:solidFill>
                <a:latin typeface="Corbel" panose="020B0503020204020204" pitchFamily="34" charset="0"/>
                <a:cs typeface="Segoe UI" panose="020B0502040204020203" pitchFamily="34" charset="0"/>
              </a:rPr>
              <a:t>www.lablue.com/ilinkblue</a:t>
            </a:r>
            <a:r>
              <a:rPr lang="en-US" sz="1800" dirty="0">
                <a:solidFill>
                  <a:srgbClr val="55565A"/>
                </a:solidFill>
                <a:latin typeface="Corbel" panose="020B0503020204020204" pitchFamily="34" charset="0"/>
                <a:cs typeface="Segoe UI" panose="020B0502040204020203" pitchFamily="34" charset="0"/>
              </a:rPr>
              <a:t>) under Authorizations. </a:t>
            </a:r>
          </a:p>
        </p:txBody>
      </p:sp>
      <p:sp>
        <p:nvSpPr>
          <p:cNvPr id="2" name="Oval 1">
            <a:extLst>
              <a:ext uri="{FF2B5EF4-FFF2-40B4-BE49-F238E27FC236}">
                <a16:creationId xmlns:a16="http://schemas.microsoft.com/office/drawing/2014/main" id="{6C6F9C13-9963-4804-B7AB-196A137EB4DA}"/>
              </a:ext>
            </a:extLst>
          </p:cNvPr>
          <p:cNvSpPr/>
          <p:nvPr/>
        </p:nvSpPr>
        <p:spPr>
          <a:xfrm>
            <a:off x="2895600" y="2482739"/>
            <a:ext cx="1066800" cy="304800"/>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Tree>
    <p:extLst>
      <p:ext uri="{BB962C8B-B14F-4D97-AF65-F5344CB8AC3E}">
        <p14:creationId xmlns:p14="http://schemas.microsoft.com/office/powerpoint/2010/main" val="15644538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06534-CC14-757E-86EA-DFD589D878C8}"/>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B03FA13-9AA8-FC13-7A8D-DF98E8F4D048}"/>
              </a:ext>
            </a:extLst>
          </p:cNvPr>
          <p:cNvSpPr txBox="1">
            <a:spLocks/>
          </p:cNvSpPr>
          <p:nvPr/>
        </p:nvSpPr>
        <p:spPr>
          <a:xfrm>
            <a:off x="4900477" y="1133383"/>
            <a:ext cx="3958602"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55565A"/>
                </a:solidFill>
                <a:latin typeface="Corbel" panose="020B0503020204020204" pitchFamily="34" charset="0"/>
              </a:rPr>
              <a:t>All </a:t>
            </a:r>
            <a:r>
              <a:rPr lang="en-US" sz="1800" b="1" dirty="0">
                <a:solidFill>
                  <a:srgbClr val="55565A"/>
                </a:solidFill>
                <a:latin typeface="Corbel" panose="020B0503020204020204" pitchFamily="34" charset="0"/>
              </a:rPr>
              <a:t>future effective medical policies  </a:t>
            </a:r>
            <a:r>
              <a:rPr lang="en-US" sz="1800" dirty="0">
                <a:solidFill>
                  <a:srgbClr val="55565A"/>
                </a:solidFill>
                <a:latin typeface="Corbel" panose="020B0503020204020204" pitchFamily="34" charset="0"/>
              </a:rPr>
              <a:t>c</a:t>
            </a:r>
            <a:r>
              <a:rPr lang="en-US" sz="1800" dirty="0">
                <a:solidFill>
                  <a:srgbClr val="55565A"/>
                </a:solidFill>
                <a:latin typeface="Corbel" panose="020B0503020204020204" pitchFamily="34" charset="0"/>
                <a:cs typeface="Segoe UI" panose="020B0502040204020203" pitchFamily="34" charset="0"/>
              </a:rPr>
              <a:t>an be found on the Provider page (</a:t>
            </a:r>
            <a:r>
              <a:rPr lang="en-US" sz="1800" b="1" dirty="0">
                <a:solidFill>
                  <a:srgbClr val="0070C0"/>
                </a:solidFill>
                <a:latin typeface="Corbel" panose="020B0503020204020204" pitchFamily="34" charset="0"/>
                <a:cs typeface="Segoe UI" panose="020B0502040204020203" pitchFamily="34" charset="0"/>
              </a:rPr>
              <a:t>www.lablue.com</a:t>
            </a:r>
            <a:r>
              <a:rPr lang="en-US" sz="1800" dirty="0">
                <a:solidFill>
                  <a:srgbClr val="55565A"/>
                </a:solidFill>
                <a:latin typeface="Corbel" panose="020B0503020204020204" pitchFamily="34" charset="0"/>
                <a:cs typeface="Segoe UI" panose="020B0502040204020203" pitchFamily="34" charset="0"/>
              </a:rPr>
              <a:t>), under Resources, then New/Revised Medical Policies. </a:t>
            </a:r>
          </a:p>
        </p:txBody>
      </p:sp>
      <p:sp>
        <p:nvSpPr>
          <p:cNvPr id="2" name="Title 1">
            <a:extLst>
              <a:ext uri="{FF2B5EF4-FFF2-40B4-BE49-F238E27FC236}">
                <a16:creationId xmlns:a16="http://schemas.microsoft.com/office/drawing/2014/main" id="{884B6F01-FEBF-2B0A-B554-DE3A0FCADF3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Medical Policies</a:t>
            </a:r>
          </a:p>
        </p:txBody>
      </p:sp>
      <p:cxnSp>
        <p:nvCxnSpPr>
          <p:cNvPr id="5" name="Straight Connector 4">
            <a:extLst>
              <a:ext uri="{FF2B5EF4-FFF2-40B4-BE49-F238E27FC236}">
                <a16:creationId xmlns:a16="http://schemas.microsoft.com/office/drawing/2014/main" id="{2D2C7CA9-5AE4-4028-5E72-08274B84270E}"/>
              </a:ext>
            </a:extLst>
          </p:cNvPr>
          <p:cNvCxnSpPr>
            <a:cxnSpLocks/>
          </p:cNvCxnSpPr>
          <p:nvPr/>
        </p:nvCxnSpPr>
        <p:spPr>
          <a:xfrm>
            <a:off x="3101141" y="3438307"/>
            <a:ext cx="972095"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pic>
        <p:nvPicPr>
          <p:cNvPr id="7" name="Picture 6" descr="A screenshot of a computer&#10;&#10;AI-generated content may be incorrect.">
            <a:extLst>
              <a:ext uri="{FF2B5EF4-FFF2-40B4-BE49-F238E27FC236}">
                <a16:creationId xmlns:a16="http://schemas.microsoft.com/office/drawing/2014/main" id="{CF842CFC-ABA9-FA3B-199E-1D90BA4366B1}"/>
              </a:ext>
            </a:extLst>
          </p:cNvPr>
          <p:cNvPicPr>
            <a:picLocks noChangeAspect="1"/>
          </p:cNvPicPr>
          <p:nvPr/>
        </p:nvPicPr>
        <p:blipFill>
          <a:blip r:embed="rId3" cstate="print">
            <a:extLst>
              <a:ext uri="{28A0092B-C50C-407E-A947-70E740481C1C}">
                <a14:useLocalDpi xmlns:a14="http://schemas.microsoft.com/office/drawing/2010/main" val="0"/>
              </a:ext>
            </a:extLst>
          </a:blip>
          <a:srcRect l="11739" r="13478"/>
          <a:stretch/>
        </p:blipFill>
        <p:spPr>
          <a:xfrm>
            <a:off x="536572" y="2398643"/>
            <a:ext cx="4045714" cy="2887548"/>
          </a:xfrm>
          <a:prstGeom prst="rect">
            <a:avLst/>
          </a:prstGeom>
          <a:ln w="3175">
            <a:solidFill>
              <a:srgbClr val="55565A"/>
            </a:solidFill>
          </a:ln>
        </p:spPr>
      </p:pic>
      <p:sp>
        <p:nvSpPr>
          <p:cNvPr id="8" name="Content Placeholder 2">
            <a:extLst>
              <a:ext uri="{FF2B5EF4-FFF2-40B4-BE49-F238E27FC236}">
                <a16:creationId xmlns:a16="http://schemas.microsoft.com/office/drawing/2014/main" id="{AADD30F3-D35B-DCCB-8FFF-0FA6CF60C245}"/>
              </a:ext>
            </a:extLst>
          </p:cNvPr>
          <p:cNvSpPr txBox="1">
            <a:spLocks/>
          </p:cNvSpPr>
          <p:nvPr/>
        </p:nvSpPr>
        <p:spPr>
          <a:xfrm>
            <a:off x="523462" y="1133383"/>
            <a:ext cx="4105209"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55565A"/>
                </a:solidFill>
                <a:latin typeface="Corbel" panose="020B0503020204020204" pitchFamily="34" charset="0"/>
              </a:rPr>
              <a:t>All </a:t>
            </a:r>
            <a:r>
              <a:rPr lang="en-US" sz="1800" b="1" dirty="0">
                <a:solidFill>
                  <a:srgbClr val="55565A"/>
                </a:solidFill>
                <a:latin typeface="Corbel" panose="020B0503020204020204" pitchFamily="34" charset="0"/>
              </a:rPr>
              <a:t>current medical policies</a:t>
            </a:r>
            <a:r>
              <a:rPr lang="en-US" sz="1800" dirty="0">
                <a:solidFill>
                  <a:srgbClr val="55565A"/>
                </a:solidFill>
                <a:latin typeface="Corbel" panose="020B0503020204020204" pitchFamily="34" charset="0"/>
              </a:rPr>
              <a:t>  c</a:t>
            </a:r>
            <a:r>
              <a:rPr lang="en-US" sz="1800" dirty="0">
                <a:solidFill>
                  <a:srgbClr val="55565A"/>
                </a:solidFill>
                <a:latin typeface="Corbel" panose="020B0503020204020204" pitchFamily="34" charset="0"/>
                <a:cs typeface="Segoe UI" panose="020B0502040204020203" pitchFamily="34" charset="0"/>
              </a:rPr>
              <a:t>an be found on the Provider page (</a:t>
            </a:r>
            <a:r>
              <a:rPr lang="en-US" sz="1800" b="1" dirty="0">
                <a:solidFill>
                  <a:srgbClr val="0070C0"/>
                </a:solidFill>
                <a:latin typeface="Corbel" panose="020B0503020204020204" pitchFamily="34" charset="0"/>
                <a:cs typeface="Segoe UI" panose="020B0502040204020203" pitchFamily="34" charset="0"/>
              </a:rPr>
              <a:t>www.lablue.com</a:t>
            </a:r>
            <a:r>
              <a:rPr lang="en-US" sz="1800" dirty="0">
                <a:solidFill>
                  <a:srgbClr val="55565A"/>
                </a:solidFill>
                <a:latin typeface="Corbel" panose="020B0503020204020204" pitchFamily="34" charset="0"/>
                <a:cs typeface="Segoe UI" panose="020B0502040204020203" pitchFamily="34" charset="0"/>
              </a:rPr>
              <a:t>), under Medical Management, then Medical Policies. </a:t>
            </a:r>
          </a:p>
        </p:txBody>
      </p:sp>
      <p:pic>
        <p:nvPicPr>
          <p:cNvPr id="11" name="Picture 10" descr="A screenshot of a medical form&#10;&#10;AI-generated content may be incorrect.">
            <a:extLst>
              <a:ext uri="{FF2B5EF4-FFF2-40B4-BE49-F238E27FC236}">
                <a16:creationId xmlns:a16="http://schemas.microsoft.com/office/drawing/2014/main" id="{BAD2687E-F9C7-3A8A-0F7F-64421988B62A}"/>
              </a:ext>
            </a:extLst>
          </p:cNvPr>
          <p:cNvPicPr>
            <a:picLocks noChangeAspect="1"/>
          </p:cNvPicPr>
          <p:nvPr/>
        </p:nvPicPr>
        <p:blipFill>
          <a:blip r:embed="rId4">
            <a:extLst>
              <a:ext uri="{28A0092B-C50C-407E-A947-70E740481C1C}">
                <a14:useLocalDpi xmlns:a14="http://schemas.microsoft.com/office/drawing/2010/main" val="0"/>
              </a:ext>
            </a:extLst>
          </a:blip>
          <a:srcRect l="9098" r="15312"/>
          <a:stretch/>
        </p:blipFill>
        <p:spPr>
          <a:xfrm>
            <a:off x="4926480" y="2398643"/>
            <a:ext cx="3818889" cy="2887548"/>
          </a:xfrm>
          <a:prstGeom prst="rect">
            <a:avLst/>
          </a:prstGeom>
          <a:ln>
            <a:solidFill>
              <a:srgbClr val="55565A"/>
            </a:solidFill>
          </a:ln>
        </p:spPr>
      </p:pic>
      <p:sp>
        <p:nvSpPr>
          <p:cNvPr id="3" name="Oval 2">
            <a:extLst>
              <a:ext uri="{FF2B5EF4-FFF2-40B4-BE49-F238E27FC236}">
                <a16:creationId xmlns:a16="http://schemas.microsoft.com/office/drawing/2014/main" id="{6D03026B-5B74-1B77-A6C7-0E7B1241F46C}"/>
              </a:ext>
            </a:extLst>
          </p:cNvPr>
          <p:cNvSpPr/>
          <p:nvPr/>
        </p:nvSpPr>
        <p:spPr>
          <a:xfrm>
            <a:off x="5115339" y="2987642"/>
            <a:ext cx="1298713" cy="276512"/>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75290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CAE38E-5126-1D41-C59F-878C5931990A}"/>
              </a:ext>
            </a:extLst>
          </p:cNvPr>
          <p:cNvSpPr txBox="1"/>
          <p:nvPr/>
        </p:nvSpPr>
        <p:spPr>
          <a:xfrm>
            <a:off x="160336" y="1550097"/>
            <a:ext cx="4035807" cy="2908489"/>
          </a:xfrm>
          <a:prstGeom prst="rect">
            <a:avLst/>
          </a:prstGeom>
          <a:noFill/>
        </p:spPr>
        <p:txBody>
          <a:bodyPr wrap="square">
            <a:noAutofit/>
          </a:bodyPr>
          <a:lstStyle/>
          <a:p>
            <a:pPr defTabSz="457200">
              <a:spcAft>
                <a:spcPts val="600"/>
              </a:spcAft>
            </a:pPr>
            <a:endParaRPr lang="en-US" sz="1400" dirty="0">
              <a:solidFill>
                <a:prstClr val="black">
                  <a:lumMod val="75000"/>
                  <a:lumOff val="25000"/>
                </a:prstClr>
              </a:solidFill>
              <a:latin typeface="Corbel" panose="020B0503020204020204" pitchFamily="34" charset="0"/>
            </a:endParaRPr>
          </a:p>
        </p:txBody>
      </p:sp>
      <p:sp>
        <p:nvSpPr>
          <p:cNvPr id="4" name="Title 1">
            <a:extLst>
              <a:ext uri="{FF2B5EF4-FFF2-40B4-BE49-F238E27FC236}">
                <a16:creationId xmlns:a16="http://schemas.microsoft.com/office/drawing/2014/main" id="{88A201D2-501A-8771-2D1E-EB9C77F46DE0}"/>
              </a:ext>
            </a:extLst>
          </p:cNvPr>
          <p:cNvSpPr txBox="1">
            <a:spLocks/>
          </p:cNvSpPr>
          <p:nvPr/>
        </p:nvSpPr>
        <p:spPr>
          <a:xfrm>
            <a:off x="228600" y="559550"/>
            <a:ext cx="4035807" cy="3848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89728"/>
                </a:solidFill>
                <a:latin typeface="Corbel" panose="020B0503020204020204" pitchFamily="34" charset="0"/>
              </a:rPr>
              <a:t>Out of Area Members</a:t>
            </a:r>
          </a:p>
        </p:txBody>
      </p:sp>
      <p:sp>
        <p:nvSpPr>
          <p:cNvPr id="6" name="Title 1">
            <a:extLst>
              <a:ext uri="{FF2B5EF4-FFF2-40B4-BE49-F238E27FC236}">
                <a16:creationId xmlns:a16="http://schemas.microsoft.com/office/drawing/2014/main" id="{98E05B1A-8DAC-D9F8-A6F5-BD098B017FE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Medical Policy</a:t>
            </a:r>
          </a:p>
        </p:txBody>
      </p:sp>
      <p:sp>
        <p:nvSpPr>
          <p:cNvPr id="7" name="TextBox 6">
            <a:extLst>
              <a:ext uri="{FF2B5EF4-FFF2-40B4-BE49-F238E27FC236}">
                <a16:creationId xmlns:a16="http://schemas.microsoft.com/office/drawing/2014/main" id="{3161364D-D442-1F98-90BB-860D7737E029}"/>
              </a:ext>
            </a:extLst>
          </p:cNvPr>
          <p:cNvSpPr txBox="1"/>
          <p:nvPr/>
        </p:nvSpPr>
        <p:spPr>
          <a:xfrm>
            <a:off x="567068" y="1518282"/>
            <a:ext cx="7040739" cy="2779398"/>
          </a:xfrm>
          <a:prstGeom prst="rect">
            <a:avLst/>
          </a:prstGeom>
          <a:noFill/>
        </p:spPr>
        <p:txBody>
          <a:bodyPr wrap="square">
            <a:noAutofit/>
          </a:bodyPr>
          <a:lstStyle/>
          <a:p>
            <a:pPr defTabSz="457200">
              <a:spcAft>
                <a:spcPts val="600"/>
              </a:spcAft>
            </a:pPr>
            <a:r>
              <a:rPr lang="en-US" b="1" dirty="0">
                <a:solidFill>
                  <a:srgbClr val="0070C0"/>
                </a:solidFill>
                <a:latin typeface="Corbel" panose="020B0503020204020204" pitchFamily="34" charset="0"/>
              </a:rPr>
              <a:t>Medical Policy Guidelines</a:t>
            </a:r>
          </a:p>
          <a:p>
            <a:pPr defTabSz="457200">
              <a:spcAft>
                <a:spcPts val="1800"/>
              </a:spcAft>
            </a:pPr>
            <a:r>
              <a:rPr lang="en-US" dirty="0">
                <a:solidFill>
                  <a:srgbClr val="55565A"/>
                </a:solidFill>
                <a:latin typeface="Corbel" panose="020B0503020204020204" pitchFamily="34" charset="0"/>
              </a:rPr>
              <a:t>Just as Louisiana Blue publishes medical policies for services provided to our members, it is the same for other Blue Plans. Use this application to access medical policies for BlueCard (out-of-area) members. </a:t>
            </a:r>
          </a:p>
          <a:p>
            <a:pPr defTabSz="457200">
              <a:spcAft>
                <a:spcPts val="1800"/>
              </a:spcAft>
            </a:pPr>
            <a:r>
              <a:rPr lang="en-US" dirty="0">
                <a:solidFill>
                  <a:srgbClr val="55565A"/>
                </a:solidFill>
                <a:latin typeface="Corbel" panose="020B0503020204020204" pitchFamily="34" charset="0"/>
              </a:rPr>
              <a:t>Enter the member ID prefix to be routed to the member’s Blue Plan to research applicable medical policy information. </a:t>
            </a:r>
          </a:p>
        </p:txBody>
      </p:sp>
      <p:pic>
        <p:nvPicPr>
          <p:cNvPr id="8" name="Picture 7" descr="A picture containing text, screenshot, font, design&#10;&#10;Description automatically generated">
            <a:extLst>
              <a:ext uri="{FF2B5EF4-FFF2-40B4-BE49-F238E27FC236}">
                <a16:creationId xmlns:a16="http://schemas.microsoft.com/office/drawing/2014/main" id="{00669C3C-F843-3E2D-40CC-0016221E0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64" y="3778030"/>
            <a:ext cx="6610971" cy="1504532"/>
          </a:xfrm>
          <a:prstGeom prst="rect">
            <a:avLst/>
          </a:prstGeom>
          <a:ln w="3175">
            <a:solidFill>
              <a:sysClr val="windowText" lastClr="000000"/>
            </a:solidFill>
          </a:ln>
        </p:spPr>
      </p:pic>
    </p:spTree>
    <p:extLst>
      <p:ext uri="{BB962C8B-B14F-4D97-AF65-F5344CB8AC3E}">
        <p14:creationId xmlns:p14="http://schemas.microsoft.com/office/powerpoint/2010/main" val="105182103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EA453C-9ADE-E334-1EE2-E0E164ACC7CE}"/>
              </a:ext>
            </a:extLst>
          </p:cNvPr>
          <p:cNvSpPr/>
          <p:nvPr/>
        </p:nvSpPr>
        <p:spPr bwMode="auto">
          <a:xfrm>
            <a:off x="304800" y="5392336"/>
            <a:ext cx="8458199" cy="1107722"/>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5" name="TextBox 4">
            <a:extLst>
              <a:ext uri="{FF2B5EF4-FFF2-40B4-BE49-F238E27FC236}">
                <a16:creationId xmlns:a16="http://schemas.microsoft.com/office/drawing/2014/main" id="{A7AC072E-1B4D-450C-ADB5-8ACF289630D3}"/>
              </a:ext>
            </a:extLst>
          </p:cNvPr>
          <p:cNvSpPr txBox="1"/>
          <p:nvPr/>
        </p:nvSpPr>
        <p:spPr>
          <a:xfrm>
            <a:off x="368435" y="762000"/>
            <a:ext cx="8420100" cy="44319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solidFill>
                  <a:srgbClr val="55565A"/>
                </a:solidFill>
                <a:latin typeface="Corbel" panose="020B0503020204020204" pitchFamily="34" charset="0"/>
                <a:cs typeface="Segoe UI" panose="020B0502040204020203" pitchFamily="34" charset="0"/>
              </a:rPr>
              <a:t>Effective August 1, 2024</a:t>
            </a:r>
            <a:r>
              <a:rPr lang="en-US" sz="1600" dirty="0">
                <a:solidFill>
                  <a:srgbClr val="55565A"/>
                </a:solidFill>
                <a:latin typeface="Corbel" panose="020B0503020204020204" pitchFamily="34" charset="0"/>
                <a:cs typeface="Segoe UI" panose="020B0502040204020203" pitchFamily="34" charset="0"/>
              </a:rPr>
              <a:t>, Louisiana Blue began auditing readmissions to the </a:t>
            </a:r>
            <a:r>
              <a:rPr lang="en-US" sz="1600" b="1" dirty="0">
                <a:solidFill>
                  <a:srgbClr val="55565A"/>
                </a:solidFill>
                <a:latin typeface="Corbel" panose="020B0503020204020204" pitchFamily="34" charset="0"/>
                <a:cs typeface="Segoe UI" panose="020B0502040204020203" pitchFamily="34" charset="0"/>
              </a:rPr>
              <a:t>same or affiliated facility for the same condition, similar condition or a complication of the original condition within 30 days</a:t>
            </a:r>
            <a:r>
              <a:rPr lang="en-US" sz="1600" dirty="0">
                <a:solidFill>
                  <a:srgbClr val="55565A"/>
                </a:solidFill>
                <a:latin typeface="Corbel" panose="020B0503020204020204" pitchFamily="34" charset="0"/>
                <a:cs typeface="Segoe UI" panose="020B0502040204020203" pitchFamily="34" charset="0"/>
              </a:rPr>
              <a:t> of discharge when the patient is discharged from the first admission to home or home health.</a:t>
            </a:r>
          </a:p>
          <a:p>
            <a:pPr marL="742950" lvl="1" indent="-285750">
              <a:spcAft>
                <a:spcPts val="600"/>
              </a:spcAft>
              <a:buFont typeface="Arial" panose="020B0604020202020204" pitchFamily="34" charset="0"/>
              <a:buChar char="•"/>
            </a:pPr>
            <a:r>
              <a:rPr lang="en-US" sz="1400" dirty="0">
                <a:solidFill>
                  <a:srgbClr val="55565A"/>
                </a:solidFill>
                <a:latin typeface="Corbel" panose="020B0503020204020204" pitchFamily="34" charset="0"/>
                <a:cs typeface="Segoe UI" panose="020B0502040204020203" pitchFamily="34" charset="0"/>
              </a:rPr>
              <a:t>Louisiana Blue began excluding admissions related to Sickle Cell Disease from our Readmissions Policy. For a list of other exclusions, please see the Inpatient section (5.13) of the </a:t>
            </a:r>
            <a:r>
              <a:rPr lang="en-US" sz="1400" i="1" dirty="0">
                <a:solidFill>
                  <a:srgbClr val="55565A"/>
                </a:solidFill>
                <a:latin typeface="Corbel" panose="020B0503020204020204" pitchFamily="34" charset="0"/>
                <a:cs typeface="Segoe UI" panose="020B0502040204020203" pitchFamily="34" charset="0"/>
              </a:rPr>
              <a:t>Member Provider Policy &amp; Procedure Manual.</a:t>
            </a:r>
            <a:endParaRPr lang="en-US" sz="1400" b="1" dirty="0">
              <a:solidFill>
                <a:srgbClr val="55565A"/>
              </a:solidFill>
              <a:latin typeface="Corbel" panose="020B0503020204020204"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1600" dirty="0">
                <a:solidFill>
                  <a:srgbClr val="55565A"/>
                </a:solidFill>
                <a:latin typeface="Corbel" panose="020B0503020204020204" pitchFamily="34" charset="0"/>
                <a:cs typeface="Segoe UI" panose="020B0502040204020203" pitchFamily="34" charset="0"/>
              </a:rPr>
              <a:t>Readmissions to the same or an affiliated facility for the same condition, similar condition or a complication of the original condition within 30 days of discharge will not be reimbursed.</a:t>
            </a:r>
          </a:p>
          <a:p>
            <a:pPr marL="285750" indent="-285750">
              <a:spcAft>
                <a:spcPts val="600"/>
              </a:spcAft>
              <a:buFont typeface="Arial" panose="020B0604020202020204" pitchFamily="34" charset="0"/>
              <a:buChar char="•"/>
            </a:pPr>
            <a:r>
              <a:rPr lang="en-US" sz="1600" dirty="0">
                <a:solidFill>
                  <a:srgbClr val="55565A"/>
                </a:solidFill>
                <a:latin typeface="Corbel" panose="020B0503020204020204" pitchFamily="34" charset="0"/>
                <a:cs typeface="Segoe UI" panose="020B0502040204020203" pitchFamily="34" charset="0"/>
              </a:rPr>
              <a:t>The first admission payment will encompass full reimbursement for treatment of the condition and/or any related complications.</a:t>
            </a:r>
          </a:p>
          <a:p>
            <a:pPr marL="285750" indent="-285750">
              <a:spcAft>
                <a:spcPts val="600"/>
              </a:spcAft>
              <a:buFont typeface="Arial" panose="020B0604020202020204" pitchFamily="34" charset="0"/>
              <a:buChar char="•"/>
            </a:pPr>
            <a:r>
              <a:rPr lang="en-US" sz="1600" dirty="0">
                <a:solidFill>
                  <a:srgbClr val="55565A"/>
                </a:solidFill>
                <a:latin typeface="Corbel" panose="020B0503020204020204" pitchFamily="34" charset="0"/>
                <a:cs typeface="Segoe UI" panose="020B0502040204020203" pitchFamily="34" charset="0"/>
              </a:rPr>
              <a:t>Providers cannot bill members for service recouped as a result of this policy.</a:t>
            </a:r>
          </a:p>
          <a:p>
            <a:pPr marL="285750" indent="-285750">
              <a:spcAft>
                <a:spcPts val="600"/>
              </a:spcAft>
              <a:buFont typeface="Arial" panose="020B0604020202020204" pitchFamily="34" charset="0"/>
              <a:buChar char="•"/>
            </a:pPr>
            <a:r>
              <a:rPr lang="en-US" sz="1600" dirty="0">
                <a:solidFill>
                  <a:srgbClr val="55565A"/>
                </a:solidFill>
                <a:latin typeface="Corbel" panose="020B0503020204020204" pitchFamily="34" charset="0"/>
                <a:cs typeface="Segoe UI" panose="020B0502040204020203" pitchFamily="34" charset="0"/>
              </a:rPr>
              <a:t>EXCD codes related to our provider integrity audits will appear on the payment register for the Louisiana Blue (excludes FEP and BlueCard claims) members only. Readmissions will be identified by the code </a:t>
            </a:r>
            <a:r>
              <a:rPr lang="en-US" sz="1600" b="1" dirty="0">
                <a:solidFill>
                  <a:srgbClr val="55565A"/>
                </a:solidFill>
                <a:latin typeface="Corbel" panose="020B0503020204020204" pitchFamily="34" charset="0"/>
                <a:cs typeface="Segoe UI" panose="020B0502040204020203" pitchFamily="34" charset="0"/>
              </a:rPr>
              <a:t>“VT8</a:t>
            </a:r>
            <a:r>
              <a:rPr lang="en-US" sz="1600" dirty="0">
                <a:solidFill>
                  <a:srgbClr val="55565A"/>
                </a:solidFill>
                <a:latin typeface="Corbel" panose="020B0503020204020204" pitchFamily="34" charset="0"/>
                <a:cs typeface="Segoe UI" panose="020B0502040204020203" pitchFamily="34" charset="0"/>
              </a:rPr>
              <a:t>.</a:t>
            </a:r>
            <a:r>
              <a:rPr lang="en-US" sz="1600" b="1" dirty="0">
                <a:solidFill>
                  <a:srgbClr val="55565A"/>
                </a:solidFill>
                <a:latin typeface="Corbel" panose="020B0503020204020204" pitchFamily="34" charset="0"/>
                <a:cs typeface="Segoe UI" panose="020B0502040204020203" pitchFamily="34" charset="0"/>
              </a:rPr>
              <a:t>”</a:t>
            </a:r>
          </a:p>
          <a:p>
            <a:pPr marL="285750" indent="-285750">
              <a:spcAft>
                <a:spcPts val="600"/>
              </a:spcAft>
              <a:buClr>
                <a:srgbClr val="49B0C0"/>
              </a:buClr>
              <a:buFont typeface="Arial" panose="020B0604020202020204" pitchFamily="34" charset="0"/>
              <a:buChar char="•"/>
            </a:pPr>
            <a:endParaRPr lang="en-US" dirty="0">
              <a:solidFill>
                <a:srgbClr val="55565A"/>
              </a:solidFill>
              <a:latin typeface="Corbel" panose="020B0503020204020204" pitchFamily="34" charset="0"/>
              <a:cs typeface="Segoe UI" panose="020B0502040204020203" pitchFamily="34" charset="0"/>
            </a:endParaRPr>
          </a:p>
        </p:txBody>
      </p:sp>
      <p:sp>
        <p:nvSpPr>
          <p:cNvPr id="7" name="Title 1">
            <a:extLst>
              <a:ext uri="{FF2B5EF4-FFF2-40B4-BE49-F238E27FC236}">
                <a16:creationId xmlns:a16="http://schemas.microsoft.com/office/drawing/2014/main" id="{C7A7F43D-D30A-47C1-A0CA-B4AA67FCE371}"/>
              </a:ext>
            </a:extLst>
          </p:cNvPr>
          <p:cNvSpPr txBox="1">
            <a:spLocks/>
          </p:cNvSpPr>
          <p:nvPr/>
        </p:nvSpPr>
        <p:spPr bwMode="auto">
          <a:xfrm>
            <a:off x="1524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Readmissions Policy</a:t>
            </a:r>
          </a:p>
        </p:txBody>
      </p:sp>
      <p:sp>
        <p:nvSpPr>
          <p:cNvPr id="3" name="TextBox 2">
            <a:extLst>
              <a:ext uri="{FF2B5EF4-FFF2-40B4-BE49-F238E27FC236}">
                <a16:creationId xmlns:a16="http://schemas.microsoft.com/office/drawing/2014/main" id="{744FE165-DC25-A7DA-06D9-08C2B35046F6}"/>
              </a:ext>
            </a:extLst>
          </p:cNvPr>
          <p:cNvSpPr txBox="1"/>
          <p:nvPr/>
        </p:nvSpPr>
        <p:spPr>
          <a:xfrm>
            <a:off x="1329898" y="5440233"/>
            <a:ext cx="6823501" cy="923330"/>
          </a:xfrm>
          <a:prstGeom prst="rect">
            <a:avLst/>
          </a:prstGeom>
          <a:noFill/>
        </p:spPr>
        <p:txBody>
          <a:bodyPr wrap="square" rtlCol="0">
            <a:spAutoFit/>
          </a:bodyPr>
          <a:lstStyle/>
          <a:p>
            <a:r>
              <a:rPr lang="en-US" dirty="0">
                <a:solidFill>
                  <a:srgbClr val="55565A"/>
                </a:solidFill>
                <a:latin typeface="Corbel" panose="020B0503020204020204" pitchFamily="34" charset="0"/>
                <a:cs typeface="Segoe UI" panose="020B0502040204020203" pitchFamily="34" charset="0"/>
              </a:rPr>
              <a:t>To view the full Louisiana Blue readmissions policy, refer to our Member Provider Procedure &amp; Policies Manual, available in iLinkBlue (</a:t>
            </a:r>
            <a:r>
              <a:rPr lang="en-US" b="1" dirty="0">
                <a:solidFill>
                  <a:srgbClr val="0070C0"/>
                </a:solidFill>
                <a:latin typeface="Corbel" panose="020B0503020204020204" pitchFamily="34" charset="0"/>
                <a:cs typeface="Segoe UI" panose="020B0502040204020203" pitchFamily="34" charset="0"/>
              </a:rPr>
              <a:t>www.lablue.com/ilinkblue</a:t>
            </a:r>
            <a:r>
              <a:rPr lang="en-US" dirty="0">
                <a:solidFill>
                  <a:srgbClr val="55565A"/>
                </a:solidFill>
                <a:latin typeface="Corbel" panose="020B0503020204020204" pitchFamily="34" charset="0"/>
                <a:cs typeface="Segoe UI" panose="020B0502040204020203" pitchFamily="34" charset="0"/>
              </a:rPr>
              <a:t>) under the “Resources” menu option.</a:t>
            </a:r>
          </a:p>
        </p:txBody>
      </p:sp>
      <p:pic>
        <p:nvPicPr>
          <p:cNvPr id="4" name="Graphic 3" descr="Closed book with solid fill">
            <a:extLst>
              <a:ext uri="{FF2B5EF4-FFF2-40B4-BE49-F238E27FC236}">
                <a16:creationId xmlns:a16="http://schemas.microsoft.com/office/drawing/2014/main" id="{32849403-EEF8-DE48-EDD1-9F8FAA5F3A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901" y="5494465"/>
            <a:ext cx="830998" cy="830998"/>
          </a:xfrm>
          <a:prstGeom prst="rect">
            <a:avLst/>
          </a:prstGeom>
        </p:spPr>
      </p:pic>
    </p:spTree>
    <p:extLst>
      <p:ext uri="{BB962C8B-B14F-4D97-AF65-F5344CB8AC3E}">
        <p14:creationId xmlns:p14="http://schemas.microsoft.com/office/powerpoint/2010/main" val="40392204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9">
            <a:extLst>
              <a:ext uri="{FF2B5EF4-FFF2-40B4-BE49-F238E27FC236}">
                <a16:creationId xmlns:a16="http://schemas.microsoft.com/office/drawing/2014/main" id="{C4489102-8FB1-53EC-BCC7-BD72B0C9B13C}"/>
              </a:ext>
            </a:extLst>
          </p:cNvPr>
          <p:cNvSpPr/>
          <p:nvPr/>
        </p:nvSpPr>
        <p:spPr>
          <a:xfrm>
            <a:off x="534667" y="5755107"/>
            <a:ext cx="8077200" cy="966368"/>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18" name="TextBox 17">
            <a:extLst>
              <a:ext uri="{FF2B5EF4-FFF2-40B4-BE49-F238E27FC236}">
                <a16:creationId xmlns:a16="http://schemas.microsoft.com/office/drawing/2014/main" id="{585C4128-B40B-41D3-BCF8-18A26DEB1DC1}"/>
              </a:ext>
            </a:extLst>
          </p:cNvPr>
          <p:cNvSpPr txBox="1"/>
          <p:nvPr/>
        </p:nvSpPr>
        <p:spPr>
          <a:xfrm>
            <a:off x="891428" y="6053625"/>
            <a:ext cx="8146234"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70C0"/>
                </a:solidFill>
                <a:effectLst/>
                <a:uLnTx/>
                <a:uFillTx/>
                <a:latin typeface="Corbel" panose="020B0503020204020204" pitchFamily="34" charset="0"/>
                <a:cs typeface="Segoe UI" panose="020B0502040204020203" pitchFamily="34" charset="0"/>
              </a:rPr>
              <a:t>www.lablue.com/providers </a:t>
            </a:r>
            <a:r>
              <a:rPr kumimoji="0" lang="en-US" b="0" i="0" u="none" strike="noStrike" kern="1200" cap="none" spc="0" normalizeH="0" baseline="0" noProof="0">
                <a:ln>
                  <a:noFill/>
                </a:ln>
                <a:solidFill>
                  <a:srgbClr val="55565A"/>
                </a:solidFill>
                <a:effectLst/>
                <a:uLnTx/>
                <a:uFillTx/>
                <a:latin typeface="Corbel" panose="020B0503020204020204" pitchFamily="34" charset="0"/>
                <a:cs typeface="Segoe UI" panose="020B0502040204020203" pitchFamily="34" charset="0"/>
              </a:rPr>
              <a:t>&gt;Network Enrollment &gt;Join Our Networks</a:t>
            </a:r>
          </a:p>
        </p:txBody>
      </p:sp>
      <p:sp>
        <p:nvSpPr>
          <p:cNvPr id="19" name="Content Placeholder 11">
            <a:extLst>
              <a:ext uri="{FF2B5EF4-FFF2-40B4-BE49-F238E27FC236}">
                <a16:creationId xmlns:a16="http://schemas.microsoft.com/office/drawing/2014/main" id="{72F58106-A33C-4B6B-BA18-7B08DA559E7E}"/>
              </a:ext>
            </a:extLst>
          </p:cNvPr>
          <p:cNvSpPr txBox="1">
            <a:spLocks/>
          </p:cNvSpPr>
          <p:nvPr/>
        </p:nvSpPr>
        <p:spPr>
          <a:xfrm>
            <a:off x="521767" y="1928123"/>
            <a:ext cx="3654642" cy="31633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600"/>
              </a:spcAft>
              <a:buClr>
                <a:srgbClr val="404040"/>
              </a:buClr>
              <a:buSzTx/>
              <a:buFont typeface="Arial" panose="020B0604020202020204" pitchFamily="34" charset="0"/>
              <a:buChar char="•"/>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Go to the </a:t>
            </a:r>
            <a:r>
              <a:rPr kumimoji="0" lang="en-US" sz="1600" b="1"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Join Our Networks </a:t>
            </a:r>
            <a:r>
              <a:rPr kumimoji="0" lang="en-US" sz="1600"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page then, select </a:t>
            </a:r>
            <a:r>
              <a:rPr kumimoji="0" lang="en-US" sz="1600" b="1"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Professional Providers </a:t>
            </a:r>
            <a:r>
              <a:rPr kumimoji="0" lang="en-US" sz="1600"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or</a:t>
            </a:r>
            <a:r>
              <a:rPr kumimoji="0" lang="en-US" sz="1600" b="0" i="0" u="none" strike="noStrike" kern="1200" cap="none" spc="0" normalizeH="0" baseline="0" noProof="0">
                <a:ln>
                  <a:noFill/>
                </a:ln>
                <a:solidFill>
                  <a:prstClr val="black">
                    <a:lumMod val="50000"/>
                    <a:lumOff val="50000"/>
                  </a:prstClr>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600" b="1"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Facilities and Hospitals</a:t>
            </a:r>
            <a:r>
              <a:rPr kumimoji="0" lang="en-US" sz="1600" b="0" i="0" u="none" strike="noStrike" kern="1200" cap="none" spc="0" normalizeH="0" baseline="0" noProof="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600"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to find:</a:t>
            </a:r>
          </a:p>
          <a:p>
            <a:pPr marL="468630" marR="0" lvl="0" indent="-285750" algn="l" defTabSz="914400" rtl="0" eaLnBrk="1" fontAlgn="auto" latinLnBrk="0" hangingPunct="1">
              <a:lnSpc>
                <a:spcPct val="100000"/>
              </a:lnSpc>
              <a:spcBef>
                <a:spcPts val="600"/>
              </a:spcBef>
              <a:spcAft>
                <a:spcPts val="1200"/>
              </a:spcAft>
              <a:buClr>
                <a:srgbClr val="404040"/>
              </a:buClr>
              <a:buSzTx/>
              <a:buFont typeface="Corbel" panose="020B0503020204020204" pitchFamily="34" charset="0"/>
              <a:buChar char="⁻"/>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Credentialing packets</a:t>
            </a:r>
          </a:p>
          <a:p>
            <a:pPr marL="468630" marR="0" lvl="0" indent="-285750" algn="l" defTabSz="914400" rtl="0" eaLnBrk="1" fontAlgn="auto" latinLnBrk="0" hangingPunct="1">
              <a:lnSpc>
                <a:spcPct val="100000"/>
              </a:lnSpc>
              <a:spcBef>
                <a:spcPts val="600"/>
              </a:spcBef>
              <a:spcAft>
                <a:spcPts val="1200"/>
              </a:spcAft>
              <a:buClr>
                <a:srgbClr val="404040"/>
              </a:buClr>
              <a:buSzTx/>
              <a:buFont typeface="Corbel" panose="020B0503020204020204" pitchFamily="34" charset="0"/>
              <a:buChar char="⁻"/>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Quick links to the Provider Update Request Form</a:t>
            </a:r>
          </a:p>
          <a:p>
            <a:pPr marL="468630" marR="0" lvl="0" indent="-285750" algn="l" defTabSz="914400" rtl="0" eaLnBrk="1" fontAlgn="auto" latinLnBrk="0" hangingPunct="1">
              <a:lnSpc>
                <a:spcPct val="100000"/>
              </a:lnSpc>
              <a:spcBef>
                <a:spcPts val="600"/>
              </a:spcBef>
              <a:spcAft>
                <a:spcPts val="1200"/>
              </a:spcAft>
              <a:buClr>
                <a:srgbClr val="404040"/>
              </a:buClr>
              <a:buSzTx/>
              <a:buFont typeface="Corbel" panose="020B0503020204020204" pitchFamily="34" charset="0"/>
              <a:buChar char="⁻"/>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Credentialing criteria for professional, facility and hospital-based providers</a:t>
            </a:r>
          </a:p>
          <a:p>
            <a:pPr marL="468630" marR="0" lvl="0" indent="-285750" algn="l" defTabSz="914400" rtl="0" eaLnBrk="1" fontAlgn="auto" latinLnBrk="0" hangingPunct="1">
              <a:lnSpc>
                <a:spcPct val="100000"/>
              </a:lnSpc>
              <a:spcBef>
                <a:spcPts val="600"/>
              </a:spcBef>
              <a:spcAft>
                <a:spcPts val="1200"/>
              </a:spcAft>
              <a:buClr>
                <a:srgbClr val="404040"/>
              </a:buClr>
              <a:buSzTx/>
              <a:buFont typeface="Corbel" panose="020B0503020204020204" pitchFamily="34" charset="0"/>
              <a:buChar char="⁻"/>
              <a:tabLst/>
              <a:defRPr/>
            </a:pPr>
            <a:r>
              <a:rPr kumimoji="0" lang="en-US" sz="1600" b="0" i="0" u="none" strike="noStrike" kern="1200" cap="none" spc="0" normalizeH="0" baseline="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Frequently asked questions (FAQs)</a:t>
            </a:r>
          </a:p>
        </p:txBody>
      </p:sp>
      <p:sp>
        <p:nvSpPr>
          <p:cNvPr id="20" name="Rectangle 19">
            <a:extLst>
              <a:ext uri="{FF2B5EF4-FFF2-40B4-BE49-F238E27FC236}">
                <a16:creationId xmlns:a16="http://schemas.microsoft.com/office/drawing/2014/main" id="{B62F3A5B-ABF6-4034-BF6B-8C60CCEB30E9}"/>
              </a:ext>
            </a:extLst>
          </p:cNvPr>
          <p:cNvSpPr/>
          <p:nvPr/>
        </p:nvSpPr>
        <p:spPr>
          <a:xfrm>
            <a:off x="486560" y="1044148"/>
            <a:ext cx="840430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noProof="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To join our networks, you must complete and submit documentation to start the credentialing process or to obtain a provider record.</a:t>
            </a:r>
          </a:p>
        </p:txBody>
      </p:sp>
      <p:pic>
        <p:nvPicPr>
          <p:cNvPr id="21" name="Picture 20">
            <a:extLst>
              <a:ext uri="{FF2B5EF4-FFF2-40B4-BE49-F238E27FC236}">
                <a16:creationId xmlns:a16="http://schemas.microsoft.com/office/drawing/2014/main" id="{AD4B24A3-C68C-4E1E-92D3-3878344BB1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64545" y="2249795"/>
            <a:ext cx="3198364" cy="2731935"/>
          </a:xfrm>
          <a:prstGeom prst="rect">
            <a:avLst/>
          </a:prstGeom>
          <a:ln w="3175">
            <a:solidFill>
              <a:srgbClr val="55565A"/>
            </a:solidFill>
          </a:ln>
        </p:spPr>
      </p:pic>
      <p:sp>
        <p:nvSpPr>
          <p:cNvPr id="2" name="Title 1">
            <a:extLst>
              <a:ext uri="{FF2B5EF4-FFF2-40B4-BE49-F238E27FC236}">
                <a16:creationId xmlns:a16="http://schemas.microsoft.com/office/drawing/2014/main" id="{5FEA4244-4776-1E7A-A606-3C841548912A}"/>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Network Participation</a:t>
            </a:r>
          </a:p>
        </p:txBody>
      </p:sp>
    </p:spTree>
    <p:extLst>
      <p:ext uri="{BB962C8B-B14F-4D97-AF65-F5344CB8AC3E}">
        <p14:creationId xmlns:p14="http://schemas.microsoft.com/office/powerpoint/2010/main" val="392420503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B7726A2-F325-D878-94D8-33010E98AAC5}"/>
              </a:ext>
            </a:extLst>
          </p:cNvPr>
          <p:cNvSpPr/>
          <p:nvPr/>
        </p:nvSpPr>
        <p:spPr>
          <a:xfrm>
            <a:off x="5469258" y="4164024"/>
            <a:ext cx="3075786" cy="2340812"/>
          </a:xfrm>
          <a:prstGeom prst="roundRect">
            <a:avLst/>
          </a:prstGeom>
          <a:solidFill>
            <a:schemeClr val="bg1"/>
          </a:solidFill>
          <a:ln>
            <a:solidFill>
              <a:srgbClr val="F89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A958961-3E85-45BB-8C02-8D6737297C3F}"/>
              </a:ext>
            </a:extLst>
          </p:cNvPr>
          <p:cNvSpPr txBox="1"/>
          <p:nvPr/>
        </p:nvSpPr>
        <p:spPr>
          <a:xfrm>
            <a:off x="328953" y="740947"/>
            <a:ext cx="8534400" cy="1692771"/>
          </a:xfrm>
          <a:prstGeom prst="rect">
            <a:avLst/>
          </a:prstGeom>
          <a:noFill/>
        </p:spPr>
        <p:txBody>
          <a:bodyPr wrap="square" rtlCol="0">
            <a:spAutoFit/>
          </a:bodyPr>
          <a:lstStyle/>
          <a:p>
            <a:pPr hangingPunct="0">
              <a:spcBef>
                <a:spcPts val="600"/>
              </a:spcBef>
              <a:spcAft>
                <a:spcPts val="1200"/>
              </a:spcAft>
            </a:pPr>
            <a:r>
              <a:rPr lang="en-US" sz="1400" b="1" dirty="0">
                <a:solidFill>
                  <a:srgbClr val="55565A"/>
                </a:solidFill>
                <a:latin typeface="Corbel" panose="020B0503020204020204" pitchFamily="34" charset="0"/>
                <a:cs typeface="Segoe UI" panose="020B0502040204020203" pitchFamily="34" charset="0"/>
              </a:rPr>
              <a:t>$100,000 minimum</a:t>
            </a: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 please follow these guidelines: </a:t>
            </a:r>
          </a:p>
          <a:p>
            <a:pPr lvl="0" hangingPunct="0">
              <a:spcBef>
                <a:spcPts val="600"/>
              </a:spcBef>
              <a:spcAft>
                <a:spcPts val="1200"/>
              </a:spcAft>
            </a:pPr>
            <a:endPar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lvl="0" hangingPunct="0">
              <a:spcBef>
                <a:spcPts val="600"/>
              </a:spcBef>
              <a:spcAft>
                <a:spcPts val="1200"/>
              </a:spcAft>
            </a:pPr>
            <a:endParaRPr lang="en-US" dirty="0">
              <a:solidFill>
                <a:srgbClr val="55565A"/>
              </a:solidFill>
              <a:latin typeface="Corbel" panose="020B0503020204020204" pitchFamily="34" charset="0"/>
            </a:endParaRPr>
          </a:p>
          <a:p>
            <a:endParaRPr lang="en-US" sz="1600" dirty="0">
              <a:solidFill>
                <a:srgbClr val="55565A"/>
              </a:solidFill>
              <a:latin typeface="Corbel" panose="020B050302020402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E9767870-F28E-4520-819E-6833BD86A7BD}"/>
              </a:ext>
            </a:extLst>
          </p:cNvPr>
          <p:cNvSpPr txBox="1"/>
          <p:nvPr/>
        </p:nvSpPr>
        <p:spPr>
          <a:xfrm>
            <a:off x="274942" y="1092632"/>
            <a:ext cx="8642422" cy="3507978"/>
          </a:xfrm>
          <a:prstGeom prst="rect">
            <a:avLst/>
          </a:prstGeom>
          <a:noFill/>
        </p:spPr>
        <p:txBody>
          <a:bodyPr wrap="square" numCol="1" rtlCol="0">
            <a:noAutofit/>
          </a:bodyPr>
          <a:lstStyle/>
          <a:p>
            <a:pPr marL="285750" indent="-285750">
              <a:spcAft>
                <a:spcPts val="300"/>
              </a:spcAft>
              <a:buFont typeface="Arial" panose="020B0604020202020204" pitchFamily="34" charset="0"/>
              <a:buChar char="•"/>
            </a:pPr>
            <a:r>
              <a:rPr lang="en-US" sz="1400" dirty="0">
                <a:solidFill>
                  <a:srgbClr val="55565A"/>
                </a:solidFill>
                <a:latin typeface="Corbel" panose="020B0503020204020204" pitchFamily="34" charset="0"/>
                <a:cs typeface="Segoe UI" panose="020B0502040204020203" pitchFamily="34" charset="0"/>
              </a:rPr>
              <a:t>File the claim using your usual process for filing claims; in addition, please submit an itemized bill and include the Itemized Bill Cover Sheet.</a:t>
            </a:r>
          </a:p>
          <a:p>
            <a:pPr marL="285750" indent="-285750">
              <a:spcAft>
                <a:spcPts val="300"/>
              </a:spcAft>
              <a:buFont typeface="Arial" panose="020B0604020202020204" pitchFamily="34" charset="0"/>
              <a:buChar char="•"/>
            </a:pPr>
            <a:r>
              <a:rPr lang="en-US" sz="1400" dirty="0">
                <a:solidFill>
                  <a:srgbClr val="55565A"/>
                </a:solidFill>
                <a:latin typeface="Corbel" panose="020B0503020204020204" pitchFamily="34" charset="0"/>
                <a:cs typeface="Segoe UI" panose="020B0502040204020203" pitchFamily="34" charset="0"/>
              </a:rPr>
              <a:t>If the itemized bill is sent via fax or email, you will receive an acknowledgement of receipt.</a:t>
            </a:r>
          </a:p>
          <a:p>
            <a:pPr marL="285750" indent="-285750">
              <a:spcAft>
                <a:spcPts val="300"/>
              </a:spcAft>
              <a:buFont typeface="Arial" panose="020B0604020202020204" pitchFamily="34" charset="0"/>
              <a:buChar char="•"/>
            </a:pPr>
            <a:r>
              <a:rPr lang="en-US" sz="1400" dirty="0">
                <a:solidFill>
                  <a:srgbClr val="55565A"/>
                </a:solidFill>
                <a:latin typeface="Corbel" panose="020B0503020204020204" pitchFamily="34" charset="0"/>
                <a:cs typeface="Segoe UI" panose="020B0502040204020203" pitchFamily="34" charset="0"/>
              </a:rPr>
              <a:t>We highly recommended that you send itemized bills immediately after filing the claim or before filing the claim. Claims received with a billed amount of greater than $100,000 without itemized bill information may be denied or result in delayed reimbursement.</a:t>
            </a:r>
          </a:p>
          <a:p>
            <a:pPr marL="285750" indent="-285750">
              <a:spcAft>
                <a:spcPts val="300"/>
              </a:spcAft>
              <a:buFont typeface="Arial" panose="020B0604020202020204" pitchFamily="34" charset="0"/>
              <a:buChar char="•"/>
            </a:pPr>
            <a:r>
              <a:rPr lang="en-US" sz="1400" dirty="0">
                <a:solidFill>
                  <a:srgbClr val="55565A"/>
                </a:solidFill>
                <a:latin typeface="Corbel" panose="020B0503020204020204" pitchFamily="34" charset="0"/>
                <a:cs typeface="Segoe UI" panose="020B0502040204020203" pitchFamily="34" charset="0"/>
              </a:rPr>
              <a:t>The itemized bill must list each service and item supplied to the member and match the dollar amount and dates of service.</a:t>
            </a:r>
          </a:p>
          <a:p>
            <a:pPr marL="285750" indent="-285750">
              <a:spcAft>
                <a:spcPts val="300"/>
              </a:spcAft>
              <a:buFont typeface="Arial" panose="020B0604020202020204" pitchFamily="34" charset="0"/>
              <a:buChar char="•"/>
            </a:pPr>
            <a:r>
              <a:rPr lang="en-US" sz="1400" dirty="0">
                <a:solidFill>
                  <a:srgbClr val="55565A"/>
                </a:solidFill>
                <a:latin typeface="Corbel" panose="020B0503020204020204" pitchFamily="34" charset="0"/>
                <a:cs typeface="Segoe UI" panose="020B0502040204020203" pitchFamily="34" charset="0"/>
              </a:rPr>
              <a:t>If you have questions about this claim review process, please email the Payment Integrity department at </a:t>
            </a:r>
            <a:r>
              <a:rPr lang="en-US" sz="1400" b="1" dirty="0">
                <a:solidFill>
                  <a:srgbClr val="55565A"/>
                </a:solidFill>
                <a:latin typeface="Corbel" panose="020B0503020204020204" pitchFamily="34" charset="0"/>
                <a:cs typeface="Segoe UI" panose="020B0502040204020203" pitchFamily="34" charset="0"/>
              </a:rPr>
              <a:t>PIIHBillReview@lablue.com</a:t>
            </a:r>
            <a:r>
              <a:rPr lang="en-US" sz="1400" dirty="0">
                <a:solidFill>
                  <a:srgbClr val="55565A"/>
                </a:solidFill>
                <a:latin typeface="Corbel" panose="020B0503020204020204" pitchFamily="34" charset="0"/>
                <a:cs typeface="Segoe UI" panose="020B0502040204020203" pitchFamily="34" charset="0"/>
              </a:rPr>
              <a:t>.</a:t>
            </a:r>
          </a:p>
          <a:p>
            <a:pPr marL="285750" indent="-285750">
              <a:spcAft>
                <a:spcPts val="300"/>
              </a:spcAft>
              <a:buFont typeface="Arial" panose="020B0604020202020204" pitchFamily="34" charset="0"/>
              <a:buChar cha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Submit your Itemized Bill Cover Sheet to Payment Integrity via the Document Upload feature on </a:t>
            </a:r>
            <a:r>
              <a:rPr lang="en-US" sz="1400" dirty="0" err="1">
                <a:solidFill>
                  <a:srgbClr val="55565A"/>
                </a:solidFill>
                <a:latin typeface="Corbel" panose="020B0503020204020204" pitchFamily="34" charset="0"/>
                <a:ea typeface="Segoe UI" panose="020B0502040204020203" pitchFamily="34" charset="0"/>
                <a:cs typeface="Segoe UI" panose="020B0502040204020203" pitchFamily="34" charset="0"/>
              </a:rPr>
              <a:t>iLinkBlue</a:t>
            </a:r>
            <a:r>
              <a:rPr lang="en-US" sz="1400" b="1" dirty="0">
                <a:solidFill>
                  <a:srgbClr val="55565A"/>
                </a:solidFill>
                <a:latin typeface="Corbel" panose="020B0503020204020204" pitchFamily="34" charset="0"/>
                <a:ea typeface="Segoe UI" panose="020B0502040204020203" pitchFamily="34" charset="0"/>
                <a:cs typeface="Segoe UI" panose="020B0502040204020203" pitchFamily="34" charset="0"/>
              </a:rPr>
              <a:t> (www.lablue.com/ilinkblue)</a:t>
            </a: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a:t>
            </a:r>
          </a:p>
          <a:p>
            <a:pPr marL="285750" indent="-285750">
              <a:spcAft>
                <a:spcPts val="300"/>
              </a:spcAft>
              <a:buClr>
                <a:srgbClr val="49B0C0"/>
              </a:buClr>
              <a:buFont typeface="Arial" panose="020B0604020202020204" pitchFamily="34" charset="0"/>
              <a:buChar char="•"/>
            </a:pPr>
            <a:endParaRPr lang="en-US" sz="1400" dirty="0">
              <a:solidFill>
                <a:srgbClr val="55565A"/>
              </a:solidFill>
              <a:latin typeface="Corbel" panose="020B0503020204020204" pitchFamily="34" charset="0"/>
              <a:cs typeface="Segoe UI" panose="020B0502040204020203" pitchFamily="34" charset="0"/>
            </a:endParaRPr>
          </a:p>
          <a:p>
            <a:pPr>
              <a:buClr>
                <a:srgbClr val="49B0C0"/>
              </a:buClr>
            </a:pPr>
            <a:endParaRPr lang="en-US" sz="1400" dirty="0">
              <a:solidFill>
                <a:srgbClr val="55565A"/>
              </a:solidFill>
              <a:latin typeface="Corbel" panose="020B0503020204020204" pitchFamily="34" charset="0"/>
              <a:cs typeface="Segoe UI" panose="020B0502040204020203" pitchFamily="34" charset="0"/>
            </a:endParaRPr>
          </a:p>
        </p:txBody>
      </p:sp>
      <p:pic>
        <p:nvPicPr>
          <p:cNvPr id="10" name="Picture 9" descr="A screenshot of a social media post&#10;&#10;Description automatically generated">
            <a:extLst>
              <a:ext uri="{FF2B5EF4-FFF2-40B4-BE49-F238E27FC236}">
                <a16:creationId xmlns:a16="http://schemas.microsoft.com/office/drawing/2014/main" id="{8E3784F8-AA38-4A4E-8832-9D2D9287CF43}"/>
              </a:ext>
            </a:extLst>
          </p:cNvPr>
          <p:cNvPicPr>
            <a:picLocks noChangeAspect="1"/>
          </p:cNvPicPr>
          <p:nvPr/>
        </p:nvPicPr>
        <p:blipFill>
          <a:blip r:embed="rId3"/>
          <a:stretch>
            <a:fillRect/>
          </a:stretch>
        </p:blipFill>
        <p:spPr>
          <a:xfrm>
            <a:off x="6544328" y="4342458"/>
            <a:ext cx="925646" cy="1253697"/>
          </a:xfrm>
          <a:prstGeom prst="rect">
            <a:avLst/>
          </a:prstGeom>
          <a:ln>
            <a:solidFill>
              <a:srgbClr val="55565A"/>
            </a:solidFill>
          </a:ln>
          <a:effectLst/>
        </p:spPr>
      </p:pic>
      <p:sp>
        <p:nvSpPr>
          <p:cNvPr id="6" name="TextBox 5">
            <a:extLst>
              <a:ext uri="{FF2B5EF4-FFF2-40B4-BE49-F238E27FC236}">
                <a16:creationId xmlns:a16="http://schemas.microsoft.com/office/drawing/2014/main" id="{DAA931B4-4B8E-4B52-ABA4-A56FC520AB7D}"/>
              </a:ext>
            </a:extLst>
          </p:cNvPr>
          <p:cNvSpPr txBox="1"/>
          <p:nvPr/>
        </p:nvSpPr>
        <p:spPr>
          <a:xfrm>
            <a:off x="5391094" y="5684335"/>
            <a:ext cx="3232114" cy="646331"/>
          </a:xfrm>
          <a:prstGeom prst="rect">
            <a:avLst/>
          </a:prstGeom>
          <a:noFill/>
        </p:spPr>
        <p:txBody>
          <a:bodyPr wrap="square" rtlCol="0">
            <a:spAutoFit/>
          </a:bodyPr>
          <a:lstStyle/>
          <a:p>
            <a:pPr algn="ctr"/>
            <a:r>
              <a:rPr lang="en-US" sz="1200" dirty="0">
                <a:solidFill>
                  <a:srgbClr val="55565A"/>
                </a:solidFill>
                <a:latin typeface="Corbel" panose="020B0503020204020204" pitchFamily="34" charset="0"/>
                <a:cs typeface="Segoe UI" panose="020B0502040204020203" pitchFamily="34" charset="0"/>
              </a:rPr>
              <a:t>The </a:t>
            </a:r>
            <a:r>
              <a:rPr lang="en-US" sz="1200" b="1" dirty="0">
                <a:solidFill>
                  <a:srgbClr val="55565A"/>
                </a:solidFill>
                <a:latin typeface="Corbel" panose="020B0503020204020204" pitchFamily="34" charset="0"/>
                <a:cs typeface="Segoe UI" panose="020B0502040204020203" pitchFamily="34" charset="0"/>
              </a:rPr>
              <a:t>Itemized Bill Cover Sheet </a:t>
            </a:r>
            <a:r>
              <a:rPr lang="en-US" sz="1200" dirty="0">
                <a:solidFill>
                  <a:srgbClr val="55565A"/>
                </a:solidFill>
                <a:latin typeface="Corbel" panose="020B0503020204020204" pitchFamily="34" charset="0"/>
                <a:cs typeface="Segoe UI" panose="020B0502040204020203" pitchFamily="34" charset="0"/>
              </a:rPr>
              <a:t>is located online at </a:t>
            </a:r>
            <a:r>
              <a:rPr lang="en-US" sz="1200" b="1" dirty="0">
                <a:solidFill>
                  <a:srgbClr val="55565A"/>
                </a:solidFill>
                <a:latin typeface="Corbel" panose="020B0503020204020204" pitchFamily="34" charset="0"/>
                <a:cs typeface="Segoe UI" panose="020B0502040204020203" pitchFamily="34" charset="0"/>
              </a:rPr>
              <a:t>www.lablue.com/providers </a:t>
            </a:r>
            <a:r>
              <a:rPr lang="en-US" sz="1200" dirty="0">
                <a:solidFill>
                  <a:srgbClr val="55565A"/>
                </a:solidFill>
                <a:latin typeface="Corbel" panose="020B0503020204020204" pitchFamily="34" charset="0"/>
                <a:cs typeface="Segoe UI" panose="020B0502040204020203" pitchFamily="34" charset="0"/>
              </a:rPr>
              <a:t>&gt;Resources &gt;Forms.</a:t>
            </a:r>
          </a:p>
        </p:txBody>
      </p:sp>
      <p:pic>
        <p:nvPicPr>
          <p:cNvPr id="1026" name="Picture 6">
            <a:extLst>
              <a:ext uri="{FF2B5EF4-FFF2-40B4-BE49-F238E27FC236}">
                <a16:creationId xmlns:a16="http://schemas.microsoft.com/office/drawing/2014/main" id="{E8FDC9DE-7E19-BE44-EDEF-4F12278D1A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50" t="9742" r="3312" b="14595"/>
          <a:stretch/>
        </p:blipFill>
        <p:spPr bwMode="auto">
          <a:xfrm>
            <a:off x="533972" y="4600610"/>
            <a:ext cx="4591050" cy="169277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5FBB744-168C-AD29-B620-DCE950B9FD8A}"/>
              </a:ext>
            </a:extLst>
          </p:cNvPr>
          <p:cNvSpPr/>
          <p:nvPr/>
        </p:nvSpPr>
        <p:spPr>
          <a:xfrm>
            <a:off x="533972" y="4837094"/>
            <a:ext cx="2456263" cy="1381155"/>
          </a:xfrm>
          <a:prstGeom prst="roundRect">
            <a:avLst/>
          </a:prstGeom>
          <a:noFill/>
          <a:ln w="57150">
            <a:solidFill>
              <a:srgbClr val="F89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D1AADA-2C05-516A-4818-3BA5055C7ED4}"/>
              </a:ext>
            </a:extLst>
          </p:cNvPr>
          <p:cNvSpPr txBox="1">
            <a:spLocks/>
          </p:cNvSpPr>
          <p:nvPr/>
        </p:nvSpPr>
        <p:spPr bwMode="auto">
          <a:xfrm>
            <a:off x="1524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Pre-pay Itemized Bill Review</a:t>
            </a:r>
          </a:p>
        </p:txBody>
      </p:sp>
    </p:spTree>
    <p:extLst>
      <p:ext uri="{BB962C8B-B14F-4D97-AF65-F5344CB8AC3E}">
        <p14:creationId xmlns:p14="http://schemas.microsoft.com/office/powerpoint/2010/main" val="17084762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6834FAE-AA3A-4C3B-F60B-E82E6147E813}"/>
              </a:ext>
            </a:extLst>
          </p:cNvPr>
          <p:cNvSpPr/>
          <p:nvPr/>
        </p:nvSpPr>
        <p:spPr bwMode="auto">
          <a:xfrm>
            <a:off x="381000" y="5638800"/>
            <a:ext cx="8159750" cy="7620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badi" panose="020B0604020104020204" pitchFamily="34" charset="0"/>
            </a:endParaRPr>
          </a:p>
        </p:txBody>
      </p:sp>
      <p:sp>
        <p:nvSpPr>
          <p:cNvPr id="7" name="TextBox 6">
            <a:extLst>
              <a:ext uri="{FF2B5EF4-FFF2-40B4-BE49-F238E27FC236}">
                <a16:creationId xmlns:a16="http://schemas.microsoft.com/office/drawing/2014/main" id="{CA958961-3E85-45BB-8C02-8D6737297C3F}"/>
              </a:ext>
            </a:extLst>
          </p:cNvPr>
          <p:cNvSpPr txBox="1"/>
          <p:nvPr/>
        </p:nvSpPr>
        <p:spPr>
          <a:xfrm>
            <a:off x="335915" y="869852"/>
            <a:ext cx="8534400" cy="584775"/>
          </a:xfrm>
          <a:prstGeom prst="rect">
            <a:avLst/>
          </a:prstGeom>
          <a:noFill/>
        </p:spPr>
        <p:txBody>
          <a:bodyPr wrap="square" rtlCol="0">
            <a:spAutoFit/>
          </a:bodyPr>
          <a:lstStyle/>
          <a:p>
            <a:r>
              <a:rPr lang="en-US" sz="1600" b="1" dirty="0">
                <a:solidFill>
                  <a:srgbClr val="55565A"/>
                </a:solidFill>
                <a:latin typeface="Corbel" panose="020B0503020204020204" pitchFamily="34" charset="0"/>
                <a:cs typeface="Segoe UI" panose="020B0502040204020203" pitchFamily="34" charset="0"/>
              </a:rPr>
              <a:t>The inpatient unbundling policy is effective for all inpatient acute care claims.</a:t>
            </a:r>
            <a:endParaRPr lang="en-US" sz="1600" dirty="0">
              <a:solidFill>
                <a:srgbClr val="55565A"/>
              </a:solidFill>
              <a:latin typeface="Corbel" panose="020B0503020204020204" pitchFamily="34" charset="0"/>
              <a:cs typeface="Segoe UI" panose="020B0502040204020203" pitchFamily="34" charset="0"/>
            </a:endParaRPr>
          </a:p>
          <a:p>
            <a:endParaRPr lang="en-US" sz="1600" dirty="0">
              <a:solidFill>
                <a:srgbClr val="55565A"/>
              </a:solidFill>
              <a:latin typeface="Corbel" panose="020B050302020402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E9767870-F28E-4520-819E-6833BD86A7BD}"/>
              </a:ext>
            </a:extLst>
          </p:cNvPr>
          <p:cNvSpPr txBox="1"/>
          <p:nvPr/>
        </p:nvSpPr>
        <p:spPr>
          <a:xfrm>
            <a:off x="335915" y="1330679"/>
            <a:ext cx="8472170" cy="3771845"/>
          </a:xfrm>
          <a:prstGeom prst="rect">
            <a:avLst/>
          </a:prstGeom>
          <a:noFill/>
        </p:spPr>
        <p:txBody>
          <a:bodyPr wrap="square" lIns="91440" tIns="45720" rIns="91440" bIns="45720" numCol="1" rtlCol="0" anchor="t">
            <a:noAutofit/>
          </a:bodyPr>
          <a:lstStyle/>
          <a:p>
            <a:pPr algn="l">
              <a:spcAft>
                <a:spcPts val="600"/>
              </a:spcAft>
            </a:pPr>
            <a:r>
              <a:rPr lang="en-US" sz="1400" b="1" i="0" u="none" strike="noStrike" baseline="0" dirty="0">
                <a:solidFill>
                  <a:srgbClr val="55565A"/>
                </a:solidFill>
                <a:latin typeface="Corbel" panose="020B0503020204020204" pitchFamily="34" charset="0"/>
                <a:cs typeface="Segoe UI" panose="020B0502040204020203" pitchFamily="34" charset="0"/>
              </a:rPr>
              <a:t>Louisiana Blue has expanded this policy effective August 1, 2024. </a:t>
            </a:r>
            <a:r>
              <a:rPr lang="en-US" sz="1400" dirty="0">
                <a:solidFill>
                  <a:srgbClr val="55565A"/>
                </a:solidFill>
                <a:latin typeface="Corbel" panose="020B0503020204020204" pitchFamily="34" charset="0"/>
                <a:cs typeface="Segoe UI" panose="020B0502040204020203" pitchFamily="34" charset="0"/>
              </a:rPr>
              <a:t>This policy expansion </a:t>
            </a:r>
            <a:r>
              <a:rPr lang="en-US" sz="1400" b="0" i="0" u="none" strike="noStrike" baseline="0" dirty="0">
                <a:solidFill>
                  <a:srgbClr val="55565A"/>
                </a:solidFill>
                <a:latin typeface="Corbel" panose="020B0503020204020204" pitchFamily="34" charset="0"/>
                <a:cs typeface="Segoe UI" panose="020B0502040204020203" pitchFamily="34" charset="0"/>
              </a:rPr>
              <a:t>includes more items that will now be considered routine supplies and services under our Inpatient Unbundling Policy. Some of these items include, but are not limited to kits, trays, packs, sutures, staplers, wound vacs, blades, connectors, hemostats, sealants, skin adhesives, lidocaine, nerve blocks, blood storage, tubes, lines and catheters.</a:t>
            </a:r>
          </a:p>
          <a:p>
            <a:pPr marL="285750" indent="-285750" algn="l">
              <a:buFont typeface="Arial" panose="020B0604020202020204" pitchFamily="34" charset="0"/>
              <a:buChar char="•"/>
            </a:pPr>
            <a:r>
              <a:rPr lang="en-US" sz="1400" dirty="0">
                <a:solidFill>
                  <a:srgbClr val="55565A"/>
                </a:solidFill>
                <a:latin typeface="Corbel" panose="020B0503020204020204" pitchFamily="34" charset="0"/>
                <a:cs typeface="Segoe UI"/>
              </a:rPr>
              <a:t>The policy identifies supplies, items and services that should bundle with room and board charges in an inpatient setting, according to CMS guidelines. The services and supplies identified in the inpatient unbundling policy are not separately reimbursable by Louisiana Blue and are not billable to our members.</a:t>
            </a:r>
          </a:p>
          <a:p>
            <a:pPr marL="285750" indent="-285750">
              <a:spcAft>
                <a:spcPts val="600"/>
              </a:spcAft>
              <a:buFont typeface="Arial" panose="020B0604020202020204" pitchFamily="34" charset="0"/>
              <a:buChar char="•"/>
            </a:pPr>
            <a:r>
              <a:rPr lang="en-US" sz="1400" dirty="0">
                <a:solidFill>
                  <a:srgbClr val="55565A"/>
                </a:solidFill>
                <a:latin typeface="Corbel" panose="020B0503020204020204" pitchFamily="34" charset="0"/>
                <a:cs typeface="Segoe UI"/>
              </a:rPr>
              <a:t>All Louisiana Blue inpatient acute care claims and itemized bills could be subject to review under this policy. Upon discovery of a supply, item or service identified by the policy, the associated charge will be deemed non-covered/ineligible. Should an adjustment be required to your claim, it will be reflected on your remittance advice.</a:t>
            </a:r>
          </a:p>
          <a:p>
            <a:pPr marL="285750" indent="-285750">
              <a:spcAft>
                <a:spcPts val="600"/>
              </a:spcAft>
              <a:buFont typeface="Arial" panose="020B0604020202020204" pitchFamily="34" charset="0"/>
              <a:buChar char="•"/>
            </a:pPr>
            <a:r>
              <a:rPr lang="en-US" sz="1400" dirty="0">
                <a:solidFill>
                  <a:srgbClr val="55565A"/>
                </a:solidFill>
                <a:latin typeface="Corbel" panose="020B0503020204020204" pitchFamily="34" charset="0"/>
                <a:cs typeface="Segoe UI"/>
              </a:rPr>
              <a:t>EXCD codes related to our provider integrity audits will appear on the payment register for the Louisiana Blue (excludes FEP and BlueCard claims) members only. Inpatient unbundling will be identified by the code </a:t>
            </a:r>
            <a:r>
              <a:rPr lang="en-US" sz="1400" b="1" dirty="0">
                <a:solidFill>
                  <a:srgbClr val="55565A"/>
                </a:solidFill>
                <a:latin typeface="Corbel" panose="020B0503020204020204" pitchFamily="34" charset="0"/>
                <a:cs typeface="Segoe UI"/>
              </a:rPr>
              <a:t>“VAS</a:t>
            </a:r>
            <a:r>
              <a:rPr lang="en-US" sz="1400" dirty="0">
                <a:solidFill>
                  <a:srgbClr val="55565A"/>
                </a:solidFill>
                <a:latin typeface="Corbel" panose="020B0503020204020204" pitchFamily="34" charset="0"/>
                <a:cs typeface="Segoe UI"/>
              </a:rPr>
              <a:t>.</a:t>
            </a:r>
            <a:r>
              <a:rPr lang="en-US" sz="1400" b="1" dirty="0">
                <a:solidFill>
                  <a:srgbClr val="55565A"/>
                </a:solidFill>
                <a:latin typeface="Corbel" panose="020B0503020204020204" pitchFamily="34" charset="0"/>
                <a:cs typeface="Segoe UI"/>
              </a:rPr>
              <a:t>” </a:t>
            </a:r>
            <a:r>
              <a:rPr lang="en-US" sz="1400" dirty="0">
                <a:solidFill>
                  <a:srgbClr val="55565A"/>
                </a:solidFill>
                <a:latin typeface="Corbel" panose="020B0503020204020204" pitchFamily="34" charset="0"/>
                <a:cs typeface="Segoe UI"/>
              </a:rPr>
              <a:t>    </a:t>
            </a:r>
            <a:endParaRPr lang="en-US" sz="1400" dirty="0">
              <a:solidFill>
                <a:srgbClr val="55565A"/>
              </a:solidFill>
              <a:latin typeface="Corbel" panose="020B0503020204020204" pitchFamily="34" charset="0"/>
              <a:cs typeface="Segoe UI" panose="020B0502040204020203" pitchFamily="34" charset="0"/>
            </a:endParaRPr>
          </a:p>
          <a:p>
            <a:pPr>
              <a:spcAft>
                <a:spcPts val="300"/>
              </a:spcAft>
              <a:buClr>
                <a:srgbClr val="49B0C0"/>
              </a:buClr>
            </a:pPr>
            <a:r>
              <a:rPr lang="en-US" sz="1400" b="1" dirty="0">
                <a:solidFill>
                  <a:srgbClr val="55565A"/>
                </a:solidFill>
                <a:latin typeface="Corbel" panose="020B0503020204020204" pitchFamily="34" charset="0"/>
                <a:cs typeface="Segoe UI"/>
              </a:rPr>
              <a:t>Louisiana Blue will not separately reimburse for over-the-counter medications that are part of </a:t>
            </a:r>
            <a:br>
              <a:rPr lang="en-US" sz="1400" b="1" dirty="0">
                <a:solidFill>
                  <a:srgbClr val="55565A"/>
                </a:solidFill>
                <a:latin typeface="Corbel" panose="020B0503020204020204" pitchFamily="34" charset="0"/>
                <a:cs typeface="Segoe UI" panose="020B0502040204020203" pitchFamily="34" charset="0"/>
              </a:rPr>
            </a:br>
            <a:r>
              <a:rPr lang="en-US" sz="1400" b="1" dirty="0">
                <a:solidFill>
                  <a:srgbClr val="55565A"/>
                </a:solidFill>
                <a:latin typeface="Corbel" panose="020B0503020204020204" pitchFamily="34" charset="0"/>
                <a:cs typeface="Segoe UI"/>
              </a:rPr>
              <a:t>inpatient acute-care claims.                                                                   </a:t>
            </a:r>
            <a:r>
              <a:rPr lang="en-US" sz="1400" dirty="0">
                <a:solidFill>
                  <a:srgbClr val="55565A"/>
                </a:solidFill>
                <a:latin typeface="Corbel" panose="020B0503020204020204" pitchFamily="34" charset="0"/>
                <a:cs typeface="Segoe UI"/>
              </a:rPr>
              <a:t>            </a:t>
            </a:r>
            <a:endParaRPr lang="en-US" sz="1400" dirty="0">
              <a:solidFill>
                <a:srgbClr val="55565A"/>
              </a:solidFill>
              <a:latin typeface="Corbel" panose="020B0503020204020204" pitchFamily="34" charset="0"/>
              <a:cs typeface="Segoe UI" panose="020B0502040204020203" pitchFamily="34" charset="0"/>
            </a:endParaRPr>
          </a:p>
          <a:p>
            <a:pPr>
              <a:spcAft>
                <a:spcPts val="300"/>
              </a:spcAft>
              <a:buClr>
                <a:srgbClr val="49B0C0"/>
              </a:buClr>
            </a:pPr>
            <a:endParaRPr lang="en-US" sz="1400" dirty="0">
              <a:solidFill>
                <a:srgbClr val="55565A"/>
              </a:solidFill>
              <a:latin typeface="Corbel" panose="020B0503020204020204" pitchFamily="34" charset="0"/>
              <a:cs typeface="Segoe UI" panose="020B0502040204020203" pitchFamily="34" charset="0"/>
            </a:endParaRPr>
          </a:p>
          <a:p>
            <a:pPr marL="285750" indent="-285750">
              <a:spcAft>
                <a:spcPts val="300"/>
              </a:spcAft>
              <a:buClr>
                <a:srgbClr val="49B0C0"/>
              </a:buClr>
              <a:buFont typeface="Arial" panose="020B0604020202020204" pitchFamily="34" charset="0"/>
              <a:buChar char="•"/>
            </a:pPr>
            <a:endParaRPr lang="en-US" sz="1400" dirty="0">
              <a:solidFill>
                <a:srgbClr val="55565A"/>
              </a:solidFill>
              <a:latin typeface="Corbel" panose="020B0503020204020204" pitchFamily="34" charset="0"/>
              <a:cs typeface="Segoe UI" panose="020B0502040204020203" pitchFamily="34" charset="0"/>
            </a:endParaRPr>
          </a:p>
          <a:p>
            <a:pPr>
              <a:spcAft>
                <a:spcPts val="300"/>
              </a:spcAft>
              <a:buClr>
                <a:srgbClr val="49B0C0"/>
              </a:buClr>
            </a:pPr>
            <a:endParaRPr lang="en-US" sz="1400" dirty="0">
              <a:solidFill>
                <a:srgbClr val="55565A"/>
              </a:solidFill>
              <a:latin typeface="Corbel" panose="020B0503020204020204" pitchFamily="34" charset="0"/>
              <a:cs typeface="Segoe UI" panose="020B0502040204020203" pitchFamily="34" charset="0"/>
            </a:endParaRPr>
          </a:p>
        </p:txBody>
      </p:sp>
      <p:sp>
        <p:nvSpPr>
          <p:cNvPr id="3" name="TextBox 2">
            <a:extLst>
              <a:ext uri="{FF2B5EF4-FFF2-40B4-BE49-F238E27FC236}">
                <a16:creationId xmlns:a16="http://schemas.microsoft.com/office/drawing/2014/main" id="{90202D25-5527-4CFC-BEAD-B1DBDF2FE2A0}"/>
              </a:ext>
            </a:extLst>
          </p:cNvPr>
          <p:cNvSpPr txBox="1"/>
          <p:nvPr/>
        </p:nvSpPr>
        <p:spPr>
          <a:xfrm>
            <a:off x="577381" y="5638800"/>
            <a:ext cx="6389037" cy="1015663"/>
          </a:xfrm>
          <a:prstGeom prst="rect">
            <a:avLst/>
          </a:prstGeom>
          <a:noFill/>
        </p:spPr>
        <p:txBody>
          <a:bodyPr wrap="square" rtlCol="0">
            <a:spAutoFit/>
          </a:bodyPr>
          <a:lstStyle/>
          <a:p>
            <a:pPr marL="68580"/>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The full policy is available in the </a:t>
            </a:r>
            <a:r>
              <a:rPr lang="en-US" sz="1400" i="1" dirty="0">
                <a:solidFill>
                  <a:srgbClr val="55565A"/>
                </a:solidFill>
                <a:latin typeface="Corbel" panose="020B0503020204020204" pitchFamily="34" charset="0"/>
                <a:ea typeface="Segoe UI" panose="020B0502040204020203" pitchFamily="34" charset="0"/>
                <a:cs typeface="Segoe UI" panose="020B0502040204020203" pitchFamily="34" charset="0"/>
              </a:rPr>
              <a:t>Member Provider Policy &amp; Procedure Manual </a:t>
            </a: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available on iLinkBlue at </a:t>
            </a:r>
            <a:r>
              <a:rPr lang="en-US" sz="1400" b="1" dirty="0">
                <a:solidFill>
                  <a:srgbClr val="55565A"/>
                </a:solidFill>
                <a:latin typeface="Corbel" panose="020B0503020204020204" pitchFamily="34" charset="0"/>
                <a:ea typeface="Segoe UI" panose="020B0502040204020203" pitchFamily="34" charset="0"/>
                <a:cs typeface="Segoe UI" panose="020B0502040204020203" pitchFamily="34" charset="0"/>
              </a:rPr>
              <a:t>www.lablue.com/ilinkblue</a:t>
            </a: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 click on “Resources,” then “Manuals.”</a:t>
            </a:r>
          </a:p>
          <a:p>
            <a:pPr marL="68580"/>
            <a:r>
              <a:rPr lang="en-US" b="1" dirty="0">
                <a:solidFill>
                  <a:srgbClr val="55565A"/>
                </a:solidFill>
                <a:latin typeface="Corbel" panose="020B0503020204020204" pitchFamily="34" charset="0"/>
                <a:ea typeface="Segoe UI" panose="020B0502040204020203" pitchFamily="34" charset="0"/>
                <a:cs typeface="Segoe UI" panose="020B0502040204020203" pitchFamily="34" charset="0"/>
              </a:rPr>
              <a:t> </a:t>
            </a:r>
          </a:p>
        </p:txBody>
      </p:sp>
      <p:pic>
        <p:nvPicPr>
          <p:cNvPr id="5" name="Picture 4" descr="A close-up of a doctor's hand holding a stethoscope&#10;&#10;Description automatically generated">
            <a:extLst>
              <a:ext uri="{FF2B5EF4-FFF2-40B4-BE49-F238E27FC236}">
                <a16:creationId xmlns:a16="http://schemas.microsoft.com/office/drawing/2014/main" id="{3B2B3AAD-9DD5-49AB-88B4-F1A807922D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4952" y="5376526"/>
            <a:ext cx="913581" cy="1188802"/>
          </a:xfrm>
          <a:prstGeom prst="rect">
            <a:avLst/>
          </a:prstGeom>
        </p:spPr>
      </p:pic>
      <p:sp>
        <p:nvSpPr>
          <p:cNvPr id="4" name="Title 1">
            <a:extLst>
              <a:ext uri="{FF2B5EF4-FFF2-40B4-BE49-F238E27FC236}">
                <a16:creationId xmlns:a16="http://schemas.microsoft.com/office/drawing/2014/main" id="{F04E50FA-1287-C707-B54C-EC83A8457621}"/>
              </a:ext>
            </a:extLst>
          </p:cNvPr>
          <p:cNvSpPr txBox="1">
            <a:spLocks/>
          </p:cNvSpPr>
          <p:nvPr/>
        </p:nvSpPr>
        <p:spPr bwMode="auto">
          <a:xfrm>
            <a:off x="1524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Inpatient Unbundling Policy</a:t>
            </a:r>
          </a:p>
        </p:txBody>
      </p:sp>
    </p:spTree>
    <p:extLst>
      <p:ext uri="{BB962C8B-B14F-4D97-AF65-F5344CB8AC3E}">
        <p14:creationId xmlns:p14="http://schemas.microsoft.com/office/powerpoint/2010/main" val="135886130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45422C-19EB-BAD4-2225-D1D086ED33BA}"/>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Inpatient Unbundling Reports</a:t>
            </a:r>
          </a:p>
        </p:txBody>
      </p:sp>
      <p:sp>
        <p:nvSpPr>
          <p:cNvPr id="4" name="TextBox 3">
            <a:extLst>
              <a:ext uri="{FF2B5EF4-FFF2-40B4-BE49-F238E27FC236}">
                <a16:creationId xmlns:a16="http://schemas.microsoft.com/office/drawing/2014/main" id="{4F9EA0F2-71DA-F83A-99F9-AEF0586BAED8}"/>
              </a:ext>
            </a:extLst>
          </p:cNvPr>
          <p:cNvSpPr txBox="1"/>
          <p:nvPr/>
        </p:nvSpPr>
        <p:spPr>
          <a:xfrm>
            <a:off x="406579" y="630507"/>
            <a:ext cx="8330842" cy="2194666"/>
          </a:xfrm>
          <a:prstGeom prst="rect">
            <a:avLst/>
          </a:prstGeom>
          <a:noFill/>
        </p:spPr>
        <p:txBody>
          <a:bodyPr wrap="square">
            <a:noAutofit/>
          </a:bodyPr>
          <a:lstStyle/>
          <a:p>
            <a:pPr marR="0" algn="l" rtl="0">
              <a:spcAft>
                <a:spcPts val="600"/>
              </a:spcAft>
            </a:pPr>
            <a:r>
              <a:rPr lang="en-US" sz="1600" dirty="0">
                <a:solidFill>
                  <a:srgbClr val="55565A"/>
                </a:solidFill>
                <a:latin typeface="Corbel" panose="020B0503020204020204" pitchFamily="34" charset="0"/>
              </a:rPr>
              <a:t>Louisiana Blue reviews inpatient acute care claims for billing accuracy based on the inpatient unbundling policy. </a:t>
            </a:r>
          </a:p>
          <a:p>
            <a:pPr marR="0" algn="l" rtl="0">
              <a:spcAft>
                <a:spcPts val="600"/>
              </a:spcAft>
            </a:pPr>
            <a:r>
              <a:rPr lang="en-US" sz="1600" dirty="0">
                <a:solidFill>
                  <a:srgbClr val="55565A"/>
                </a:solidFill>
                <a:latin typeface="Corbel" panose="020B0503020204020204" pitchFamily="34" charset="0"/>
              </a:rPr>
              <a:t>Participating acute facilities can use iLinkBlue to review automatically generated reports on how inpatient claims were unbundled and reprocessed. </a:t>
            </a:r>
          </a:p>
          <a:p>
            <a:pPr marR="0" algn="l" rtl="0">
              <a:spcAft>
                <a:spcPts val="600"/>
              </a:spcAft>
            </a:pPr>
            <a:r>
              <a:rPr lang="en-US" sz="1600" dirty="0">
                <a:solidFill>
                  <a:srgbClr val="55565A"/>
                </a:solidFill>
                <a:latin typeface="Corbel" panose="020B0503020204020204" pitchFamily="34" charset="0"/>
              </a:rPr>
              <a:t>To access the reports, visit the Claims Status Search application and click on: </a:t>
            </a:r>
          </a:p>
          <a:p>
            <a:pPr marL="285750" marR="0" indent="-285750" algn="l" rtl="0">
              <a:spcAft>
                <a:spcPts val="600"/>
              </a:spcAft>
              <a:buFont typeface="Arial" panose="020B0604020202020204" pitchFamily="34" charset="0"/>
              <a:buChar char="•"/>
            </a:pPr>
            <a:r>
              <a:rPr lang="en-US" sz="1600" dirty="0">
                <a:solidFill>
                  <a:srgbClr val="55565A"/>
                </a:solidFill>
                <a:latin typeface="Corbel" panose="020B0503020204020204" pitchFamily="34" charset="0"/>
              </a:rPr>
              <a:t>The “Click here” link in the green alert banner to view the previous 28 days of unbundling reports; or </a:t>
            </a:r>
          </a:p>
          <a:p>
            <a:pPr marL="285750" marR="0" indent="-285750" algn="l" rtl="0">
              <a:spcAft>
                <a:spcPts val="600"/>
              </a:spcAft>
              <a:buFont typeface="Arial" panose="020B0604020202020204" pitchFamily="34" charset="0"/>
              <a:buChar char="•"/>
            </a:pPr>
            <a:r>
              <a:rPr lang="en-US" sz="1600" dirty="0">
                <a:solidFill>
                  <a:srgbClr val="55565A"/>
                </a:solidFill>
                <a:latin typeface="Corbel" panose="020B0503020204020204" pitchFamily="34" charset="0"/>
              </a:rPr>
              <a:t>The blue “Unbundling Reports” tab to view all available reports. Reports will be retained within iLinkBlue for 16 months from the date of generation. </a:t>
            </a:r>
          </a:p>
          <a:p>
            <a:pPr marR="0" algn="l" rtl="0">
              <a:spcAft>
                <a:spcPts val="600"/>
              </a:spcAft>
            </a:pPr>
            <a:endParaRPr lang="en-US" sz="1400" dirty="0">
              <a:solidFill>
                <a:srgbClr val="55565A"/>
              </a:solidFill>
              <a:latin typeface="Corbel" panose="020B0503020204020204" pitchFamily="34" charset="0"/>
            </a:endParaRPr>
          </a:p>
        </p:txBody>
      </p:sp>
      <p:pic>
        <p:nvPicPr>
          <p:cNvPr id="8" name="Picture 7" descr="A screenshot of a computer&#10;&#10;Description automatically generated">
            <a:extLst>
              <a:ext uri="{FF2B5EF4-FFF2-40B4-BE49-F238E27FC236}">
                <a16:creationId xmlns:a16="http://schemas.microsoft.com/office/drawing/2014/main" id="{A260DBA9-E635-F95F-3AC5-D039B8776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189" y="3550103"/>
            <a:ext cx="7169663" cy="3200400"/>
          </a:xfrm>
          <a:prstGeom prst="rect">
            <a:avLst/>
          </a:prstGeom>
          <a:ln>
            <a:solidFill>
              <a:srgbClr val="55565A"/>
            </a:solidFill>
          </a:ln>
        </p:spPr>
      </p:pic>
      <p:sp>
        <p:nvSpPr>
          <p:cNvPr id="9" name="Rectangle: Rounded Corners 8">
            <a:extLst>
              <a:ext uri="{FF2B5EF4-FFF2-40B4-BE49-F238E27FC236}">
                <a16:creationId xmlns:a16="http://schemas.microsoft.com/office/drawing/2014/main" id="{634263C9-E7BE-A4FD-748A-FBBD2A17863A}"/>
              </a:ext>
            </a:extLst>
          </p:cNvPr>
          <p:cNvSpPr/>
          <p:nvPr/>
        </p:nvSpPr>
        <p:spPr>
          <a:xfrm>
            <a:off x="809189" y="4294908"/>
            <a:ext cx="7169662" cy="535709"/>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03C56E8-FFF9-37CA-A2E2-F6A666CAD9F8}"/>
              </a:ext>
            </a:extLst>
          </p:cNvPr>
          <p:cNvSpPr/>
          <p:nvPr/>
        </p:nvSpPr>
        <p:spPr>
          <a:xfrm>
            <a:off x="3178318" y="4958648"/>
            <a:ext cx="1051938" cy="383309"/>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663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CDE927C-9E9D-4F41-8124-15CB5885254B}"/>
              </a:ext>
            </a:extLst>
          </p:cNvPr>
          <p:cNvSpPr>
            <a:spLocks noGrp="1"/>
          </p:cNvSpPr>
          <p:nvPr>
            <p:ph idx="4294967295"/>
          </p:nvPr>
        </p:nvSpPr>
        <p:spPr>
          <a:xfrm>
            <a:off x="4032250" y="1062038"/>
            <a:ext cx="5111750" cy="5322887"/>
          </a:xfrm>
        </p:spPr>
        <p:txBody>
          <a:bodyPr>
            <a:noAutofit/>
          </a:bodyPr>
          <a:lstStyle/>
          <a:p>
            <a:pPr marL="0" marR="0" indent="0">
              <a:lnSpc>
                <a:spcPct val="100000"/>
              </a:lnSpc>
              <a:spcBef>
                <a:spcPts val="600"/>
              </a:spcBef>
              <a:spcAft>
                <a:spcPts val="1200"/>
              </a:spcAft>
              <a:buNone/>
            </a:pPr>
            <a:r>
              <a:rPr lang="en-US" sz="1800" b="1" dirty="0" err="1">
                <a:solidFill>
                  <a:srgbClr val="55565A"/>
                </a:solidFill>
                <a:effectLst/>
                <a:ea typeface="Times New Roman" panose="02020603050405020304" pitchFamily="18" charset="0"/>
              </a:rPr>
              <a:t>Carelon</a:t>
            </a:r>
            <a:r>
              <a:rPr lang="en-US" sz="1800" b="1" dirty="0">
                <a:solidFill>
                  <a:srgbClr val="55565A"/>
                </a:solidFill>
                <a:effectLst/>
                <a:ea typeface="Times New Roman" panose="02020603050405020304" pitchFamily="18" charset="0"/>
              </a:rPr>
              <a:t> is responsible for the review of  authorizations for genetic testing.</a:t>
            </a:r>
            <a:r>
              <a:rPr lang="en-US" sz="1800" dirty="0">
                <a:solidFill>
                  <a:srgbClr val="55565A"/>
                </a:solidFill>
                <a:effectLst/>
                <a:ea typeface="Times New Roman" panose="02020603050405020304" pitchFamily="18" charset="0"/>
              </a:rPr>
              <a:t> </a:t>
            </a:r>
          </a:p>
          <a:p>
            <a:pPr>
              <a:lnSpc>
                <a:spcPct val="100000"/>
              </a:lnSpc>
              <a:spcBef>
                <a:spcPts val="600"/>
              </a:spcBef>
              <a:spcAft>
                <a:spcPts val="1200"/>
              </a:spcAft>
              <a:buClr>
                <a:srgbClr val="55565A"/>
              </a:buClr>
            </a:pPr>
            <a:r>
              <a:rPr lang="en-US" sz="1800" dirty="0">
                <a:solidFill>
                  <a:srgbClr val="55565A"/>
                </a:solidFill>
                <a:effectLst/>
                <a:ea typeface="Times New Roman" panose="02020603050405020304" pitchFamily="18" charset="0"/>
              </a:rPr>
              <a:t>As a provider of genetic testing, Louisiana Blue  requires that you participate in the new program and submit prior authorization reviews to </a:t>
            </a:r>
            <a:r>
              <a:rPr lang="en-US" sz="1800" dirty="0" err="1">
                <a:solidFill>
                  <a:srgbClr val="55565A"/>
                </a:solidFill>
                <a:effectLst/>
                <a:ea typeface="Times New Roman" panose="02020603050405020304" pitchFamily="18" charset="0"/>
              </a:rPr>
              <a:t>Carelon</a:t>
            </a:r>
            <a:r>
              <a:rPr lang="en-US" sz="1800" dirty="0">
                <a:solidFill>
                  <a:srgbClr val="55565A"/>
                </a:solidFill>
                <a:effectLst/>
                <a:ea typeface="Times New Roman" panose="02020603050405020304" pitchFamily="18" charset="0"/>
              </a:rPr>
              <a:t> for all outpatient genetic testing.</a:t>
            </a:r>
          </a:p>
          <a:p>
            <a:pPr>
              <a:lnSpc>
                <a:spcPct val="100000"/>
              </a:lnSpc>
              <a:spcBef>
                <a:spcPts val="600"/>
              </a:spcBef>
              <a:spcAft>
                <a:spcPts val="1200"/>
              </a:spcAft>
              <a:buClr>
                <a:srgbClr val="55565A"/>
              </a:buClr>
            </a:pPr>
            <a:r>
              <a:rPr lang="en-US" sz="1800" dirty="0">
                <a:solidFill>
                  <a:srgbClr val="55565A"/>
                </a:solidFill>
                <a:effectLst/>
                <a:ea typeface="Times New Roman" panose="02020603050405020304" pitchFamily="18" charset="0"/>
              </a:rPr>
              <a:t>This program is for all fully insured and self-funded members, including Office of Group Benefits (OGB) members. At this time, Federal Employee Program (FEP) members are not included in the program. </a:t>
            </a:r>
          </a:p>
          <a:p>
            <a:pPr>
              <a:lnSpc>
                <a:spcPct val="100000"/>
              </a:lnSpc>
              <a:spcBef>
                <a:spcPts val="600"/>
              </a:spcBef>
              <a:spcAft>
                <a:spcPts val="1200"/>
              </a:spcAft>
              <a:buClr>
                <a:srgbClr val="55565A"/>
              </a:buClr>
            </a:pPr>
            <a:r>
              <a:rPr lang="en-US" sz="1800" dirty="0">
                <a:solidFill>
                  <a:srgbClr val="55565A"/>
                </a:solidFill>
                <a:ea typeface="Times New Roman" panose="02020603050405020304" pitchFamily="18" charset="0"/>
              </a:rPr>
              <a:t>Labs will not be able to submit pre-service authorization requests. The request must come from the ordering provider. </a:t>
            </a:r>
            <a:endParaRPr lang="en-US" sz="1800" dirty="0">
              <a:solidFill>
                <a:srgbClr val="55565A"/>
              </a:solidFill>
              <a:effectLst/>
              <a:ea typeface="Times New Roman" panose="02020603050405020304" pitchFamily="18" charset="0"/>
            </a:endParaRPr>
          </a:p>
          <a:p>
            <a:pPr marL="0" marR="0" indent="0">
              <a:spcBef>
                <a:spcPts val="600"/>
              </a:spcBef>
              <a:spcAft>
                <a:spcPts val="1200"/>
              </a:spcAft>
              <a:buNone/>
            </a:pPr>
            <a:endParaRPr lang="en-US" sz="1800" dirty="0">
              <a:solidFill>
                <a:srgbClr val="55565A"/>
              </a:solidFill>
              <a:ea typeface="Times New Roman" panose="02020603050405020304" pitchFamily="18" charset="0"/>
            </a:endParaRPr>
          </a:p>
        </p:txBody>
      </p:sp>
      <p:pic>
        <p:nvPicPr>
          <p:cNvPr id="4" name="Picture 3" descr="Several test tubes in a rack&#10;&#10;Description automatically generated">
            <a:extLst>
              <a:ext uri="{FF2B5EF4-FFF2-40B4-BE49-F238E27FC236}">
                <a16:creationId xmlns:a16="http://schemas.microsoft.com/office/drawing/2014/main" id="{CB96D6DF-6DE6-ADB1-F0C5-8C738D64F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243" y="1136493"/>
            <a:ext cx="3144010" cy="4585014"/>
          </a:xfrm>
          <a:prstGeom prst="rect">
            <a:avLst/>
          </a:prstGeom>
        </p:spPr>
      </p:pic>
      <p:sp>
        <p:nvSpPr>
          <p:cNvPr id="3" name="Title 1">
            <a:extLst>
              <a:ext uri="{FF2B5EF4-FFF2-40B4-BE49-F238E27FC236}">
                <a16:creationId xmlns:a16="http://schemas.microsoft.com/office/drawing/2014/main" id="{99CD44CB-BA54-777F-F5E8-C502BD652DFA}"/>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Genetic Testing Program</a:t>
            </a:r>
          </a:p>
        </p:txBody>
      </p:sp>
    </p:spTree>
    <p:extLst>
      <p:ext uri="{BB962C8B-B14F-4D97-AF65-F5344CB8AC3E}">
        <p14:creationId xmlns:p14="http://schemas.microsoft.com/office/powerpoint/2010/main" val="397535741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2B7BB-B939-ED07-3676-2311CA48CFEA}"/>
              </a:ext>
            </a:extLst>
          </p:cNvPr>
          <p:cNvSpPr txBox="1"/>
          <p:nvPr/>
        </p:nvSpPr>
        <p:spPr>
          <a:xfrm>
            <a:off x="340533" y="1273014"/>
            <a:ext cx="8027724" cy="646331"/>
          </a:xfrm>
          <a:prstGeom prst="rect">
            <a:avLst/>
          </a:prstGeom>
          <a:noFill/>
        </p:spPr>
        <p:txBody>
          <a:bodyPr wrap="square">
            <a:spAutoFit/>
          </a:bodyPr>
          <a:lstStyle/>
          <a:p>
            <a:pPr marL="0" marR="0">
              <a:spcBef>
                <a:spcPts val="1200"/>
              </a:spcBef>
              <a:spcAft>
                <a:spcPts val="1200"/>
              </a:spcAft>
            </a:pPr>
            <a:r>
              <a:rPr lang="en-US" sz="1800" dirty="0">
                <a:solidFill>
                  <a:srgbClr val="55565A"/>
                </a:solidFill>
                <a:effectLst/>
                <a:latin typeface="Corbel" panose="020B0503020204020204" pitchFamily="34" charset="0"/>
                <a:ea typeface="Times New Roman" panose="02020603050405020304" pitchFamily="18" charset="0"/>
              </a:rPr>
              <a:t>Ordering providers can submit requests for review or verify order numbers using one of the following methods:</a:t>
            </a:r>
            <a:endParaRPr lang="en-US" sz="2000" dirty="0">
              <a:solidFill>
                <a:srgbClr val="55565A"/>
              </a:solidFill>
              <a:effectLst/>
              <a:latin typeface="Corbel" panose="020B0503020204020204" pitchFamily="34"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493F2959-38CE-AF38-2950-F2FE48BDD3C5}"/>
              </a:ext>
            </a:extLst>
          </p:cNvPr>
          <p:cNvGraphicFramePr>
            <a:graphicFrameLocks noGrp="1"/>
          </p:cNvGraphicFramePr>
          <p:nvPr/>
        </p:nvGraphicFramePr>
        <p:xfrm>
          <a:off x="417803" y="2658959"/>
          <a:ext cx="8323861" cy="3284641"/>
        </p:xfrm>
        <a:graphic>
          <a:graphicData uri="http://schemas.openxmlformats.org/drawingml/2006/table">
            <a:tbl>
              <a:tblPr firstRow="1" firstCol="1" bandRow="1">
                <a:tableStyleId>{5C22544A-7EE6-4342-B048-85BDC9FD1C3A}</a:tableStyleId>
              </a:tblPr>
              <a:tblGrid>
                <a:gridCol w="1037144">
                  <a:extLst>
                    <a:ext uri="{9D8B030D-6E8A-4147-A177-3AD203B41FA5}">
                      <a16:colId xmlns:a16="http://schemas.microsoft.com/office/drawing/2014/main" val="3297598356"/>
                    </a:ext>
                  </a:extLst>
                </a:gridCol>
                <a:gridCol w="7286717">
                  <a:extLst>
                    <a:ext uri="{9D8B030D-6E8A-4147-A177-3AD203B41FA5}">
                      <a16:colId xmlns:a16="http://schemas.microsoft.com/office/drawing/2014/main" val="2150087340"/>
                    </a:ext>
                  </a:extLst>
                </a:gridCol>
              </a:tblGrid>
              <a:tr h="2571287">
                <a:tc>
                  <a:txBody>
                    <a:bodyPr/>
                    <a:lstStyle/>
                    <a:p>
                      <a:pPr marL="0" marR="0">
                        <a:lnSpc>
                          <a:spcPct val="120000"/>
                        </a:lnSpc>
                        <a:spcBef>
                          <a:spcPts val="600"/>
                        </a:spcBef>
                        <a:spcAft>
                          <a:spcPts val="600"/>
                        </a:spcAft>
                      </a:pPr>
                      <a:r>
                        <a:rPr lang="en-US" sz="1600" dirty="0">
                          <a:solidFill>
                            <a:srgbClr val="55565A"/>
                          </a:solidFill>
                          <a:effectLst/>
                          <a:latin typeface="Segoe UI" panose="020B0502040204020203" pitchFamily="34" charset="0"/>
                          <a:cs typeface="Segoe UI" panose="020B0502040204020203" pitchFamily="34" charset="0"/>
                        </a:rPr>
                        <a:t>Online</a:t>
                      </a:r>
                      <a:endParaRPr lang="en-US" sz="1600" b="1" dirty="0">
                        <a:solidFill>
                          <a:srgbClr val="55565A"/>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8E8"/>
                    </a:solidFill>
                  </a:tcPr>
                </a:tc>
                <a:tc>
                  <a:txBody>
                    <a:bodyPr/>
                    <a:lstStyle/>
                    <a:p>
                      <a:pPr marL="0" marR="0">
                        <a:spcBef>
                          <a:spcPts val="600"/>
                        </a:spcBef>
                        <a:spcAft>
                          <a:spcPts val="600"/>
                        </a:spcAft>
                      </a:pPr>
                      <a:r>
                        <a:rPr lang="en-US" sz="1600" b="0" dirty="0">
                          <a:solidFill>
                            <a:srgbClr val="55565A"/>
                          </a:solidFill>
                          <a:effectLst/>
                          <a:latin typeface="Segoe UI" panose="020B0502040204020203" pitchFamily="34" charset="0"/>
                          <a:cs typeface="Segoe UI" panose="020B0502040204020203" pitchFamily="34" charset="0"/>
                        </a:rPr>
                        <a:t>Use iLinkBlue (</a:t>
                      </a:r>
                      <a:r>
                        <a:rPr lang="en-US" sz="1600" b="1" u="none" dirty="0">
                          <a:solidFill>
                            <a:srgbClr val="0070C0"/>
                          </a:solidFill>
                          <a:effectLst/>
                          <a:latin typeface="Segoe UI" panose="020B0502040204020203" pitchFamily="34" charset="0"/>
                          <a:cs typeface="Segoe UI" panose="020B0502040204020203" pitchFamily="34" charset="0"/>
                        </a:rPr>
                        <a:t>www.lablue.com/ilinkblue</a:t>
                      </a:r>
                      <a:r>
                        <a:rPr lang="en-US" sz="1600" b="0" dirty="0">
                          <a:solidFill>
                            <a:srgbClr val="55565A"/>
                          </a:solidFill>
                          <a:effectLst/>
                          <a:latin typeface="Segoe UI" panose="020B0502040204020203" pitchFamily="34" charset="0"/>
                          <a:cs typeface="Segoe UI" panose="020B0502040204020203" pitchFamily="34" charset="0"/>
                        </a:rPr>
                        <a:t>), to access the </a:t>
                      </a:r>
                      <a:r>
                        <a:rPr lang="en-US" sz="1600" b="0" dirty="0" err="1">
                          <a:solidFill>
                            <a:srgbClr val="55565A"/>
                          </a:solidFill>
                          <a:effectLst/>
                          <a:latin typeface="Segoe UI" panose="020B0502040204020203" pitchFamily="34" charset="0"/>
                          <a:cs typeface="Segoe UI" panose="020B0502040204020203" pitchFamily="34" charset="0"/>
                        </a:rPr>
                        <a:t>Carelon</a:t>
                      </a:r>
                      <a:r>
                        <a:rPr lang="en-US" sz="1600" b="0" dirty="0">
                          <a:solidFill>
                            <a:srgbClr val="55565A"/>
                          </a:solidFill>
                          <a:effectLst/>
                          <a:latin typeface="Segoe UI" panose="020B0502040204020203" pitchFamily="34" charset="0"/>
                          <a:cs typeface="Segoe UI" panose="020B0502040204020203" pitchFamily="34" charset="0"/>
                        </a:rPr>
                        <a:t> MBM Provider Portal.</a:t>
                      </a:r>
                    </a:p>
                    <a:p>
                      <a:pPr marL="0" marR="0">
                        <a:spcBef>
                          <a:spcPts val="600"/>
                        </a:spcBef>
                        <a:spcAft>
                          <a:spcPts val="600"/>
                        </a:spcAft>
                      </a:pPr>
                      <a:r>
                        <a:rPr lang="en-US" sz="1600" b="0" dirty="0">
                          <a:solidFill>
                            <a:srgbClr val="55565A"/>
                          </a:solidFill>
                          <a:effectLst/>
                          <a:latin typeface="Segoe UI" panose="020B0502040204020203" pitchFamily="34" charset="0"/>
                          <a:cs typeface="Segoe UI" panose="020B0502040204020203" pitchFamily="34" charset="0"/>
                        </a:rPr>
                        <a:t>Choose the “Authorizations” </a:t>
                      </a:r>
                      <a:r>
                        <a:rPr lang="en-US" sz="1600" b="0" dirty="0" err="1">
                          <a:solidFill>
                            <a:srgbClr val="55565A"/>
                          </a:solidFill>
                          <a:effectLst/>
                          <a:latin typeface="Segoe UI" panose="020B0502040204020203" pitchFamily="34" charset="0"/>
                          <a:cs typeface="Segoe UI" panose="020B0502040204020203" pitchFamily="34" charset="0"/>
                        </a:rPr>
                        <a:t>iLinkBlue</a:t>
                      </a:r>
                      <a:r>
                        <a:rPr lang="en-US" sz="1600" b="0" dirty="0">
                          <a:solidFill>
                            <a:srgbClr val="55565A"/>
                          </a:solidFill>
                          <a:effectLst/>
                          <a:latin typeface="Segoe UI" panose="020B0502040204020203" pitchFamily="34" charset="0"/>
                          <a:cs typeface="Segoe UI" panose="020B0502040204020203" pitchFamily="34" charset="0"/>
                        </a:rPr>
                        <a:t> menu option, then click on “</a:t>
                      </a:r>
                      <a:r>
                        <a:rPr lang="en-US" sz="1600" b="0" dirty="0" err="1">
                          <a:solidFill>
                            <a:srgbClr val="55565A"/>
                          </a:solidFill>
                          <a:effectLst/>
                          <a:latin typeface="Segoe UI" panose="020B0502040204020203" pitchFamily="34" charset="0"/>
                          <a:cs typeface="Segoe UI" panose="020B0502040204020203" pitchFamily="34" charset="0"/>
                        </a:rPr>
                        <a:t>Carelon</a:t>
                      </a:r>
                      <a:r>
                        <a:rPr lang="en-US" sz="1600" b="0" dirty="0">
                          <a:solidFill>
                            <a:srgbClr val="55565A"/>
                          </a:solidFill>
                          <a:effectLst/>
                          <a:latin typeface="Segoe UI" panose="020B0502040204020203" pitchFamily="34" charset="0"/>
                          <a:cs typeface="Segoe UI" panose="020B0502040204020203" pitchFamily="34" charset="0"/>
                        </a:rPr>
                        <a:t> Authorizations” application. The portal is available 24 hours a day, 7 days a week.</a:t>
                      </a:r>
                    </a:p>
                    <a:p>
                      <a:pPr marL="0" marR="0">
                        <a:spcBef>
                          <a:spcPts val="600"/>
                        </a:spcBef>
                        <a:spcAft>
                          <a:spcPts val="1200"/>
                        </a:spcAft>
                      </a:pPr>
                      <a:r>
                        <a:rPr lang="en-US" sz="1600" b="0" dirty="0">
                          <a:solidFill>
                            <a:srgbClr val="55565A"/>
                          </a:solidFill>
                          <a:effectLst/>
                          <a:latin typeface="Segoe UI" panose="020B0502040204020203" pitchFamily="34" charset="0"/>
                          <a:cs typeface="Segoe UI" panose="020B0502040204020203" pitchFamily="34" charset="0"/>
                        </a:rPr>
                        <a:t>If you do not have access to this application, please consult with your organization’s administrative representative.</a:t>
                      </a:r>
                      <a:endParaRPr lang="en-US" sz="1600" b="0" dirty="0">
                        <a:solidFill>
                          <a:srgbClr val="55565A"/>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8826276"/>
                  </a:ext>
                </a:extLst>
              </a:tr>
              <a:tr h="713354">
                <a:tc>
                  <a:txBody>
                    <a:bodyPr/>
                    <a:lstStyle/>
                    <a:p>
                      <a:pPr marL="0" marR="0">
                        <a:lnSpc>
                          <a:spcPct val="120000"/>
                        </a:lnSpc>
                        <a:spcBef>
                          <a:spcPts val="600"/>
                        </a:spcBef>
                        <a:spcAft>
                          <a:spcPts val="600"/>
                        </a:spcAft>
                      </a:pPr>
                      <a:r>
                        <a:rPr lang="en-US" sz="1600" dirty="0">
                          <a:solidFill>
                            <a:srgbClr val="55565A"/>
                          </a:solidFill>
                          <a:effectLst/>
                          <a:latin typeface="Segoe UI" panose="020B0502040204020203" pitchFamily="34" charset="0"/>
                          <a:cs typeface="Segoe UI" panose="020B0502040204020203" pitchFamily="34" charset="0"/>
                        </a:rPr>
                        <a:t>By Phone</a:t>
                      </a:r>
                      <a:endParaRPr lang="en-US" sz="1600" b="1" dirty="0">
                        <a:solidFill>
                          <a:srgbClr val="55565A"/>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8E8"/>
                    </a:solidFill>
                  </a:tcPr>
                </a:tc>
                <a:tc>
                  <a:txBody>
                    <a:bodyPr/>
                    <a:lstStyle/>
                    <a:p>
                      <a:pPr marL="44450" marR="0">
                        <a:spcBef>
                          <a:spcPts val="600"/>
                        </a:spcBef>
                        <a:spcAft>
                          <a:spcPts val="600"/>
                        </a:spcAft>
                      </a:pPr>
                      <a:r>
                        <a:rPr lang="en-US" sz="1600" dirty="0">
                          <a:solidFill>
                            <a:srgbClr val="55565A"/>
                          </a:solidFill>
                          <a:effectLst/>
                          <a:latin typeface="Segoe UI" panose="020B0502040204020203" pitchFamily="34" charset="0"/>
                          <a:cs typeface="Segoe UI" panose="020B0502040204020203" pitchFamily="34" charset="0"/>
                        </a:rPr>
                        <a:t>Call </a:t>
                      </a:r>
                      <a:r>
                        <a:rPr lang="en-US" sz="1600" dirty="0" err="1">
                          <a:solidFill>
                            <a:srgbClr val="55565A"/>
                          </a:solidFill>
                          <a:effectLst/>
                          <a:latin typeface="Segoe UI" panose="020B0502040204020203" pitchFamily="34" charset="0"/>
                          <a:cs typeface="Segoe UI" panose="020B0502040204020203" pitchFamily="34" charset="0"/>
                        </a:rPr>
                        <a:t>Carelon</a:t>
                      </a:r>
                      <a:r>
                        <a:rPr lang="en-US" sz="1600" dirty="0">
                          <a:solidFill>
                            <a:srgbClr val="55565A"/>
                          </a:solidFill>
                          <a:effectLst/>
                          <a:latin typeface="Segoe UI" panose="020B0502040204020203" pitchFamily="34" charset="0"/>
                          <a:cs typeface="Segoe UI" panose="020B0502040204020203" pitchFamily="34" charset="0"/>
                        </a:rPr>
                        <a:t> Medical Benefits Management at 1-866-455-8416, Monday – Friday, 8 a.m.-5 p.m. (CT).</a:t>
                      </a:r>
                      <a:endParaRPr lang="en-US" sz="1600" dirty="0">
                        <a:solidFill>
                          <a:srgbClr val="55565A"/>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423686"/>
                  </a:ext>
                </a:extLst>
              </a:tr>
            </a:tbl>
          </a:graphicData>
        </a:graphic>
      </p:graphicFrame>
      <p:sp>
        <p:nvSpPr>
          <p:cNvPr id="3" name="Title 1">
            <a:extLst>
              <a:ext uri="{FF2B5EF4-FFF2-40B4-BE49-F238E27FC236}">
                <a16:creationId xmlns:a16="http://schemas.microsoft.com/office/drawing/2014/main" id="{8F20B835-712E-B217-419B-56EEA28B6ACF}"/>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Genetic Testing Authorizations</a:t>
            </a:r>
          </a:p>
        </p:txBody>
      </p:sp>
    </p:spTree>
    <p:extLst>
      <p:ext uri="{BB962C8B-B14F-4D97-AF65-F5344CB8AC3E}">
        <p14:creationId xmlns:p14="http://schemas.microsoft.com/office/powerpoint/2010/main" val="274787035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3C85F7-6914-A609-6286-6FA59171721E}"/>
              </a:ext>
            </a:extLst>
          </p:cNvPr>
          <p:cNvSpPr/>
          <p:nvPr/>
        </p:nvSpPr>
        <p:spPr>
          <a:xfrm>
            <a:off x="0" y="4591960"/>
            <a:ext cx="9144000" cy="1809000"/>
          </a:xfrm>
          <a:prstGeom prst="rect">
            <a:avLst/>
          </a:prstGeom>
          <a:solidFill>
            <a:schemeClr val="tx1">
              <a:alpha val="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A8FC199-84E5-46DB-99BF-EF062CC15819}"/>
              </a:ext>
            </a:extLst>
          </p:cNvPr>
          <p:cNvSpPr>
            <a:spLocks noGrp="1"/>
          </p:cNvSpPr>
          <p:nvPr>
            <p:ph type="body" sz="quarter" idx="4294967295"/>
          </p:nvPr>
        </p:nvSpPr>
        <p:spPr>
          <a:xfrm>
            <a:off x="397164" y="1021556"/>
            <a:ext cx="7200900" cy="4814888"/>
          </a:xfrm>
        </p:spPr>
        <p:txBody>
          <a:bodyPr vert="horz" lIns="91440" tIns="45720" rIns="91440" bIns="45720" rtlCol="0" anchor="t">
            <a:normAutofit/>
          </a:bodyPr>
          <a:lstStyle/>
          <a:p>
            <a:pPr marL="0" indent="0">
              <a:lnSpc>
                <a:spcPct val="100000"/>
              </a:lnSpc>
              <a:spcBef>
                <a:spcPts val="0"/>
              </a:spcBef>
              <a:buNone/>
            </a:pPr>
            <a:r>
              <a:rPr lang="en-US" sz="1900" dirty="0">
                <a:solidFill>
                  <a:srgbClr val="55565A"/>
                </a:solidFill>
                <a:effectLst/>
                <a:ea typeface="Calibri" panose="020F0502020204030204" pitchFamily="34" charset="0"/>
                <a:cs typeface="Segoe UI"/>
              </a:rPr>
              <a:t>We require all intra-operative monitoring (IOM) services to be contracted with Louisiana Blue</a:t>
            </a:r>
            <a:r>
              <a:rPr lang="en-US" sz="1900" dirty="0">
                <a:solidFill>
                  <a:srgbClr val="55565A"/>
                </a:solidFill>
                <a:ea typeface="Calibri" panose="020F0502020204030204" pitchFamily="34" charset="0"/>
                <a:cs typeface="Segoe UI"/>
              </a:rPr>
              <a:t>. </a:t>
            </a:r>
            <a:endParaRPr lang="en-US" dirty="0">
              <a:solidFill>
                <a:srgbClr val="55565A"/>
              </a:solidFill>
            </a:endParaRPr>
          </a:p>
          <a:p>
            <a:pPr marL="0" indent="0">
              <a:lnSpc>
                <a:spcPct val="100000"/>
              </a:lnSpc>
              <a:spcBef>
                <a:spcPts val="0"/>
              </a:spcBef>
              <a:spcAft>
                <a:spcPts val="0"/>
              </a:spcAft>
              <a:buNone/>
            </a:pPr>
            <a:endParaRPr lang="en-US" sz="1900" dirty="0">
              <a:solidFill>
                <a:srgbClr val="55565A"/>
              </a:solidFill>
              <a:effectLst/>
              <a:ea typeface="Calibri" panose="020F0502020204030204" pitchFamily="34" charset="0"/>
            </a:endParaRPr>
          </a:p>
          <a:p>
            <a:pPr>
              <a:lnSpc>
                <a:spcPct val="100000"/>
              </a:lnSpc>
              <a:spcBef>
                <a:spcPts val="0"/>
              </a:spcBef>
              <a:buClr>
                <a:srgbClr val="55565A"/>
              </a:buClr>
            </a:pPr>
            <a:r>
              <a:rPr lang="en-US" sz="1900" dirty="0">
                <a:solidFill>
                  <a:srgbClr val="55565A"/>
                </a:solidFill>
                <a:ea typeface="Calibri" panose="020F0502020204030204" pitchFamily="34" charset="0"/>
              </a:rPr>
              <a:t>When </a:t>
            </a:r>
            <a:r>
              <a:rPr lang="en-US" sz="1900" dirty="0">
                <a:solidFill>
                  <a:srgbClr val="55565A"/>
                </a:solidFill>
                <a:effectLst/>
                <a:ea typeface="Calibri" panose="020F0502020204030204" pitchFamily="34" charset="0"/>
              </a:rPr>
              <a:t>our members receive care provided in your facility by a non-contracted IOM, the members have higher out-of-pocket costs.  </a:t>
            </a:r>
          </a:p>
          <a:p>
            <a:pPr>
              <a:lnSpc>
                <a:spcPct val="100000"/>
              </a:lnSpc>
              <a:buClr>
                <a:srgbClr val="55565A"/>
              </a:buClr>
            </a:pPr>
            <a:r>
              <a:rPr lang="en-US" sz="1900" dirty="0">
                <a:solidFill>
                  <a:srgbClr val="55565A"/>
                </a:solidFill>
                <a:effectLst/>
                <a:ea typeface="Calibri" panose="020F0502020204030204" pitchFamily="34" charset="0"/>
              </a:rPr>
              <a:t>When approached by </a:t>
            </a:r>
            <a:r>
              <a:rPr lang="en-US" sz="1900" dirty="0">
                <a:solidFill>
                  <a:srgbClr val="55565A"/>
                </a:solidFill>
                <a:ea typeface="Calibri" panose="020F0502020204030204" pitchFamily="34" charset="0"/>
              </a:rPr>
              <a:t>an</a:t>
            </a:r>
            <a:r>
              <a:rPr lang="en-US" sz="1900" dirty="0">
                <a:solidFill>
                  <a:srgbClr val="55565A"/>
                </a:solidFill>
                <a:effectLst/>
                <a:ea typeface="Calibri" panose="020F0502020204030204" pitchFamily="34" charset="0"/>
              </a:rPr>
              <a:t> </a:t>
            </a:r>
            <a:r>
              <a:rPr lang="en-US" sz="1900" dirty="0">
                <a:solidFill>
                  <a:srgbClr val="55565A"/>
                </a:solidFill>
                <a:ea typeface="Calibri" panose="020F0502020204030204" pitchFamily="34" charset="0"/>
              </a:rPr>
              <a:t>IOM to request privileges at your facility, please verify that they are in network with Louisiana Blue. </a:t>
            </a:r>
          </a:p>
          <a:p>
            <a:pPr marL="0" indent="0">
              <a:buNone/>
            </a:pPr>
            <a:endParaRPr lang="en-US" dirty="0">
              <a:solidFill>
                <a:srgbClr val="55565A"/>
              </a:solidFill>
            </a:endParaRPr>
          </a:p>
        </p:txBody>
      </p:sp>
      <p:sp>
        <p:nvSpPr>
          <p:cNvPr id="7" name="TextBox 6">
            <a:extLst>
              <a:ext uri="{FF2B5EF4-FFF2-40B4-BE49-F238E27FC236}">
                <a16:creationId xmlns:a16="http://schemas.microsoft.com/office/drawing/2014/main" id="{A224CEB4-C63D-BB2C-8ED8-F8CBF1EC4391}"/>
              </a:ext>
            </a:extLst>
          </p:cNvPr>
          <p:cNvSpPr txBox="1"/>
          <p:nvPr/>
        </p:nvSpPr>
        <p:spPr>
          <a:xfrm>
            <a:off x="1655931" y="4748623"/>
            <a:ext cx="5591522" cy="1287212"/>
          </a:xfrm>
          <a:prstGeom prst="rect">
            <a:avLst/>
          </a:prstGeom>
          <a:noFill/>
        </p:spPr>
        <p:txBody>
          <a:bodyPr wrap="square">
            <a:spAutoFit/>
          </a:bodyPr>
          <a:lstStyle/>
          <a:p>
            <a:pPr marL="0" indent="0" algn="ctr">
              <a:lnSpc>
                <a:spcPct val="150000"/>
              </a:lnSpc>
              <a:buNone/>
            </a:pPr>
            <a:r>
              <a:rPr lang="en-US" sz="1800" dirty="0">
                <a:solidFill>
                  <a:srgbClr val="55565A"/>
                </a:solidFill>
                <a:latin typeface="Corbel" panose="020B0503020204020204" pitchFamily="34" charset="0"/>
                <a:ea typeface="Calibri" panose="020F0502020204030204" pitchFamily="34" charset="0"/>
                <a:cs typeface="Segoe UI" panose="020B0502040204020203" pitchFamily="34" charset="0"/>
              </a:rPr>
              <a:t>Provider Contracting Team </a:t>
            </a:r>
            <a:br>
              <a:rPr lang="en-US" sz="1800" dirty="0">
                <a:solidFill>
                  <a:srgbClr val="55565A"/>
                </a:solidFill>
                <a:latin typeface="Corbel" panose="020B0503020204020204" pitchFamily="34" charset="0"/>
                <a:ea typeface="Calibri" panose="020F0502020204030204" pitchFamily="34" charset="0"/>
                <a:cs typeface="Segoe UI" panose="020B0502040204020203" pitchFamily="34" charset="0"/>
              </a:rPr>
            </a:br>
            <a:r>
              <a:rPr lang="en-US" sz="1800" dirty="0">
                <a:solidFill>
                  <a:srgbClr val="55565A"/>
                </a:solidFill>
                <a:latin typeface="Corbel" panose="020B0503020204020204" pitchFamily="34" charset="0"/>
                <a:ea typeface="Calibri" panose="020F0502020204030204" pitchFamily="34" charset="0"/>
                <a:cs typeface="Segoe UI" panose="020B0502040204020203" pitchFamily="34" charset="0"/>
              </a:rPr>
              <a:t>1-800-716-2299, option 1</a:t>
            </a:r>
          </a:p>
          <a:p>
            <a:pPr marL="0" indent="0" algn="ctr">
              <a:lnSpc>
                <a:spcPct val="150000"/>
              </a:lnSpc>
              <a:buNone/>
            </a:pPr>
            <a:r>
              <a:rPr lang="en-US" b="1" dirty="0">
                <a:solidFill>
                  <a:srgbClr val="55565A"/>
                </a:solidFill>
                <a:latin typeface="Corbel" panose="020B0503020204020204" pitchFamily="34" charset="0"/>
                <a:ea typeface="Calibri" panose="020F0502020204030204" pitchFamily="34" charset="0"/>
                <a:cs typeface="Segoe UI" panose="020B0502040204020203" pitchFamily="34" charset="0"/>
              </a:rPr>
              <a:t>p</a:t>
            </a:r>
            <a:r>
              <a:rPr lang="en-US" sz="1800" b="1" dirty="0">
                <a:solidFill>
                  <a:srgbClr val="55565A"/>
                </a:solidFill>
                <a:latin typeface="Corbel" panose="020B0503020204020204" pitchFamily="34" charset="0"/>
                <a:ea typeface="Calibri" panose="020F0502020204030204" pitchFamily="34" charset="0"/>
                <a:cs typeface="Segoe UI" panose="020B0502040204020203" pitchFamily="34" charset="0"/>
              </a:rPr>
              <a:t>rovider.contracting@lablue.com</a:t>
            </a:r>
            <a:r>
              <a:rPr lang="en-US" sz="1800" dirty="0">
                <a:solidFill>
                  <a:srgbClr val="55565A"/>
                </a:solidFill>
                <a:latin typeface="Corbel" panose="020B0503020204020204" pitchFamily="34" charset="0"/>
                <a:ea typeface="Calibri" panose="020F0502020204030204" pitchFamily="34" charset="0"/>
                <a:cs typeface="Segoe UI" panose="020B0502040204020203" pitchFamily="34" charset="0"/>
              </a:rPr>
              <a:t> </a:t>
            </a:r>
            <a:endParaRPr lang="en-US" sz="1800" dirty="0">
              <a:solidFill>
                <a:srgbClr val="55565A"/>
              </a:solidFill>
              <a:latin typeface="Corbel" panose="020B0503020204020204" pitchFamily="34" charset="0"/>
              <a:cs typeface="Segoe UI" panose="020B0502040204020203" pitchFamily="34" charset="0"/>
            </a:endParaRPr>
          </a:p>
        </p:txBody>
      </p:sp>
      <p:pic>
        <p:nvPicPr>
          <p:cNvPr id="9" name="Graphic 8" descr="Questions with solid fill">
            <a:extLst>
              <a:ext uri="{FF2B5EF4-FFF2-40B4-BE49-F238E27FC236}">
                <a16:creationId xmlns:a16="http://schemas.microsoft.com/office/drawing/2014/main" id="{74CEF785-B398-280B-8BAC-504C659587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260" y="4823440"/>
            <a:ext cx="1169791" cy="1169791"/>
          </a:xfrm>
          <a:prstGeom prst="rect">
            <a:avLst/>
          </a:prstGeom>
        </p:spPr>
      </p:pic>
      <p:sp>
        <p:nvSpPr>
          <p:cNvPr id="8" name="Title 1">
            <a:extLst>
              <a:ext uri="{FF2B5EF4-FFF2-40B4-BE49-F238E27FC236}">
                <a16:creationId xmlns:a16="http://schemas.microsoft.com/office/drawing/2014/main" id="{AC4AF0C2-E47E-3F45-D5D7-074ADD12E6B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Intra-operative Monitoring Services</a:t>
            </a:r>
          </a:p>
        </p:txBody>
      </p:sp>
    </p:spTree>
    <p:extLst>
      <p:ext uri="{BB962C8B-B14F-4D97-AF65-F5344CB8AC3E}">
        <p14:creationId xmlns:p14="http://schemas.microsoft.com/office/powerpoint/2010/main" val="396145974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06EF44-03C8-4337-94BA-C95FAE31D6EB}"/>
              </a:ext>
            </a:extLst>
          </p:cNvPr>
          <p:cNvSpPr>
            <a:spLocks noGrp="1"/>
          </p:cNvSpPr>
          <p:nvPr>
            <p:ph type="title"/>
          </p:nvPr>
        </p:nvSpPr>
        <p:spPr>
          <a:xfrm>
            <a:off x="685800" y="3088481"/>
            <a:ext cx="7772400" cy="681038"/>
          </a:xfrm>
        </p:spPr>
        <p:txBody>
          <a:bodyPr/>
          <a:lstStyle/>
          <a:p>
            <a:pPr algn="ctr"/>
            <a:r>
              <a:rPr lang="en-US">
                <a:latin typeface="Corbel" panose="020B0503020204020204" pitchFamily="34" charset="0"/>
              </a:rPr>
              <a:t>Authorizations</a:t>
            </a:r>
            <a:br>
              <a:rPr lang="en-US">
                <a:latin typeface="Corbel" panose="020B0503020204020204" pitchFamily="34" charset="0"/>
              </a:rPr>
            </a:br>
            <a:endParaRPr lang="en-US">
              <a:latin typeface="Corbel" panose="020B0503020204020204" pitchFamily="34" charset="0"/>
            </a:endParaRPr>
          </a:p>
        </p:txBody>
      </p:sp>
    </p:spTree>
    <p:extLst>
      <p:ext uri="{BB962C8B-B14F-4D97-AF65-F5344CB8AC3E}">
        <p14:creationId xmlns:p14="http://schemas.microsoft.com/office/powerpoint/2010/main" val="119416459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187CCC-1A05-F748-70D0-CA0D1655F400}"/>
              </a:ext>
            </a:extLst>
          </p:cNvPr>
          <p:cNvSpPr txBox="1"/>
          <p:nvPr/>
        </p:nvSpPr>
        <p:spPr>
          <a:xfrm>
            <a:off x="228600" y="751002"/>
            <a:ext cx="8474149" cy="3046988"/>
          </a:xfrm>
          <a:prstGeom prst="rect">
            <a:avLst/>
          </a:prstGeom>
          <a:noFill/>
        </p:spPr>
        <p:txBody>
          <a:bodyPr wrap="square">
            <a:spAutoFit/>
          </a:bodyPr>
          <a:lstStyle/>
          <a:p>
            <a:pPr defTabSz="457200">
              <a:spcAft>
                <a:spcPts val="1800"/>
              </a:spcAft>
            </a:pPr>
            <a:r>
              <a:rPr lang="en-US" dirty="0">
                <a:solidFill>
                  <a:srgbClr val="0070C0"/>
                </a:solidFill>
                <a:latin typeface="Corbel" panose="020B0503020204020204" pitchFamily="34" charset="0"/>
              </a:rPr>
              <a:t>Behavioral Health Authorizations</a:t>
            </a:r>
            <a:r>
              <a:rPr lang="en-US" dirty="0">
                <a:solidFill>
                  <a:srgbClr val="55565A"/>
                </a:solidFill>
                <a:latin typeface="Corbel" panose="020B0503020204020204" pitchFamily="34" charset="0"/>
              </a:rPr>
              <a:t> – behavioral health providers can request authorizations for behavioral health services and submit clinical information electronically. This web-based application is facilitated by Lucet.</a:t>
            </a:r>
          </a:p>
          <a:p>
            <a:pPr defTabSz="457200">
              <a:spcAft>
                <a:spcPts val="1800"/>
              </a:spcAft>
            </a:pPr>
            <a:r>
              <a:rPr lang="en-US" dirty="0" err="1">
                <a:solidFill>
                  <a:srgbClr val="0070C0"/>
                </a:solidFill>
                <a:latin typeface="Corbel" panose="020B0503020204020204" pitchFamily="34" charset="0"/>
              </a:rPr>
              <a:t>Carelon</a:t>
            </a:r>
            <a:r>
              <a:rPr lang="en-US" dirty="0">
                <a:solidFill>
                  <a:srgbClr val="0070C0"/>
                </a:solidFill>
                <a:latin typeface="Corbel" panose="020B0503020204020204" pitchFamily="34" charset="0"/>
              </a:rPr>
              <a:t> Authorizations </a:t>
            </a:r>
            <a:r>
              <a:rPr lang="en-US" dirty="0">
                <a:solidFill>
                  <a:srgbClr val="55565A"/>
                </a:solidFill>
                <a:latin typeface="Corbel" panose="020B0503020204020204" pitchFamily="34" charset="0"/>
              </a:rPr>
              <a:t>– submit and research authorizations for outpatient </a:t>
            </a:r>
            <a:br>
              <a:rPr lang="en-US" dirty="0">
                <a:solidFill>
                  <a:srgbClr val="55565A"/>
                </a:solidFill>
                <a:latin typeface="Corbel" panose="020B0503020204020204" pitchFamily="34" charset="0"/>
              </a:rPr>
            </a:br>
            <a:r>
              <a:rPr lang="en-US" dirty="0">
                <a:solidFill>
                  <a:srgbClr val="55565A"/>
                </a:solidFill>
                <a:latin typeface="Corbel" panose="020B0503020204020204" pitchFamily="34" charset="0"/>
              </a:rPr>
              <a:t>high-tech radiology, diagnostic, cardiology services, musculoskeletal (MSK) joint surgery, spine surgery, spine pain management, radiation oncology, sleep study and genetic testing authorizations. This web-based application is facilitated by </a:t>
            </a:r>
            <a:r>
              <a:rPr lang="en-US" dirty="0" err="1">
                <a:solidFill>
                  <a:srgbClr val="55565A"/>
                </a:solidFill>
                <a:latin typeface="Corbel" panose="020B0503020204020204" pitchFamily="34" charset="0"/>
              </a:rPr>
              <a:t>Carelon</a:t>
            </a:r>
            <a:r>
              <a:rPr lang="en-US" dirty="0">
                <a:solidFill>
                  <a:srgbClr val="55565A"/>
                </a:solidFill>
                <a:latin typeface="Corbel" panose="020B0503020204020204" pitchFamily="34" charset="0"/>
              </a:rPr>
              <a:t>.</a:t>
            </a:r>
          </a:p>
          <a:p>
            <a:pPr defTabSz="457200">
              <a:spcAft>
                <a:spcPts val="1800"/>
              </a:spcAft>
            </a:pPr>
            <a:r>
              <a:rPr lang="en-US" dirty="0">
                <a:solidFill>
                  <a:srgbClr val="0070C0"/>
                </a:solidFill>
                <a:latin typeface="Corbel" panose="020B0503020204020204" pitchFamily="34" charset="0"/>
              </a:rPr>
              <a:t>Authorization/Pre-certification Inquiry</a:t>
            </a:r>
            <a:r>
              <a:rPr lang="en-US" dirty="0">
                <a:solidFill>
                  <a:srgbClr val="55565A"/>
                </a:solidFill>
                <a:latin typeface="Corbel" panose="020B0503020204020204" pitchFamily="34" charset="0"/>
              </a:rPr>
              <a:t> – view a provider’s inpatient or outpatient authorizations on file with Louisiana Blue.</a:t>
            </a:r>
          </a:p>
        </p:txBody>
      </p:sp>
      <p:sp>
        <p:nvSpPr>
          <p:cNvPr id="11" name="Title 1">
            <a:extLst>
              <a:ext uri="{FF2B5EF4-FFF2-40B4-BE49-F238E27FC236}">
                <a16:creationId xmlns:a16="http://schemas.microsoft.com/office/drawing/2014/main" id="{C8881422-F710-2737-FE4B-EA53AF04EEC8}"/>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Authorizations</a:t>
            </a:r>
          </a:p>
        </p:txBody>
      </p:sp>
      <p:pic>
        <p:nvPicPr>
          <p:cNvPr id="2" name="Picture 1" descr="A screenshot of a computer&#10;&#10;Description automatically generated">
            <a:extLst>
              <a:ext uri="{FF2B5EF4-FFF2-40B4-BE49-F238E27FC236}">
                <a16:creationId xmlns:a16="http://schemas.microsoft.com/office/drawing/2014/main" id="{246A11E1-14C1-8F0C-6F1D-F7DB2E7820D4}"/>
              </a:ext>
            </a:extLst>
          </p:cNvPr>
          <p:cNvPicPr>
            <a:picLocks noChangeAspect="1"/>
          </p:cNvPicPr>
          <p:nvPr/>
        </p:nvPicPr>
        <p:blipFill rotWithShape="1">
          <a:blip r:embed="rId2">
            <a:extLst>
              <a:ext uri="{28A0092B-C50C-407E-A947-70E740481C1C}">
                <a14:useLocalDpi xmlns:a14="http://schemas.microsoft.com/office/drawing/2010/main" val="0"/>
              </a:ext>
            </a:extLst>
          </a:blip>
          <a:srcRect l="640" t="14113"/>
          <a:stretch/>
        </p:blipFill>
        <p:spPr>
          <a:xfrm>
            <a:off x="861916" y="4015593"/>
            <a:ext cx="7420167" cy="2667080"/>
          </a:xfrm>
          <a:prstGeom prst="rect">
            <a:avLst/>
          </a:prstGeom>
          <a:ln w="3175">
            <a:solidFill>
              <a:srgbClr val="55565A"/>
            </a:solidFill>
          </a:ln>
        </p:spPr>
      </p:pic>
      <p:cxnSp>
        <p:nvCxnSpPr>
          <p:cNvPr id="4" name="Straight Connector 3">
            <a:extLst>
              <a:ext uri="{FF2B5EF4-FFF2-40B4-BE49-F238E27FC236}">
                <a16:creationId xmlns:a16="http://schemas.microsoft.com/office/drawing/2014/main" id="{26B5014A-100E-BBD7-F581-2D03D3AA3071}"/>
              </a:ext>
            </a:extLst>
          </p:cNvPr>
          <p:cNvCxnSpPr>
            <a:cxnSpLocks/>
          </p:cNvCxnSpPr>
          <p:nvPr/>
        </p:nvCxnSpPr>
        <p:spPr>
          <a:xfrm>
            <a:off x="3172483" y="4291600"/>
            <a:ext cx="972095" cy="0"/>
          </a:xfrm>
          <a:prstGeom prst="line">
            <a:avLst/>
          </a:prstGeom>
          <a:ln w="76200">
            <a:solidFill>
              <a:srgbClr val="F89728"/>
            </a:solidFill>
          </a:ln>
        </p:spPr>
        <p:style>
          <a:lnRef idx="1">
            <a:schemeClr val="accent2"/>
          </a:lnRef>
          <a:fillRef idx="0">
            <a:schemeClr val="accent2"/>
          </a:fillRef>
          <a:effectRef idx="0">
            <a:schemeClr val="accent2"/>
          </a:effectRef>
          <a:fontRef idx="minor">
            <a:schemeClr val="tx1"/>
          </a:fontRef>
        </p:style>
      </p:cxnSp>
      <p:sp>
        <p:nvSpPr>
          <p:cNvPr id="5" name="Oval 4">
            <a:extLst>
              <a:ext uri="{FF2B5EF4-FFF2-40B4-BE49-F238E27FC236}">
                <a16:creationId xmlns:a16="http://schemas.microsoft.com/office/drawing/2014/main" id="{9C5161D6-F357-2BB6-369D-9444FB5ADD81}"/>
              </a:ext>
            </a:extLst>
          </p:cNvPr>
          <p:cNvSpPr/>
          <p:nvPr/>
        </p:nvSpPr>
        <p:spPr>
          <a:xfrm>
            <a:off x="3233394" y="4763402"/>
            <a:ext cx="1518520" cy="276512"/>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82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A142380-3BCA-E1E9-30D0-CF4567ABE1A8}"/>
              </a:ext>
            </a:extLst>
          </p:cNvPr>
          <p:cNvSpPr/>
          <p:nvPr/>
        </p:nvSpPr>
        <p:spPr bwMode="auto">
          <a:xfrm>
            <a:off x="304800" y="5524314"/>
            <a:ext cx="8458199" cy="1107722"/>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2" name="TextBox 1">
            <a:extLst>
              <a:ext uri="{FF2B5EF4-FFF2-40B4-BE49-F238E27FC236}">
                <a16:creationId xmlns:a16="http://schemas.microsoft.com/office/drawing/2014/main" id="{0BBFDDAD-2C63-6D4A-AAFE-3DF7EA00D094}"/>
              </a:ext>
            </a:extLst>
          </p:cNvPr>
          <p:cNvSpPr txBox="1"/>
          <p:nvPr/>
        </p:nvSpPr>
        <p:spPr>
          <a:xfrm>
            <a:off x="233916" y="1000612"/>
            <a:ext cx="8605284" cy="5190298"/>
          </a:xfrm>
          <a:prstGeom prst="rect">
            <a:avLst/>
          </a:prstGeom>
          <a:noFill/>
        </p:spPr>
        <p:txBody>
          <a:bodyPr wrap="square">
            <a:noAutofit/>
          </a:bodyPr>
          <a:lstStyle/>
          <a:p>
            <a:pPr marL="285750" indent="-285750" defTabSz="457200">
              <a:spcAft>
                <a:spcPts val="1800"/>
              </a:spcAft>
              <a:buFont typeface="Arial" panose="020B0604020202020204" pitchFamily="34" charset="0"/>
              <a:buChar char="•"/>
            </a:pPr>
            <a:r>
              <a:rPr lang="en-US" dirty="0">
                <a:solidFill>
                  <a:srgbClr val="55565A"/>
                </a:solidFill>
                <a:latin typeface="Corbel" panose="020B0503020204020204" pitchFamily="34" charset="0"/>
              </a:rPr>
              <a:t>Louisiana Blue replaced the BCBSLA Authorizations application in iLinkBlue. The new application is powered by </a:t>
            </a:r>
            <a:r>
              <a:rPr lang="en-US" b="1" dirty="0">
                <a:solidFill>
                  <a:srgbClr val="55565A"/>
                </a:solidFill>
                <a:latin typeface="Corbel" panose="020B0503020204020204" pitchFamily="34" charset="0"/>
              </a:rPr>
              <a:t>Epic Systems Corporation </a:t>
            </a:r>
            <a:r>
              <a:rPr lang="en-US" dirty="0">
                <a:solidFill>
                  <a:srgbClr val="55565A"/>
                </a:solidFill>
                <a:latin typeface="Corbel" panose="020B0503020204020204" pitchFamily="34" charset="0"/>
              </a:rPr>
              <a:t>(Epic) and designed to be more user friendly and efficient for providers and their staff.</a:t>
            </a:r>
          </a:p>
          <a:p>
            <a:pPr marL="285750" indent="-285750" defTabSz="457200">
              <a:spcAft>
                <a:spcPts val="1800"/>
              </a:spcAft>
              <a:buFont typeface="Arial" panose="020B0604020202020204" pitchFamily="34" charset="0"/>
              <a:buChar char="•"/>
            </a:pPr>
            <a:r>
              <a:rPr lang="en-US" dirty="0">
                <a:solidFill>
                  <a:srgbClr val="55565A"/>
                </a:solidFill>
                <a:latin typeface="Corbel" panose="020B0503020204020204" pitchFamily="34" charset="0"/>
              </a:rPr>
              <a:t>The application allows providers to request authorizations 24 hours a day, seven days a week, in real time. </a:t>
            </a:r>
          </a:p>
          <a:p>
            <a:pPr marL="285750" indent="-285750" defTabSz="457200">
              <a:spcAft>
                <a:spcPts val="1800"/>
              </a:spcAft>
              <a:buFont typeface="Arial" panose="020B0604020202020204" pitchFamily="34" charset="0"/>
              <a:buChar char="•"/>
            </a:pPr>
            <a:r>
              <a:rPr lang="en-US" b="1" dirty="0">
                <a:solidFill>
                  <a:srgbClr val="55565A"/>
                </a:solidFill>
                <a:latin typeface="Corbel" panose="020B0503020204020204" pitchFamily="34" charset="0"/>
              </a:rPr>
              <a:t>If the requested services to treat a condition due to a complication of a non-covered service, claims will deny as non-covered regardless of medical necessity.</a:t>
            </a:r>
          </a:p>
          <a:p>
            <a:pPr marL="285750" indent="-285750" defTabSz="457200">
              <a:spcAft>
                <a:spcPts val="1800"/>
              </a:spcAft>
              <a:buFont typeface="Arial" panose="020B0604020202020204" pitchFamily="34" charset="0"/>
              <a:buChar char="•"/>
            </a:pPr>
            <a:r>
              <a:rPr lang="en-US" b="1" dirty="0">
                <a:solidFill>
                  <a:srgbClr val="55565A"/>
                </a:solidFill>
                <a:latin typeface="Corbel" panose="020B0503020204020204" pitchFamily="34" charset="0"/>
              </a:rPr>
              <a:t>Providers are responsible for checking member eligibility and benefits in iLinkBlue.</a:t>
            </a:r>
          </a:p>
          <a:p>
            <a:pPr marL="285750" indent="-285750" defTabSz="457200">
              <a:spcAft>
                <a:spcPts val="1800"/>
              </a:spcAft>
              <a:buFont typeface="Arial" panose="020B0604020202020204" pitchFamily="34" charset="0"/>
              <a:buChar char="•"/>
            </a:pPr>
            <a:r>
              <a:rPr lang="en-US" dirty="0">
                <a:solidFill>
                  <a:srgbClr val="55565A"/>
                </a:solidFill>
                <a:latin typeface="Corbel" panose="020B0503020204020204" pitchFamily="34" charset="0"/>
              </a:rPr>
              <a:t>Louisiana Blue no longer accepts authorization requests via phone or fax, with a few exceptions including transplants, dental medical,</a:t>
            </a:r>
            <a:br>
              <a:rPr lang="en-US" dirty="0">
                <a:solidFill>
                  <a:srgbClr val="55565A"/>
                </a:solidFill>
                <a:latin typeface="Corbel" panose="020B0503020204020204" pitchFamily="34" charset="0"/>
              </a:rPr>
            </a:br>
            <a:r>
              <a:rPr lang="en-US" dirty="0">
                <a:solidFill>
                  <a:srgbClr val="55565A"/>
                </a:solidFill>
                <a:latin typeface="Corbel" panose="020B0503020204020204" pitchFamily="34" charset="0"/>
              </a:rPr>
              <a:t>out-of-state services, and NICU newborn babies.</a:t>
            </a:r>
          </a:p>
        </p:txBody>
      </p:sp>
      <p:sp>
        <p:nvSpPr>
          <p:cNvPr id="10" name="Rectangle 9">
            <a:extLst>
              <a:ext uri="{FF2B5EF4-FFF2-40B4-BE49-F238E27FC236}">
                <a16:creationId xmlns:a16="http://schemas.microsoft.com/office/drawing/2014/main" id="{14670DC7-3E9F-12E0-CF43-04D0E48DC4C1}"/>
              </a:ext>
            </a:extLst>
          </p:cNvPr>
          <p:cNvSpPr/>
          <p:nvPr/>
        </p:nvSpPr>
        <p:spPr>
          <a:xfrm>
            <a:off x="407582" y="5662676"/>
            <a:ext cx="6436041" cy="830997"/>
          </a:xfrm>
          <a:prstGeom prst="rect">
            <a:avLst/>
          </a:prstGeom>
        </p:spPr>
        <p:txBody>
          <a:bodyPr wrap="square">
            <a:spAutoFit/>
          </a:bodyPr>
          <a:lstStyle/>
          <a:p>
            <a:r>
              <a:rPr lang="en-US" sz="1600">
                <a:solidFill>
                  <a:srgbClr val="55565A"/>
                </a:solidFill>
                <a:latin typeface="Corbel" panose="020B0503020204020204" pitchFamily="34" charset="0"/>
                <a:cs typeface="Segoe UI" panose="020B0502040204020203" pitchFamily="34" charset="0"/>
              </a:rPr>
              <a:t>For more information on how to use our BCBSLA Authorizations application, the </a:t>
            </a:r>
            <a:r>
              <a:rPr lang="en-US" sz="1600" i="1">
                <a:solidFill>
                  <a:srgbClr val="55565A"/>
                </a:solidFill>
                <a:latin typeface="Corbel" panose="020B0503020204020204" pitchFamily="34" charset="0"/>
                <a:cs typeface="Segoe UI" panose="020B0502040204020203" pitchFamily="34" charset="0"/>
              </a:rPr>
              <a:t>BCBSLA Authorizations Application User Guide </a:t>
            </a:r>
            <a:r>
              <a:rPr lang="en-US" sz="1600">
                <a:solidFill>
                  <a:srgbClr val="55565A"/>
                </a:solidFill>
                <a:latin typeface="Corbel" panose="020B0503020204020204" pitchFamily="34" charset="0"/>
                <a:cs typeface="Segoe UI" panose="020B0502040204020203" pitchFamily="34" charset="0"/>
              </a:rPr>
              <a:t>is available on iLinkBlue under the “Resources” tab, then click “Manuals.”</a:t>
            </a:r>
          </a:p>
        </p:txBody>
      </p:sp>
      <p:sp>
        <p:nvSpPr>
          <p:cNvPr id="14" name="Title 1">
            <a:extLst>
              <a:ext uri="{FF2B5EF4-FFF2-40B4-BE49-F238E27FC236}">
                <a16:creationId xmlns:a16="http://schemas.microsoft.com/office/drawing/2014/main" id="{E952FBCF-C19F-B924-1328-F1F29DFDDEF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BCBSLA Authorizations Application</a:t>
            </a:r>
          </a:p>
        </p:txBody>
      </p:sp>
      <p:pic>
        <p:nvPicPr>
          <p:cNvPr id="3" name="Picture 2" descr="A person in blue scrubs using a computer&#10;&#10;Description automatically generated">
            <a:extLst>
              <a:ext uri="{FF2B5EF4-FFF2-40B4-BE49-F238E27FC236}">
                <a16:creationId xmlns:a16="http://schemas.microsoft.com/office/drawing/2014/main" id="{972328AC-2E4B-BCCB-24CF-AED95A624B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4649095"/>
            <a:ext cx="1585822" cy="2049965"/>
          </a:xfrm>
          <a:prstGeom prst="rect">
            <a:avLst/>
          </a:prstGeom>
          <a:ln>
            <a:solidFill>
              <a:srgbClr val="55565A"/>
            </a:solidFill>
          </a:ln>
        </p:spPr>
      </p:pic>
    </p:spTree>
    <p:extLst>
      <p:ext uri="{BB962C8B-B14F-4D97-AF65-F5344CB8AC3E}">
        <p14:creationId xmlns:p14="http://schemas.microsoft.com/office/powerpoint/2010/main" val="395489662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250-3E19-74F0-C755-7F20F8F707F3}"/>
              </a:ext>
            </a:extLst>
          </p:cNvPr>
          <p:cNvSpPr>
            <a:spLocks noGrp="1"/>
          </p:cNvSpPr>
          <p:nvPr>
            <p:ph type="title"/>
          </p:nvPr>
        </p:nvSpPr>
        <p:spPr>
          <a:xfrm>
            <a:off x="228600" y="-1621"/>
            <a:ext cx="7391400" cy="535021"/>
          </a:xfrm>
        </p:spPr>
        <p:txBody>
          <a:bodyPr/>
          <a:lstStyle/>
          <a:p>
            <a:r>
              <a:rPr lang="en-US" sz="2000">
                <a:solidFill>
                  <a:schemeClr val="bg1"/>
                </a:solidFill>
                <a:latin typeface="Corbel" panose="020B0503020204020204" pitchFamily="34" charset="0"/>
                <a:cs typeface="Segoe UI" panose="020B0502040204020203" pitchFamily="34" charset="0"/>
              </a:rPr>
              <a:t>Adding Notes to an Authorization Request</a:t>
            </a:r>
          </a:p>
        </p:txBody>
      </p:sp>
      <p:sp>
        <p:nvSpPr>
          <p:cNvPr id="4" name="TextBox 3">
            <a:extLst>
              <a:ext uri="{FF2B5EF4-FFF2-40B4-BE49-F238E27FC236}">
                <a16:creationId xmlns:a16="http://schemas.microsoft.com/office/drawing/2014/main" id="{DB753507-F519-8774-1B72-4B1ECEDAE55B}"/>
              </a:ext>
            </a:extLst>
          </p:cNvPr>
          <p:cNvSpPr txBox="1"/>
          <p:nvPr/>
        </p:nvSpPr>
        <p:spPr>
          <a:xfrm>
            <a:off x="491665" y="843754"/>
            <a:ext cx="7849774" cy="428213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
                <a:srgbClr val="0E2841">
                  <a:lumMod val="50000"/>
                </a:srgbClr>
              </a:buClr>
              <a:buSzTx/>
              <a:buFont typeface="Arial" panose="020B0604020202020204" pitchFamily="34" charset="0"/>
              <a:buNone/>
              <a:tabLst/>
              <a:defRPr/>
            </a:pPr>
            <a:r>
              <a:rPr kumimoji="0" lang="en-US" sz="1600" b="1" i="0" u="none" strike="noStrike" kern="100" cap="none" spc="0" normalizeH="0" baseline="0" noProof="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Adding notes to your authorization request/referral is not mandatory. In fact, adding notes when not needed may cause delays to your request. </a:t>
            </a:r>
            <a:endParaRPr kumimoji="0" lang="en-US" sz="1600" b="0" i="0" u="none" strike="noStrike" kern="100" cap="none" spc="0" normalizeH="0" baseline="0" noProof="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endParaRPr>
          </a:p>
          <a:p>
            <a:pPr marL="228600" marR="0" lvl="0" indent="-228600" algn="l" defTabSz="914400" rtl="0" eaLnBrk="1" fontAlgn="auto" latinLnBrk="0" hangingPunct="1">
              <a:lnSpc>
                <a:spcPct val="107000"/>
              </a:lnSpc>
              <a:spcBef>
                <a:spcPts val="0"/>
              </a:spcBef>
              <a:spcAft>
                <a:spcPts val="800"/>
              </a:spcAft>
              <a:buClr>
                <a:srgbClr val="0E2841">
                  <a:lumMod val="50000"/>
                </a:srgbClr>
              </a:buClr>
              <a:buSzTx/>
              <a:buFont typeface="Arial" panose="020B0604020202020204" pitchFamily="34" charset="0"/>
              <a:buChar char="•"/>
              <a:tabLst/>
              <a:defRPr/>
            </a:pPr>
            <a:r>
              <a:rPr kumimoji="0" lang="en-US" sz="1600" b="0" i="0" u="none" strike="noStrike" kern="100" cap="none" spc="0" normalizeH="0" baseline="0" noProof="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Notes are not mandatory in the BCBSLA Authorizations application. Only add a note if you have pertinent information to share.</a:t>
            </a:r>
          </a:p>
          <a:p>
            <a:pPr marL="685800" marR="0" lvl="1" indent="-228600" algn="l" defTabSz="914400" rtl="0" eaLnBrk="1" fontAlgn="auto" latinLnBrk="0" hangingPunct="1">
              <a:lnSpc>
                <a:spcPct val="107000"/>
              </a:lnSpc>
              <a:spcBef>
                <a:spcPts val="0"/>
              </a:spcBef>
              <a:spcAft>
                <a:spcPts val="800"/>
              </a:spcAft>
              <a:buClr>
                <a:srgbClr val="0E2841">
                  <a:lumMod val="50000"/>
                </a:srgbClr>
              </a:buClr>
              <a:buSzTx/>
              <a:buFont typeface="Courier New" panose="02070309020205020404" pitchFamily="49" charset="0"/>
              <a:buChar char="o"/>
              <a:tabLst/>
              <a:defRPr/>
            </a:pPr>
            <a:r>
              <a:rPr kumimoji="0" lang="en-US" sz="1600" b="0" i="0" u="none" strike="noStrike" kern="100" cap="none" spc="0" normalizeH="0" baseline="0" noProof="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For example, you do not have to send a note indicating clinicals will follow. </a:t>
            </a:r>
          </a:p>
          <a:p>
            <a:pPr marL="685800" marR="0" lvl="1" indent="-228600" algn="l" defTabSz="914400" rtl="0" eaLnBrk="1" fontAlgn="auto" latinLnBrk="0" hangingPunct="1">
              <a:lnSpc>
                <a:spcPct val="107000"/>
              </a:lnSpc>
              <a:spcBef>
                <a:spcPts val="0"/>
              </a:spcBef>
              <a:spcAft>
                <a:spcPts val="800"/>
              </a:spcAft>
              <a:buClr>
                <a:srgbClr val="0E2841">
                  <a:lumMod val="50000"/>
                </a:srgbClr>
              </a:buClr>
              <a:buSzTx/>
              <a:buFont typeface="Courier New" panose="02070309020205020404" pitchFamily="49" charset="0"/>
              <a:buChar char="o"/>
              <a:tabLst/>
              <a:defRPr/>
            </a:pPr>
            <a:r>
              <a:rPr kumimoji="0" lang="en-US" sz="1600" b="0" i="0" u="none" strike="noStrike" kern="100" cap="none" spc="0" normalizeH="0" baseline="0" noProof="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Notes are not needed for requests that are automatically approved or when no authorization is required. To see the status of your submission, refresh the Referral Details page. The record is usually updated instantly but could take up to three minutes for providers to receive the case pending, automatic approval or no authorization is required. </a:t>
            </a:r>
          </a:p>
          <a:p>
            <a:pPr marL="228600" marR="0" lvl="0" indent="-228600" algn="l" defTabSz="914400" rtl="0" eaLnBrk="1" fontAlgn="auto" latinLnBrk="0" hangingPunct="1">
              <a:lnSpc>
                <a:spcPct val="107000"/>
              </a:lnSpc>
              <a:spcBef>
                <a:spcPts val="0"/>
              </a:spcBef>
              <a:spcAft>
                <a:spcPts val="800"/>
              </a:spcAft>
              <a:buClr>
                <a:srgbClr val="0E2841">
                  <a:lumMod val="50000"/>
                </a:srgbClr>
              </a:buClr>
              <a:buSzTx/>
              <a:buFont typeface="Arial" panose="020B0604020202020204" pitchFamily="34" charset="0"/>
              <a:buChar char="•"/>
              <a:tabLst/>
              <a:defRPr/>
            </a:pPr>
            <a:r>
              <a:rPr kumimoji="0" lang="en-US" sz="1600" b="0" i="0" u="none" strike="noStrike" kern="100" cap="none" spc="0" normalizeH="0" baseline="0" noProof="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The BCBSLA Authorizations application does not interface with a provider’s Epic-powered EMR system. </a:t>
            </a:r>
          </a:p>
          <a:p>
            <a:pPr marL="685800" marR="0" lvl="1" indent="-228600" algn="l" defTabSz="914400" rtl="0" eaLnBrk="1" fontAlgn="auto" latinLnBrk="0" hangingPunct="1">
              <a:lnSpc>
                <a:spcPct val="107000"/>
              </a:lnSpc>
              <a:spcBef>
                <a:spcPts val="0"/>
              </a:spcBef>
              <a:spcAft>
                <a:spcPts val="800"/>
              </a:spcAft>
              <a:buClr>
                <a:srgbClr val="0E2841">
                  <a:lumMod val="50000"/>
                </a:srgbClr>
              </a:buClr>
              <a:buSzTx/>
              <a:buFont typeface="Courier New" panose="02070309020205020404" pitchFamily="49" charset="0"/>
              <a:buChar char="o"/>
              <a:tabLst/>
              <a:defRPr/>
            </a:pPr>
            <a:r>
              <a:rPr kumimoji="0" lang="en-US" sz="1600" b="0" i="0" u="none" strike="noStrike" kern="100" cap="none" spc="0" normalizeH="0" baseline="0" noProof="0">
                <a:ln>
                  <a:noFill/>
                </a:ln>
                <a:solidFill>
                  <a:srgbClr val="55565A"/>
                </a:solidFill>
                <a:effectLst/>
                <a:uLnTx/>
                <a:uFillTx/>
                <a:latin typeface="Corbel" panose="020B0503020204020204" pitchFamily="34" charset="0"/>
                <a:ea typeface="Aptos" panose="020B0004020202020204" pitchFamily="34" charset="0"/>
                <a:cs typeface="Segoe UI" panose="020B0502040204020203" pitchFamily="34" charset="0"/>
              </a:rPr>
              <a:t>Please do not add notes instructing us to reference MRN numbers as the application does not utilize MRN numbers. </a:t>
            </a:r>
          </a:p>
        </p:txBody>
      </p:sp>
      <p:sp>
        <p:nvSpPr>
          <p:cNvPr id="6" name="Rounded Rectangle 18">
            <a:extLst>
              <a:ext uri="{FF2B5EF4-FFF2-40B4-BE49-F238E27FC236}">
                <a16:creationId xmlns:a16="http://schemas.microsoft.com/office/drawing/2014/main" id="{77F65C2B-95C5-F0EF-2C46-39F0598957C3}"/>
              </a:ext>
            </a:extLst>
          </p:cNvPr>
          <p:cNvSpPr/>
          <p:nvPr/>
        </p:nvSpPr>
        <p:spPr bwMode="auto">
          <a:xfrm>
            <a:off x="637588" y="5480846"/>
            <a:ext cx="7849774" cy="10668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pic>
        <p:nvPicPr>
          <p:cNvPr id="5" name="Graphic 4" descr="Newspaper outline">
            <a:extLst>
              <a:ext uri="{FF2B5EF4-FFF2-40B4-BE49-F238E27FC236}">
                <a16:creationId xmlns:a16="http://schemas.microsoft.com/office/drawing/2014/main" id="{BDE11F7E-742E-13E8-609B-C9F813A5F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75" y="5557046"/>
            <a:ext cx="914400" cy="914400"/>
          </a:xfrm>
          <a:prstGeom prst="rect">
            <a:avLst/>
          </a:prstGeom>
        </p:spPr>
      </p:pic>
      <p:sp>
        <p:nvSpPr>
          <p:cNvPr id="8" name="TextBox 7">
            <a:extLst>
              <a:ext uri="{FF2B5EF4-FFF2-40B4-BE49-F238E27FC236}">
                <a16:creationId xmlns:a16="http://schemas.microsoft.com/office/drawing/2014/main" id="{6F7FD6F2-6AC5-88C2-0A3E-E3AD70AFEB43}"/>
              </a:ext>
            </a:extLst>
          </p:cNvPr>
          <p:cNvSpPr txBox="1"/>
          <p:nvPr/>
        </p:nvSpPr>
        <p:spPr>
          <a:xfrm>
            <a:off x="1676400" y="5644914"/>
            <a:ext cx="6543675" cy="738664"/>
          </a:xfrm>
          <a:prstGeom prst="rect">
            <a:avLst/>
          </a:prstGeom>
          <a:noFill/>
        </p:spPr>
        <p:txBody>
          <a:bodyPr wrap="square">
            <a:spAutoFit/>
          </a:bodyPr>
          <a:lstStyle/>
          <a:p>
            <a:r>
              <a:rPr lang="en-US" sz="1400" kern="100" dirty="0">
                <a:solidFill>
                  <a:srgbClr val="55565A"/>
                </a:solidFill>
                <a:latin typeface="Corbel" panose="020B0503020204020204" pitchFamily="34" charset="0"/>
                <a:ea typeface="Aptos" panose="020B0004020202020204" pitchFamily="34" charset="0"/>
                <a:cs typeface="Times New Roman" panose="02020603050405020304" pitchFamily="18" charset="0"/>
              </a:rPr>
              <a:t>For more information about adding notes, review Page 51 of the </a:t>
            </a:r>
            <a:r>
              <a:rPr lang="en-US" sz="1400" i="1" kern="100" dirty="0">
                <a:solidFill>
                  <a:srgbClr val="55565A"/>
                </a:solidFill>
                <a:latin typeface="Corbel" panose="020B0503020204020204" pitchFamily="34" charset="0"/>
                <a:ea typeface="Aptos" panose="020B0004020202020204" pitchFamily="34" charset="0"/>
                <a:cs typeface="Times New Roman" panose="02020603050405020304" pitchFamily="18" charset="0"/>
              </a:rPr>
              <a:t>BCBSLA Authorizations Application User Guide,</a:t>
            </a:r>
            <a:r>
              <a:rPr lang="en-US" sz="1400" kern="100" dirty="0">
                <a:solidFill>
                  <a:srgbClr val="55565A"/>
                </a:solidFill>
                <a:latin typeface="Corbel" panose="020B0503020204020204" pitchFamily="34" charset="0"/>
                <a:ea typeface="Aptos" panose="020B0004020202020204" pitchFamily="34" charset="0"/>
                <a:cs typeface="Times New Roman" panose="02020603050405020304" pitchFamily="18" charset="0"/>
              </a:rPr>
              <a:t> found on iLinkBlue (</a:t>
            </a:r>
            <a:r>
              <a:rPr lang="en-US" sz="1400" b="1" kern="100" dirty="0">
                <a:solidFill>
                  <a:srgbClr val="0070C0"/>
                </a:solidFill>
                <a:latin typeface="Corbel" panose="020B0503020204020204" pitchFamily="34" charset="0"/>
                <a:ea typeface="Aptos" panose="020B0004020202020204" pitchFamily="34" charset="0"/>
                <a:cs typeface="Times New Roman" panose="02020603050405020304" pitchFamily="18" charset="0"/>
              </a:rPr>
              <a:t>www.lablue.com/ilinkblue</a:t>
            </a:r>
            <a:r>
              <a:rPr lang="en-US" sz="1400" kern="100" dirty="0">
                <a:solidFill>
                  <a:srgbClr val="55565A"/>
                </a:solidFill>
                <a:latin typeface="Corbel" panose="020B0503020204020204" pitchFamily="34" charset="0"/>
                <a:ea typeface="Aptos" panose="020B0004020202020204" pitchFamily="34" charset="0"/>
                <a:cs typeface="Times New Roman" panose="02020603050405020304" pitchFamily="18" charset="0"/>
              </a:rPr>
              <a:t>), under Resources, then Manuals. </a:t>
            </a:r>
          </a:p>
        </p:txBody>
      </p:sp>
    </p:spTree>
    <p:extLst>
      <p:ext uri="{BB962C8B-B14F-4D97-AF65-F5344CB8AC3E}">
        <p14:creationId xmlns:p14="http://schemas.microsoft.com/office/powerpoint/2010/main" val="26957860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F6BB2A-5F41-918C-985D-C630A696CD89}"/>
              </a:ext>
            </a:extLst>
          </p:cNvPr>
          <p:cNvSpPr/>
          <p:nvPr/>
        </p:nvSpPr>
        <p:spPr>
          <a:xfrm>
            <a:off x="228600" y="1835696"/>
            <a:ext cx="8063345" cy="3814766"/>
          </a:xfrm>
          <a:prstGeom prst="rect">
            <a:avLst/>
          </a:prstGeom>
          <a:solidFill>
            <a:srgbClr val="8FCAE7">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B78FBBB-11C7-DDB9-3EF1-F6ABCE3EAC42}"/>
              </a:ext>
            </a:extLst>
          </p:cNvPr>
          <p:cNvSpPr txBox="1"/>
          <p:nvPr/>
        </p:nvSpPr>
        <p:spPr>
          <a:xfrm>
            <a:off x="629245" y="2106279"/>
            <a:ext cx="8925773" cy="3273600"/>
          </a:xfrm>
          <a:prstGeom prst="rect">
            <a:avLst/>
          </a:prstGeom>
          <a:noFill/>
        </p:spPr>
        <p:txBody>
          <a:bodyPr wrap="square" numCol="2" rtlCol="0">
            <a:noAutofit/>
          </a:bodyPr>
          <a:lstStyle/>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Ambulance Service</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Ambulatory Surgical Center</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Birthing Centers</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Cardiac Cath Lab (Outpatient)</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Diagnostic Services</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Dialysis Facility</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DME Supplier</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Emergency Medicine Physician Groups</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Home Health Agency</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Home Infusion</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Hospice</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Hospitals</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IOP/PHP Psych/CDU</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Laboratory</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Lithotripsy/</a:t>
            </a:r>
            <a:r>
              <a:rPr kumimoji="0" lang="en-US" sz="1600" b="0" i="0" u="none" strike="noStrike" kern="1200" cap="none" spc="0" normalizeH="0" baseline="0" noProof="0" dirty="0" err="1">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Orthotripsy</a:t>
            </a:r>
            <a:endPar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Nursing Home</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Radiation Center </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Residential Treatment</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Retail Health Clinic</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Skilled Nursing Facility</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Sleep Lab/Center</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Specialty Pharmacy</a:t>
            </a:r>
          </a:p>
          <a:p>
            <a:pPr marL="285750" marR="0" lvl="0" indent="-285750" algn="l" defTabSz="457200" rtl="0" eaLnBrk="1" fontAlgn="auto" latinLnBrk="0" hangingPunct="1">
              <a:lnSpc>
                <a:spcPct val="100000"/>
              </a:lnSpc>
              <a:spcBef>
                <a:spcPts val="0"/>
              </a:spcBef>
              <a:spcAft>
                <a:spcPts val="3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Urgent Care Clinic</a:t>
            </a:r>
          </a:p>
          <a:p>
            <a:pPr marL="0" marR="0" lvl="0" indent="0" algn="l" defTabSz="457200" rtl="0" eaLnBrk="1" fontAlgn="auto" latinLnBrk="0" hangingPunct="1">
              <a:lnSpc>
                <a:spcPct val="100000"/>
              </a:lnSpc>
              <a:spcBef>
                <a:spcPts val="0"/>
              </a:spcBef>
              <a:spcAft>
                <a:spcPts val="300"/>
              </a:spcAft>
              <a:buClr>
                <a:srgbClr val="55565A"/>
              </a:buClr>
              <a:buSzTx/>
              <a:buFontTx/>
              <a:buNone/>
              <a:tabLst/>
              <a:defRPr/>
            </a:pPr>
            <a:endParaRPr kumimoji="0" lang="en-US" sz="13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3F6CB812-52EE-49BC-9CAE-51405E8FDA84}"/>
              </a:ext>
            </a:extLst>
          </p:cNvPr>
          <p:cNvSpPr txBox="1"/>
          <p:nvPr/>
        </p:nvSpPr>
        <p:spPr>
          <a:xfrm>
            <a:off x="395720" y="5963521"/>
            <a:ext cx="806334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View the </a:t>
            </a:r>
            <a:r>
              <a:rPr kumimoji="0" lang="en-US" sz="1400" b="0" i="1"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Credentialing Criteria </a:t>
            </a:r>
            <a:r>
              <a:rPr kumimoji="0" lang="en-US" sz="14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for these facility types at </a:t>
            </a:r>
            <a:r>
              <a:rPr kumimoji="0" lang="en-US" sz="14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www.lablue.com/providers </a:t>
            </a:r>
            <a:r>
              <a:rPr kumimoji="0" lang="en-US" sz="14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&gt;Network Enrollment &gt;Join Our Networks &gt;Facilities and Hospitals &gt;Credentialing Process.</a:t>
            </a:r>
            <a:endParaRPr kumimoji="0" lang="en-US" sz="14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endParaRPr>
          </a:p>
        </p:txBody>
      </p:sp>
      <p:sp>
        <p:nvSpPr>
          <p:cNvPr id="2" name="Content Placeholder 1">
            <a:extLst>
              <a:ext uri="{FF2B5EF4-FFF2-40B4-BE49-F238E27FC236}">
                <a16:creationId xmlns:a16="http://schemas.microsoft.com/office/drawing/2014/main" id="{09533607-C36C-A32A-E663-51CF82AD5C94}"/>
              </a:ext>
            </a:extLst>
          </p:cNvPr>
          <p:cNvSpPr>
            <a:spLocks noGrp="1"/>
          </p:cNvSpPr>
          <p:nvPr>
            <p:ph idx="4294967295"/>
          </p:nvPr>
        </p:nvSpPr>
        <p:spPr>
          <a:xfrm>
            <a:off x="228600" y="874747"/>
            <a:ext cx="7886700" cy="592138"/>
          </a:xfrm>
        </p:spPr>
        <p:txBody>
          <a:bodyPr/>
          <a:lstStyle/>
          <a:p>
            <a:pPr marL="0" indent="0">
              <a:buNone/>
            </a:pPr>
            <a:r>
              <a:rPr lang="en-US" sz="1800" dirty="0">
                <a:solidFill>
                  <a:srgbClr val="55565A"/>
                </a:solidFill>
                <a:ea typeface="Segoe UI" panose="020B0502040204020203" pitchFamily="34" charset="0"/>
              </a:rPr>
              <a:t>The following facility types must meet certain criteria to participate in our networks:</a:t>
            </a:r>
          </a:p>
          <a:p>
            <a:pPr marL="0" indent="0">
              <a:buNone/>
            </a:pPr>
            <a:endParaRPr lang="en-US" dirty="0">
              <a:solidFill>
                <a:srgbClr val="55565A"/>
              </a:solidFill>
            </a:endParaRPr>
          </a:p>
        </p:txBody>
      </p:sp>
      <p:sp>
        <p:nvSpPr>
          <p:cNvPr id="4" name="Title 1">
            <a:extLst>
              <a:ext uri="{FF2B5EF4-FFF2-40B4-BE49-F238E27FC236}">
                <a16:creationId xmlns:a16="http://schemas.microsoft.com/office/drawing/2014/main" id="{F7919D25-C4C9-DD2E-0F89-309DD9F186B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Facility Network Availability</a:t>
            </a:r>
          </a:p>
        </p:txBody>
      </p:sp>
    </p:spTree>
    <p:extLst>
      <p:ext uri="{BB962C8B-B14F-4D97-AF65-F5344CB8AC3E}">
        <p14:creationId xmlns:p14="http://schemas.microsoft.com/office/powerpoint/2010/main" val="19821464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250-3E19-74F0-C755-7F20F8F707F3}"/>
              </a:ext>
            </a:extLst>
          </p:cNvPr>
          <p:cNvSpPr>
            <a:spLocks noGrp="1"/>
          </p:cNvSpPr>
          <p:nvPr>
            <p:ph type="title"/>
          </p:nvPr>
        </p:nvSpPr>
        <p:spPr>
          <a:xfrm>
            <a:off x="228600" y="-1621"/>
            <a:ext cx="7391400" cy="535021"/>
          </a:xfrm>
        </p:spPr>
        <p:txBody>
          <a:bodyPr/>
          <a:lstStyle/>
          <a:p>
            <a:r>
              <a:rPr lang="en-US" sz="2000">
                <a:solidFill>
                  <a:schemeClr val="bg1"/>
                </a:solidFill>
                <a:latin typeface="Corbel" panose="020B0503020204020204" pitchFamily="34" charset="0"/>
                <a:cs typeface="Segoe UI" panose="020B0502040204020203" pitchFamily="34" charset="0"/>
              </a:rPr>
              <a:t>Provider Note Type</a:t>
            </a:r>
          </a:p>
        </p:txBody>
      </p:sp>
      <p:sp>
        <p:nvSpPr>
          <p:cNvPr id="4" name="TextBox 3">
            <a:extLst>
              <a:ext uri="{FF2B5EF4-FFF2-40B4-BE49-F238E27FC236}">
                <a16:creationId xmlns:a16="http://schemas.microsoft.com/office/drawing/2014/main" id="{DB753507-F519-8774-1B72-4B1ECEDAE55B}"/>
              </a:ext>
            </a:extLst>
          </p:cNvPr>
          <p:cNvSpPr txBox="1"/>
          <p:nvPr/>
        </p:nvSpPr>
        <p:spPr>
          <a:xfrm>
            <a:off x="491665" y="843754"/>
            <a:ext cx="7849774" cy="5752472"/>
          </a:xfrm>
          <a:prstGeom prst="rect">
            <a:avLst/>
          </a:prstGeom>
          <a:noFill/>
        </p:spPr>
        <p:txBody>
          <a:bodyPr wrap="square" rtlCol="0">
            <a:spAutoFit/>
          </a:bodyPr>
          <a:lstStyle/>
          <a:p>
            <a:pPr marL="0" indent="0">
              <a:buNone/>
            </a:pPr>
            <a:r>
              <a:rPr lang="en-US" sz="1600" kern="100">
                <a:solidFill>
                  <a:srgbClr val="55565A"/>
                </a:solidFill>
                <a:latin typeface="Corbel" panose="020B0503020204020204" pitchFamily="34" charset="0"/>
                <a:ea typeface="Aptos" panose="020B0004020202020204" pitchFamily="34" charset="0"/>
              </a:rPr>
              <a:t>When adding a note, select the appropriate Note Type that fits your need. Selecting the incorrect type can delay processing of your authorization request.</a:t>
            </a:r>
          </a:p>
          <a:p>
            <a:pPr marL="0" indent="0">
              <a:buNone/>
            </a:pPr>
            <a:endParaRPr lang="en-US" sz="1600" kern="100">
              <a:solidFill>
                <a:srgbClr val="55565A"/>
              </a:solidFill>
              <a:latin typeface="Corbel" panose="020B0503020204020204" pitchFamily="34" charset="0"/>
              <a:ea typeface="Aptos" panose="020B0004020202020204" pitchFamily="34" charset="0"/>
            </a:endParaRP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Non-clinical Comments</a:t>
            </a:r>
            <a:r>
              <a:rPr lang="en-US" sz="1600" kern="100">
                <a:solidFill>
                  <a:srgbClr val="55565A"/>
                </a:solidFill>
                <a:latin typeface="Corbel" panose="020B0503020204020204" pitchFamily="34" charset="0"/>
                <a:ea typeface="Aptos" panose="020B0004020202020204" pitchFamily="34" charset="0"/>
              </a:rPr>
              <a:t>: Select when asking a question, providing a non-clinical information or sending a non-medical record communication to Louisiana Blue that is not one of the below options. </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IQ Note</a:t>
            </a:r>
            <a:r>
              <a:rPr lang="en-US" sz="1600" kern="100">
                <a:solidFill>
                  <a:srgbClr val="55565A"/>
                </a:solidFill>
                <a:latin typeface="Corbel" panose="020B0503020204020204" pitchFamily="34" charset="0"/>
                <a:ea typeface="Aptos" panose="020B0004020202020204" pitchFamily="34" charset="0"/>
              </a:rPr>
              <a:t>: Select when submitting an InterQual (IQ) review via notes.</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IP Extension/Concurrent Request</a:t>
            </a:r>
            <a:r>
              <a:rPr lang="en-US" sz="1600" kern="100">
                <a:solidFill>
                  <a:srgbClr val="55565A"/>
                </a:solidFill>
                <a:latin typeface="Corbel" panose="020B0503020204020204" pitchFamily="34" charset="0"/>
                <a:ea typeface="Aptos" panose="020B0004020202020204" pitchFamily="34" charset="0"/>
              </a:rPr>
              <a:t>: Select when requesting additional inpatient bed days only. This is not for outpatient services.</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Clinical Information</a:t>
            </a:r>
            <a:r>
              <a:rPr lang="en-US" sz="1600" kern="100">
                <a:solidFill>
                  <a:srgbClr val="55565A"/>
                </a:solidFill>
                <a:latin typeface="Corbel" panose="020B0503020204020204" pitchFamily="34" charset="0"/>
                <a:ea typeface="Aptos" panose="020B0004020202020204" pitchFamily="34" charset="0"/>
              </a:rPr>
              <a:t>: Select when submitting medical records and additional clinical information for review. </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Peer to Peer</a:t>
            </a:r>
            <a:r>
              <a:rPr lang="en-US" sz="1600" kern="100">
                <a:solidFill>
                  <a:srgbClr val="55565A"/>
                </a:solidFill>
                <a:latin typeface="Corbel" panose="020B0503020204020204" pitchFamily="34" charset="0"/>
                <a:ea typeface="Aptos" panose="020B0004020202020204" pitchFamily="34" charset="0"/>
              </a:rPr>
              <a:t>: Select when requesting a peer-to-peer review after a service has been denied.</a:t>
            </a:r>
          </a:p>
          <a:p>
            <a:pPr marL="342900" indent="-342900">
              <a:lnSpc>
                <a:spcPct val="107000"/>
              </a:lnSpc>
              <a:spcBef>
                <a:spcPts val="0"/>
              </a:spcBef>
              <a:spcAft>
                <a:spcPts val="600"/>
              </a:spcAft>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Reconsideration Request</a:t>
            </a:r>
            <a:r>
              <a:rPr lang="en-US" sz="1600" kern="100">
                <a:solidFill>
                  <a:srgbClr val="55565A"/>
                </a:solidFill>
                <a:latin typeface="Corbel" panose="020B0503020204020204" pitchFamily="34" charset="0"/>
                <a:ea typeface="Aptos" panose="020B0004020202020204" pitchFamily="34" charset="0"/>
              </a:rPr>
              <a:t>: Select when submitting additional information for review after a service has been denied. </a:t>
            </a:r>
          </a:p>
          <a:p>
            <a:pPr marL="342900" indent="-342900">
              <a:lnSpc>
                <a:spcPct val="107000"/>
              </a:lnSpc>
              <a:spcBef>
                <a:spcPts val="0"/>
              </a:spcBef>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IP Discharge Notification</a:t>
            </a:r>
            <a:r>
              <a:rPr lang="en-US" sz="1600" kern="100">
                <a:solidFill>
                  <a:srgbClr val="55565A"/>
                </a:solidFill>
                <a:latin typeface="Corbel" panose="020B0503020204020204" pitchFamily="34" charset="0"/>
                <a:ea typeface="Aptos" panose="020B0004020202020204" pitchFamily="34" charset="0"/>
              </a:rPr>
              <a:t>: Select to submitting an inpatient discharge date and discharge disposition.</a:t>
            </a:r>
          </a:p>
          <a:p>
            <a:pPr marL="342900" indent="-342900">
              <a:lnSpc>
                <a:spcPct val="107000"/>
              </a:lnSpc>
              <a:spcBef>
                <a:spcPts val="0"/>
              </a:spcBef>
              <a:buFont typeface="Symbol" panose="05050102010706020507" pitchFamily="18" charset="2"/>
              <a:buChar char=""/>
            </a:pPr>
            <a:r>
              <a:rPr lang="en-US" sz="1600" b="1" kern="100">
                <a:solidFill>
                  <a:srgbClr val="55565A"/>
                </a:solidFill>
                <a:latin typeface="Corbel" panose="020B0503020204020204" pitchFamily="34" charset="0"/>
                <a:ea typeface="Aptos" panose="020B0004020202020204" pitchFamily="34" charset="0"/>
              </a:rPr>
              <a:t>Provider Additional Service Request</a:t>
            </a:r>
            <a:r>
              <a:rPr lang="en-US" sz="1600" kern="100">
                <a:solidFill>
                  <a:srgbClr val="55565A"/>
                </a:solidFill>
                <a:latin typeface="Corbel" panose="020B0503020204020204" pitchFamily="34" charset="0"/>
                <a:ea typeface="Aptos" panose="020B0004020202020204" pitchFamily="34" charset="0"/>
              </a:rPr>
              <a:t>: Select when the provider is requesting additional units/visits/hours/days on present outpatient services or requesting additional service codes for either inpatient or outpatient.</a:t>
            </a:r>
            <a:endParaRPr lang="en-US" sz="2400" kern="100">
              <a:solidFill>
                <a:srgbClr val="55565A"/>
              </a:solidFill>
              <a:latin typeface="Corbel" panose="020B0503020204020204" pitchFamily="34" charset="0"/>
              <a:ea typeface="Aptos" panose="020B0004020202020204" pitchFamily="34" charset="0"/>
            </a:endParaRPr>
          </a:p>
        </p:txBody>
      </p:sp>
    </p:spTree>
    <p:extLst>
      <p:ext uri="{BB962C8B-B14F-4D97-AF65-F5344CB8AC3E}">
        <p14:creationId xmlns:p14="http://schemas.microsoft.com/office/powerpoint/2010/main" val="104121713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250-3E19-74F0-C755-7F20F8F707F3}"/>
              </a:ext>
            </a:extLst>
          </p:cNvPr>
          <p:cNvSpPr>
            <a:spLocks noGrp="1"/>
          </p:cNvSpPr>
          <p:nvPr>
            <p:ph type="title"/>
          </p:nvPr>
        </p:nvSpPr>
        <p:spPr>
          <a:xfrm>
            <a:off x="228600" y="-1621"/>
            <a:ext cx="7391400" cy="535021"/>
          </a:xfrm>
        </p:spPr>
        <p:txBody>
          <a:bodyPr/>
          <a:lstStyle/>
          <a:p>
            <a:r>
              <a:rPr lang="en-US" sz="2000">
                <a:solidFill>
                  <a:schemeClr val="bg1"/>
                </a:solidFill>
                <a:latin typeface="Corbel" panose="020B0503020204020204" pitchFamily="34" charset="0"/>
                <a:cs typeface="Segoe UI" panose="020B0502040204020203" pitchFamily="34" charset="0"/>
              </a:rPr>
              <a:t>Adding Notes to an Authorization Request</a:t>
            </a:r>
          </a:p>
        </p:txBody>
      </p:sp>
      <p:sp>
        <p:nvSpPr>
          <p:cNvPr id="4" name="TextBox 3">
            <a:extLst>
              <a:ext uri="{FF2B5EF4-FFF2-40B4-BE49-F238E27FC236}">
                <a16:creationId xmlns:a16="http://schemas.microsoft.com/office/drawing/2014/main" id="{DB753507-F519-8774-1B72-4B1ECEDAE55B}"/>
              </a:ext>
            </a:extLst>
          </p:cNvPr>
          <p:cNvSpPr txBox="1"/>
          <p:nvPr/>
        </p:nvSpPr>
        <p:spPr>
          <a:xfrm>
            <a:off x="491665" y="843754"/>
            <a:ext cx="7849774" cy="1200329"/>
          </a:xfrm>
          <a:prstGeom prst="rect">
            <a:avLst/>
          </a:prstGeom>
          <a:noFill/>
        </p:spPr>
        <p:txBody>
          <a:bodyPr wrap="square" rtlCol="0">
            <a:spAutoFit/>
          </a:bodyPr>
          <a:lstStyle/>
          <a:p>
            <a:pPr marL="0" indent="0">
              <a:buNone/>
            </a:pPr>
            <a:r>
              <a:rPr lang="en-US">
                <a:solidFill>
                  <a:srgbClr val="55565A"/>
                </a:solidFill>
                <a:latin typeface="Corbel" panose="020B0503020204020204" pitchFamily="34" charset="0"/>
                <a:ea typeface="MS Mincho" panose="02020609040205080304" pitchFamily="49" charset="-128"/>
                <a:cs typeface="Arial" panose="020B0604020202020204" pitchFamily="34" charset="0"/>
              </a:rPr>
              <a:t>The </a:t>
            </a:r>
            <a:r>
              <a:rPr lang="en-US" b="1">
                <a:solidFill>
                  <a:srgbClr val="55565A"/>
                </a:solidFill>
                <a:latin typeface="Corbel" panose="020B0503020204020204" pitchFamily="34" charset="0"/>
                <a:ea typeface="MS Mincho" panose="02020609040205080304" pitchFamily="49" charset="-128"/>
                <a:cs typeface="Arial" panose="020B0604020202020204" pitchFamily="34" charset="0"/>
              </a:rPr>
              <a:t>Note</a:t>
            </a:r>
            <a:r>
              <a:rPr lang="en-US">
                <a:solidFill>
                  <a:srgbClr val="55565A"/>
                </a:solidFill>
                <a:latin typeface="Corbel" panose="020B0503020204020204" pitchFamily="34" charset="0"/>
                <a:ea typeface="MS Mincho" panose="02020609040205080304" pitchFamily="49" charset="-128"/>
                <a:cs typeface="Arial" panose="020B0604020202020204" pitchFamily="34" charset="0"/>
              </a:rPr>
              <a:t> text field will allow you to enter a message and select an attachment. </a:t>
            </a:r>
          </a:p>
          <a:p>
            <a:pPr marL="0" indent="0">
              <a:buNone/>
            </a:pPr>
            <a:endParaRPr lang="en-US">
              <a:solidFill>
                <a:srgbClr val="55565A"/>
              </a:solidFill>
              <a:latin typeface="Corbel" panose="020B0503020204020204" pitchFamily="34" charset="0"/>
              <a:ea typeface="MS Mincho" panose="02020609040205080304" pitchFamily="49" charset="-128"/>
              <a:cs typeface="Arial" panose="020B0604020202020204" pitchFamily="34" charset="0"/>
            </a:endParaRPr>
          </a:p>
          <a:p>
            <a:pPr marL="914400" indent="0">
              <a:buNone/>
            </a:pPr>
            <a:r>
              <a:rPr lang="en-US">
                <a:solidFill>
                  <a:srgbClr val="55565A"/>
                </a:solidFill>
                <a:latin typeface="Corbel" panose="020B0503020204020204" pitchFamily="34" charset="0"/>
                <a:ea typeface="MS Mincho" panose="02020609040205080304" pitchFamily="49" charset="-128"/>
                <a:cs typeface="Arial" panose="020B0604020202020204" pitchFamily="34" charset="0"/>
              </a:rPr>
              <a:t>If you need to include additional attachments, create a new note for    each attachment.</a:t>
            </a:r>
            <a:endParaRPr lang="en-US" sz="2800">
              <a:solidFill>
                <a:srgbClr val="55565A"/>
              </a:solidFill>
              <a:latin typeface="Corbel" panose="020B0503020204020204" pitchFamily="34" charset="0"/>
            </a:endParaRPr>
          </a:p>
        </p:txBody>
      </p:sp>
      <p:pic>
        <p:nvPicPr>
          <p:cNvPr id="3" name="Graphic 2" descr="Comment Important with solid fill">
            <a:extLst>
              <a:ext uri="{FF2B5EF4-FFF2-40B4-BE49-F238E27FC236}">
                <a16:creationId xmlns:a16="http://schemas.microsoft.com/office/drawing/2014/main" id="{E6CCDFED-095C-B904-7ECE-FA1D278A34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665" y="1219200"/>
            <a:ext cx="914400" cy="914400"/>
          </a:xfrm>
          <a:prstGeom prst="rect">
            <a:avLst/>
          </a:prstGeom>
        </p:spPr>
      </p:pic>
      <p:pic>
        <p:nvPicPr>
          <p:cNvPr id="5" name="Picture 4">
            <a:extLst>
              <a:ext uri="{FF2B5EF4-FFF2-40B4-BE49-F238E27FC236}">
                <a16:creationId xmlns:a16="http://schemas.microsoft.com/office/drawing/2014/main" id="{855E200E-3E5E-0962-43D4-062C114AD6C4}"/>
              </a:ext>
            </a:extLst>
          </p:cNvPr>
          <p:cNvPicPr>
            <a:picLocks noChangeAspect="1"/>
          </p:cNvPicPr>
          <p:nvPr/>
        </p:nvPicPr>
        <p:blipFill rotWithShape="1">
          <a:blip r:embed="rId5">
            <a:extLst>
              <a:ext uri="{28A0092B-C50C-407E-A947-70E740481C1C}">
                <a14:useLocalDpi xmlns:a14="http://schemas.microsoft.com/office/drawing/2010/main" val="0"/>
              </a:ext>
            </a:extLst>
          </a:blip>
          <a:srcRect t="130" r="335" b="687"/>
          <a:stretch/>
        </p:blipFill>
        <p:spPr bwMode="auto">
          <a:xfrm>
            <a:off x="1701936" y="2354437"/>
            <a:ext cx="5740128" cy="3865388"/>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415396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ACBAD4-2F31-69EE-9310-6ADCD1C68009}"/>
              </a:ext>
            </a:extLst>
          </p:cNvPr>
          <p:cNvSpPr txBox="1"/>
          <p:nvPr/>
        </p:nvSpPr>
        <p:spPr>
          <a:xfrm>
            <a:off x="381000" y="3907277"/>
            <a:ext cx="8763000" cy="3111621"/>
          </a:xfrm>
          <a:prstGeom prst="rect">
            <a:avLst/>
          </a:prstGeom>
          <a:noFill/>
        </p:spPr>
        <p:txBody>
          <a:bodyPr wrap="square" rtlCol="0">
            <a:spAutoFit/>
          </a:bodyPr>
          <a:lstStyle/>
          <a:p>
            <a:pPr eaLnBrk="0" fontAlgn="base" hangingPunct="0">
              <a:lnSpc>
                <a:spcPct val="105000"/>
              </a:lnSpc>
              <a:spcBef>
                <a:spcPct val="30000"/>
              </a:spcBef>
              <a:spcAft>
                <a:spcPct val="0"/>
              </a:spcAft>
              <a:buClr>
                <a:srgbClr val="55565A"/>
              </a:buClr>
            </a:pPr>
            <a:r>
              <a:rPr lang="en-US" dirty="0">
                <a:solidFill>
                  <a:srgbClr val="55565A"/>
                </a:solidFill>
                <a:latin typeface="Corbel" panose="020B0503020204020204" pitchFamily="34" charset="0"/>
                <a:cs typeface="Segoe UI" panose="020B0502040204020203" pitchFamily="34" charset="0"/>
              </a:rPr>
              <a:t>The Authorizations section of </a:t>
            </a:r>
            <a:r>
              <a:rPr lang="en-US" dirty="0" err="1">
                <a:solidFill>
                  <a:srgbClr val="55565A"/>
                </a:solidFill>
                <a:latin typeface="Corbel" panose="020B0503020204020204" pitchFamily="34" charset="0"/>
                <a:cs typeface="Segoe UI" panose="020B0502040204020203" pitchFamily="34" charset="0"/>
              </a:rPr>
              <a:t>iLinkBlue</a:t>
            </a:r>
            <a:r>
              <a:rPr lang="en-US" dirty="0">
                <a:solidFill>
                  <a:srgbClr val="55565A"/>
                </a:solidFill>
                <a:latin typeface="Corbel" panose="020B0503020204020204" pitchFamily="34" charset="0"/>
                <a:cs typeface="Segoe UI" panose="020B0502040204020203" pitchFamily="34" charset="0"/>
              </a:rPr>
              <a:t> includes resources and applications for both </a:t>
            </a:r>
            <a:r>
              <a:rPr lang="en-US" b="1" dirty="0">
                <a:solidFill>
                  <a:srgbClr val="0070C0"/>
                </a:solidFill>
                <a:latin typeface="Corbel" panose="020B0503020204020204" pitchFamily="34" charset="0"/>
                <a:cs typeface="Segoe UI" panose="020B0502040204020203" pitchFamily="34" charset="0"/>
              </a:rPr>
              <a:t>BCBSLA</a:t>
            </a:r>
            <a:r>
              <a:rPr lang="en-US" b="1" dirty="0">
                <a:solidFill>
                  <a:srgbClr val="55565A"/>
                </a:solidFill>
                <a:latin typeface="Corbel" panose="020B0503020204020204" pitchFamily="34" charset="0"/>
                <a:cs typeface="Segoe UI" panose="020B0502040204020203" pitchFamily="34" charset="0"/>
              </a:rPr>
              <a:t> </a:t>
            </a:r>
            <a:r>
              <a:rPr lang="en-US" b="1" dirty="0">
                <a:solidFill>
                  <a:srgbClr val="0070C0"/>
                </a:solidFill>
                <a:latin typeface="Corbel" panose="020B0503020204020204" pitchFamily="34" charset="0"/>
                <a:cs typeface="Segoe UI" panose="020B0502040204020203" pitchFamily="34" charset="0"/>
              </a:rPr>
              <a:t>Members</a:t>
            </a:r>
            <a:r>
              <a:rPr lang="en-US" dirty="0">
                <a:solidFill>
                  <a:srgbClr val="55565A"/>
                </a:solidFill>
                <a:latin typeface="Corbel" panose="020B0503020204020204" pitchFamily="34" charset="0"/>
                <a:cs typeface="Segoe UI" panose="020B0502040204020203" pitchFamily="34" charset="0"/>
              </a:rPr>
              <a:t> and </a:t>
            </a:r>
            <a:r>
              <a:rPr lang="en-US" b="1" dirty="0">
                <a:solidFill>
                  <a:srgbClr val="0070C0"/>
                </a:solidFill>
                <a:latin typeface="Corbel" panose="020B0503020204020204" pitchFamily="34" charset="0"/>
                <a:cs typeface="Segoe UI" panose="020B0502040204020203" pitchFamily="34" charset="0"/>
              </a:rPr>
              <a:t>Out of Area Members</a:t>
            </a:r>
            <a:r>
              <a:rPr lang="en-US" b="1" dirty="0">
                <a:solidFill>
                  <a:srgbClr val="55565A"/>
                </a:solidFill>
                <a:latin typeface="Corbel" panose="020B0503020204020204" pitchFamily="34" charset="0"/>
                <a:cs typeface="Segoe UI" panose="020B0502040204020203" pitchFamily="34" charset="0"/>
              </a:rPr>
              <a:t>.</a:t>
            </a:r>
          </a:p>
          <a:p>
            <a:pPr eaLnBrk="0" fontAlgn="base" hangingPunct="0">
              <a:lnSpc>
                <a:spcPct val="105000"/>
              </a:lnSpc>
              <a:spcBef>
                <a:spcPct val="30000"/>
              </a:spcBef>
              <a:spcAft>
                <a:spcPct val="0"/>
              </a:spcAft>
              <a:buClr>
                <a:srgbClr val="55565A"/>
              </a:buClr>
            </a:pPr>
            <a:endParaRPr lang="en-US" b="1" dirty="0">
              <a:solidFill>
                <a:srgbClr val="55565A"/>
              </a:solidFill>
              <a:latin typeface="Corbel" panose="020B0503020204020204" pitchFamily="34" charset="0"/>
              <a:cs typeface="Segoe UI" panose="020B0502040204020203" pitchFamily="34" charset="0"/>
            </a:endParaRPr>
          </a:p>
          <a:p>
            <a:pPr eaLnBrk="0" fontAlgn="base" hangingPunct="0">
              <a:lnSpc>
                <a:spcPct val="105000"/>
              </a:lnSpc>
              <a:spcBef>
                <a:spcPct val="30000"/>
              </a:spcBef>
              <a:spcAft>
                <a:spcPct val="0"/>
              </a:spcAft>
              <a:buClr>
                <a:srgbClr val="55565A"/>
              </a:buClr>
            </a:pPr>
            <a:r>
              <a:rPr lang="en-US" dirty="0">
                <a:solidFill>
                  <a:srgbClr val="55565A"/>
                </a:solidFill>
                <a:latin typeface="Corbel" panose="020B0503020204020204" pitchFamily="34" charset="0"/>
                <a:cs typeface="Segoe UI" panose="020B0502040204020203" pitchFamily="34" charset="0"/>
              </a:rPr>
              <a:t>Many of the applications in this section require a higher level of security access. </a:t>
            </a:r>
          </a:p>
          <a:p>
            <a:pPr eaLnBrk="0" fontAlgn="base" hangingPunct="0">
              <a:lnSpc>
                <a:spcPct val="105000"/>
              </a:lnSpc>
              <a:spcBef>
                <a:spcPct val="30000"/>
              </a:spcBef>
              <a:spcAft>
                <a:spcPct val="0"/>
              </a:spcAft>
              <a:buClr>
                <a:srgbClr val="55565A"/>
              </a:buClr>
            </a:pPr>
            <a:endParaRPr lang="en-US" dirty="0">
              <a:solidFill>
                <a:srgbClr val="55565A"/>
              </a:solidFill>
              <a:latin typeface="Corbel" panose="020B0503020204020204" pitchFamily="34" charset="0"/>
              <a:cs typeface="Segoe UI" panose="020B0502040204020203" pitchFamily="34" charset="0"/>
            </a:endParaRPr>
          </a:p>
          <a:p>
            <a:pPr marL="342900" indent="-342900" eaLnBrk="0" fontAlgn="base" hangingPunct="0">
              <a:lnSpc>
                <a:spcPct val="105000"/>
              </a:lnSpc>
              <a:spcBef>
                <a:spcPct val="30000"/>
              </a:spcBef>
              <a:spcAft>
                <a:spcPct val="0"/>
              </a:spcAft>
              <a:buClr>
                <a:srgbClr val="55565A"/>
              </a:buClr>
              <a:buFont typeface="Arial" panose="020B0604020202020204" pitchFamily="34" charset="0"/>
              <a:buChar char="•"/>
            </a:pPr>
            <a:r>
              <a:rPr lang="en-US" dirty="0">
                <a:solidFill>
                  <a:srgbClr val="55565A"/>
                </a:solidFill>
                <a:latin typeface="Corbel" panose="020B0503020204020204" pitchFamily="34" charset="0"/>
                <a:cs typeface="Segoe UI" panose="020B0502040204020203" pitchFamily="34" charset="0"/>
              </a:rPr>
              <a:t>If the requested services are to treat a condition due to a complication of a non-covered service, claims will deny as non-covered regardless of medical necessity. </a:t>
            </a:r>
          </a:p>
          <a:p>
            <a:pPr marL="342900" indent="-342900" eaLnBrk="0" fontAlgn="base" hangingPunct="0">
              <a:lnSpc>
                <a:spcPct val="105000"/>
              </a:lnSpc>
              <a:spcBef>
                <a:spcPct val="30000"/>
              </a:spcBef>
              <a:spcAft>
                <a:spcPct val="0"/>
              </a:spcAft>
              <a:buClr>
                <a:srgbClr val="55565A"/>
              </a:buClr>
              <a:buFont typeface="Arial" panose="020B0604020202020204" pitchFamily="34" charset="0"/>
              <a:buChar char="•"/>
            </a:pPr>
            <a:r>
              <a:rPr lang="en-US" dirty="0">
                <a:solidFill>
                  <a:srgbClr val="55565A"/>
                </a:solidFill>
                <a:latin typeface="Corbel" panose="020B0503020204020204" pitchFamily="34" charset="0"/>
                <a:cs typeface="Segoe UI" panose="020B0502040204020203" pitchFamily="34" charset="0"/>
              </a:rPr>
              <a:t>Providers are responsible for checking member eligibility and benefits. </a:t>
            </a:r>
          </a:p>
          <a:p>
            <a:endParaRPr lang="en-US" dirty="0">
              <a:latin typeface="Abadi" panose="020B0604020104020204" pitchFamily="34" charset="0"/>
            </a:endParaRPr>
          </a:p>
        </p:txBody>
      </p:sp>
      <p:sp>
        <p:nvSpPr>
          <p:cNvPr id="4" name="Title 1">
            <a:extLst>
              <a:ext uri="{FF2B5EF4-FFF2-40B4-BE49-F238E27FC236}">
                <a16:creationId xmlns:a16="http://schemas.microsoft.com/office/drawing/2014/main" id="{9075F386-B56C-B5EE-8F98-CCDB3AA4ADAC}"/>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Finding Authorization Information</a:t>
            </a:r>
          </a:p>
        </p:txBody>
      </p:sp>
      <p:pic>
        <p:nvPicPr>
          <p:cNvPr id="5" name="Picture 4">
            <a:extLst>
              <a:ext uri="{FF2B5EF4-FFF2-40B4-BE49-F238E27FC236}">
                <a16:creationId xmlns:a16="http://schemas.microsoft.com/office/drawing/2014/main" id="{648FB850-5ADE-C4A6-D33C-5B505BF197C4}"/>
              </a:ext>
            </a:extLst>
          </p:cNvPr>
          <p:cNvPicPr>
            <a:picLocks noChangeAspect="1"/>
          </p:cNvPicPr>
          <p:nvPr/>
        </p:nvPicPr>
        <p:blipFill rotWithShape="1">
          <a:blip r:embed="rId2"/>
          <a:srcRect l="648" t="2746" b="2746"/>
          <a:stretch/>
        </p:blipFill>
        <p:spPr>
          <a:xfrm>
            <a:off x="458801" y="838200"/>
            <a:ext cx="8226398" cy="2806922"/>
          </a:xfrm>
          <a:prstGeom prst="rect">
            <a:avLst/>
          </a:prstGeom>
          <a:ln w="3175">
            <a:solidFill>
              <a:srgbClr val="54565B"/>
            </a:solidFill>
          </a:ln>
        </p:spPr>
      </p:pic>
    </p:spTree>
    <p:extLst>
      <p:ext uri="{BB962C8B-B14F-4D97-AF65-F5344CB8AC3E}">
        <p14:creationId xmlns:p14="http://schemas.microsoft.com/office/powerpoint/2010/main" val="2472023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B2224-5929-1D07-D332-0139B4BA568F}"/>
              </a:ext>
            </a:extLst>
          </p:cNvPr>
          <p:cNvPicPr>
            <a:picLocks noChangeAspect="1"/>
          </p:cNvPicPr>
          <p:nvPr/>
        </p:nvPicPr>
        <p:blipFill rotWithShape="1">
          <a:blip r:embed="rId2"/>
          <a:srcRect t="32997" r="4887" b="8213"/>
          <a:stretch/>
        </p:blipFill>
        <p:spPr>
          <a:xfrm>
            <a:off x="228600" y="2363660"/>
            <a:ext cx="6917815" cy="2736918"/>
          </a:xfrm>
          <a:prstGeom prst="rect">
            <a:avLst/>
          </a:prstGeom>
        </p:spPr>
      </p:pic>
      <p:grpSp>
        <p:nvGrpSpPr>
          <p:cNvPr id="3" name="Group 2">
            <a:extLst>
              <a:ext uri="{FF2B5EF4-FFF2-40B4-BE49-F238E27FC236}">
                <a16:creationId xmlns:a16="http://schemas.microsoft.com/office/drawing/2014/main" id="{C673B4F3-7178-952F-A23D-B1D72553C289}"/>
              </a:ext>
            </a:extLst>
          </p:cNvPr>
          <p:cNvGrpSpPr/>
          <p:nvPr/>
        </p:nvGrpSpPr>
        <p:grpSpPr>
          <a:xfrm>
            <a:off x="5902682" y="4807637"/>
            <a:ext cx="2537083" cy="1624900"/>
            <a:chOff x="3201502" y="3439260"/>
            <a:chExt cx="2451226" cy="1560710"/>
          </a:xfrm>
        </p:grpSpPr>
        <p:pic>
          <p:nvPicPr>
            <p:cNvPr id="4" name="Picture 3">
              <a:extLst>
                <a:ext uri="{FF2B5EF4-FFF2-40B4-BE49-F238E27FC236}">
                  <a16:creationId xmlns:a16="http://schemas.microsoft.com/office/drawing/2014/main" id="{35CF0D51-33FE-9446-50F3-9F0917A3BD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02" y="3439260"/>
              <a:ext cx="2451226" cy="1560710"/>
            </a:xfrm>
            <a:prstGeom prst="rect">
              <a:avLst/>
            </a:prstGeom>
          </p:spPr>
        </p:pic>
        <p:sp>
          <p:nvSpPr>
            <p:cNvPr id="5" name="Rectangle: Rounded Corners 4">
              <a:extLst>
                <a:ext uri="{FF2B5EF4-FFF2-40B4-BE49-F238E27FC236}">
                  <a16:creationId xmlns:a16="http://schemas.microsoft.com/office/drawing/2014/main" id="{B6D4E770-EAE9-EF9E-56EE-9FE76702DD50}"/>
                </a:ext>
              </a:extLst>
            </p:cNvPr>
            <p:cNvSpPr/>
            <p:nvPr/>
          </p:nvSpPr>
          <p:spPr>
            <a:xfrm>
              <a:off x="3254065" y="4026137"/>
              <a:ext cx="664233" cy="189781"/>
            </a:xfrm>
            <a:prstGeom prst="roundRect">
              <a:avLst/>
            </a:prstGeom>
            <a:noFill/>
            <a:ln w="28575" cap="flat" cmpd="sng" algn="ctr">
              <a:solidFill>
                <a:srgbClr val="FFC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pitchFamily="34" charset="0"/>
                <a:ea typeface="+mn-ea"/>
                <a:cs typeface="+mn-cs"/>
              </a:endParaRPr>
            </a:p>
          </p:txBody>
        </p:sp>
      </p:grpSp>
      <p:sp>
        <p:nvSpPr>
          <p:cNvPr id="6" name="TextBox 5">
            <a:extLst>
              <a:ext uri="{FF2B5EF4-FFF2-40B4-BE49-F238E27FC236}">
                <a16:creationId xmlns:a16="http://schemas.microsoft.com/office/drawing/2014/main" id="{481E720F-DE13-5182-1CDD-A8DF8CB39F04}"/>
              </a:ext>
            </a:extLst>
          </p:cNvPr>
          <p:cNvSpPr txBox="1"/>
          <p:nvPr/>
        </p:nvSpPr>
        <p:spPr>
          <a:xfrm>
            <a:off x="203791" y="1358404"/>
            <a:ext cx="8635409" cy="1468174"/>
          </a:xfrm>
          <a:prstGeom prst="rect">
            <a:avLst/>
          </a:prstGeom>
          <a:noFill/>
        </p:spPr>
        <p:txBody>
          <a:bodyPr wrap="square">
            <a:noAutofit/>
          </a:bodyPr>
          <a:lstStyle/>
          <a:p>
            <a:pPr defTabSz="457200"/>
            <a:r>
              <a:rPr lang="en-US" b="1">
                <a:solidFill>
                  <a:srgbClr val="0070C0"/>
                </a:solidFill>
                <a:latin typeface="Corbel" panose="020B0503020204020204" pitchFamily="34" charset="0"/>
              </a:rPr>
              <a:t>Authorizations</a:t>
            </a:r>
            <a:r>
              <a:rPr lang="en-US">
                <a:solidFill>
                  <a:srgbClr val="0070C0"/>
                </a:solidFill>
                <a:latin typeface="Corbel" panose="020B0503020204020204" pitchFamily="34" charset="0"/>
              </a:rPr>
              <a:t> </a:t>
            </a:r>
            <a:r>
              <a:rPr lang="en-US" b="1">
                <a:solidFill>
                  <a:srgbClr val="0070C0"/>
                </a:solidFill>
                <a:latin typeface="Corbel" panose="020B0503020204020204" pitchFamily="34" charset="0"/>
              </a:rPr>
              <a:t>Guidelines - Do I need an authorization? </a:t>
            </a:r>
            <a:r>
              <a:rPr lang="en-US">
                <a:solidFill>
                  <a:srgbClr val="55565A"/>
                </a:solidFill>
                <a:latin typeface="Corbel" panose="020B0503020204020204" pitchFamily="34" charset="0"/>
              </a:rPr>
              <a:t>– This application lets you research and view authorization requirements </a:t>
            </a:r>
            <a:r>
              <a:rPr lang="en-US" u="sng">
                <a:solidFill>
                  <a:srgbClr val="55565A"/>
                </a:solidFill>
                <a:latin typeface="Corbel" panose="020B0503020204020204" pitchFamily="34" charset="0"/>
              </a:rPr>
              <a:t>based on the member ID prefix</a:t>
            </a:r>
            <a:r>
              <a:rPr lang="en-US">
                <a:solidFill>
                  <a:srgbClr val="55565A"/>
                </a:solidFill>
                <a:latin typeface="Corbel" panose="020B0503020204020204" pitchFamily="34" charset="0"/>
              </a:rPr>
              <a:t>.  </a:t>
            </a:r>
          </a:p>
        </p:txBody>
      </p:sp>
      <p:sp>
        <p:nvSpPr>
          <p:cNvPr id="9" name="Arrow: Pentagon 8">
            <a:extLst>
              <a:ext uri="{FF2B5EF4-FFF2-40B4-BE49-F238E27FC236}">
                <a16:creationId xmlns:a16="http://schemas.microsoft.com/office/drawing/2014/main" id="{A3CD69EC-4D9B-81D3-896D-16D89EF715EE}"/>
              </a:ext>
            </a:extLst>
          </p:cNvPr>
          <p:cNvSpPr/>
          <p:nvPr/>
        </p:nvSpPr>
        <p:spPr>
          <a:xfrm>
            <a:off x="4612091" y="5316891"/>
            <a:ext cx="1079405" cy="277244"/>
          </a:xfrm>
          <a:prstGeom prst="homePlate">
            <a:avLst>
              <a:gd name="adj" fmla="val 68969"/>
            </a:avLst>
          </a:prstGeom>
          <a:solidFill>
            <a:srgbClr val="7F7F7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0" name="TextBox 9">
            <a:extLst>
              <a:ext uri="{FF2B5EF4-FFF2-40B4-BE49-F238E27FC236}">
                <a16:creationId xmlns:a16="http://schemas.microsoft.com/office/drawing/2014/main" id="{4C0D8F67-098C-C035-4632-7FD8B9AC9A73}"/>
              </a:ext>
            </a:extLst>
          </p:cNvPr>
          <p:cNvSpPr txBox="1"/>
          <p:nvPr/>
        </p:nvSpPr>
        <p:spPr>
          <a:xfrm>
            <a:off x="912592" y="5052439"/>
            <a:ext cx="3712116" cy="1200329"/>
          </a:xfrm>
          <a:prstGeom prst="rect">
            <a:avLst/>
          </a:prstGeom>
          <a:noFill/>
        </p:spPr>
        <p:txBody>
          <a:bodyPr wrap="square">
            <a:spAutoFit/>
          </a:bodyPr>
          <a:lstStyle/>
          <a:p>
            <a:pPr defTabSz="457200"/>
            <a:endParaRPr lang="en-US">
              <a:solidFill>
                <a:prstClr val="black">
                  <a:lumMod val="75000"/>
                  <a:lumOff val="25000"/>
                </a:prstClr>
              </a:solidFill>
              <a:latin typeface="Corbel" panose="020B0503020204020204" pitchFamily="34" charset="0"/>
            </a:endParaRPr>
          </a:p>
          <a:p>
            <a:pPr defTabSz="457200"/>
            <a:r>
              <a:rPr lang="en-US">
                <a:solidFill>
                  <a:srgbClr val="55565A"/>
                </a:solidFill>
                <a:latin typeface="Corbel" panose="020B0503020204020204" pitchFamily="34" charset="0"/>
              </a:rPr>
              <a:t>Enter the member’s prefix to access </a:t>
            </a:r>
            <a:br>
              <a:rPr lang="en-US">
                <a:solidFill>
                  <a:srgbClr val="55565A"/>
                </a:solidFill>
                <a:latin typeface="Corbel" panose="020B0503020204020204" pitchFamily="34" charset="0"/>
              </a:rPr>
            </a:br>
            <a:r>
              <a:rPr lang="en-US">
                <a:solidFill>
                  <a:srgbClr val="55565A"/>
                </a:solidFill>
                <a:latin typeface="Corbel" panose="020B0503020204020204" pitchFamily="34" charset="0"/>
              </a:rPr>
              <a:t>general pre-authorization/</a:t>
            </a:r>
            <a:br>
              <a:rPr lang="en-US">
                <a:solidFill>
                  <a:srgbClr val="55565A"/>
                </a:solidFill>
                <a:latin typeface="Corbel" panose="020B0503020204020204" pitchFamily="34" charset="0"/>
              </a:rPr>
            </a:br>
            <a:r>
              <a:rPr lang="en-US">
                <a:solidFill>
                  <a:srgbClr val="55565A"/>
                </a:solidFill>
                <a:latin typeface="Corbel" panose="020B0503020204020204" pitchFamily="34" charset="0"/>
              </a:rPr>
              <a:t>pre-certification information. </a:t>
            </a:r>
          </a:p>
        </p:txBody>
      </p:sp>
      <p:sp>
        <p:nvSpPr>
          <p:cNvPr id="12" name="Title 1">
            <a:extLst>
              <a:ext uri="{FF2B5EF4-FFF2-40B4-BE49-F238E27FC236}">
                <a16:creationId xmlns:a16="http://schemas.microsoft.com/office/drawing/2014/main" id="{426115DC-B340-4A6A-54B4-75B43E47F98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Finding Authorization Information</a:t>
            </a:r>
          </a:p>
        </p:txBody>
      </p:sp>
    </p:spTree>
    <p:extLst>
      <p:ext uri="{BB962C8B-B14F-4D97-AF65-F5344CB8AC3E}">
        <p14:creationId xmlns:p14="http://schemas.microsoft.com/office/powerpoint/2010/main" val="34063557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CAE38E-5126-1D41-C59F-878C5931990A}"/>
              </a:ext>
            </a:extLst>
          </p:cNvPr>
          <p:cNvSpPr txBox="1"/>
          <p:nvPr/>
        </p:nvSpPr>
        <p:spPr>
          <a:xfrm>
            <a:off x="160336" y="1550097"/>
            <a:ext cx="8644299" cy="2908489"/>
          </a:xfrm>
          <a:prstGeom prst="rect">
            <a:avLst/>
          </a:prstGeom>
          <a:noFill/>
        </p:spPr>
        <p:txBody>
          <a:bodyPr wrap="square">
            <a:noAutofit/>
          </a:bodyPr>
          <a:lstStyle/>
          <a:p>
            <a:pPr defTabSz="457200">
              <a:spcAft>
                <a:spcPts val="600"/>
              </a:spcAft>
            </a:pPr>
            <a:r>
              <a:rPr lang="en-US" b="1" dirty="0">
                <a:solidFill>
                  <a:srgbClr val="0070C0"/>
                </a:solidFill>
                <a:latin typeface="Corbel" panose="020B0503020204020204" pitchFamily="34" charset="0"/>
              </a:rPr>
              <a:t>Out of Area (Pre-Service Review – EPA)</a:t>
            </a:r>
          </a:p>
          <a:p>
            <a:pPr defTabSz="457200">
              <a:spcAft>
                <a:spcPts val="600"/>
              </a:spcAft>
            </a:pPr>
            <a:r>
              <a:rPr lang="en-US" dirty="0">
                <a:solidFill>
                  <a:srgbClr val="55565A"/>
                </a:solidFill>
                <a:latin typeface="Corbel" panose="020B0503020204020204" pitchFamily="34" charset="0"/>
              </a:rPr>
              <a:t>This application routes you to the BlueCard member’s Blue Plan. </a:t>
            </a:r>
          </a:p>
          <a:p>
            <a:pPr defTabSz="457200">
              <a:spcAft>
                <a:spcPts val="600"/>
              </a:spcAft>
            </a:pPr>
            <a:r>
              <a:rPr lang="en-US" dirty="0">
                <a:solidFill>
                  <a:srgbClr val="55565A"/>
                </a:solidFill>
                <a:latin typeface="Corbel" panose="020B0503020204020204" pitchFamily="34" charset="0"/>
              </a:rPr>
              <a:t>Enter the member ID prefix into the application to access pre-service capabilities, processes and requirements for your BlueCard patient.</a:t>
            </a:r>
          </a:p>
          <a:p>
            <a:pPr defTabSz="457200">
              <a:spcAft>
                <a:spcPts val="600"/>
              </a:spcAft>
            </a:pPr>
            <a:endParaRPr lang="en-US" sz="1400" dirty="0">
              <a:solidFill>
                <a:prstClr val="black">
                  <a:lumMod val="75000"/>
                  <a:lumOff val="25000"/>
                </a:prstClr>
              </a:solidFill>
              <a:latin typeface="Corbel" panose="020B0503020204020204" pitchFamily="34" charset="0"/>
            </a:endParaRPr>
          </a:p>
        </p:txBody>
      </p:sp>
      <p:pic>
        <p:nvPicPr>
          <p:cNvPr id="3" name="Picture 5">
            <a:extLst>
              <a:ext uri="{FF2B5EF4-FFF2-40B4-BE49-F238E27FC236}">
                <a16:creationId xmlns:a16="http://schemas.microsoft.com/office/drawing/2014/main" id="{2F48CD78-7938-551E-1715-3398CBB21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110" y="3429000"/>
            <a:ext cx="5516749" cy="265176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8A201D2-501A-8771-2D1E-EB9C77F46DE0}"/>
              </a:ext>
            </a:extLst>
          </p:cNvPr>
          <p:cNvSpPr txBox="1">
            <a:spLocks/>
          </p:cNvSpPr>
          <p:nvPr/>
        </p:nvSpPr>
        <p:spPr>
          <a:xfrm>
            <a:off x="228600" y="559550"/>
            <a:ext cx="4035807" cy="3848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89728"/>
                </a:solidFill>
                <a:latin typeface="Corbel" panose="020B0503020204020204" pitchFamily="34" charset="0"/>
              </a:rPr>
              <a:t>Out of Area Members</a:t>
            </a:r>
          </a:p>
        </p:txBody>
      </p:sp>
      <p:sp>
        <p:nvSpPr>
          <p:cNvPr id="6" name="Title 1">
            <a:extLst>
              <a:ext uri="{FF2B5EF4-FFF2-40B4-BE49-F238E27FC236}">
                <a16:creationId xmlns:a16="http://schemas.microsoft.com/office/drawing/2014/main" id="{98E05B1A-8DAC-D9F8-A6F5-BD098B017FE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Authorizations</a:t>
            </a:r>
          </a:p>
        </p:txBody>
      </p:sp>
    </p:spTree>
    <p:extLst>
      <p:ext uri="{BB962C8B-B14F-4D97-AF65-F5344CB8AC3E}">
        <p14:creationId xmlns:p14="http://schemas.microsoft.com/office/powerpoint/2010/main" val="806870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8">
            <a:extLst>
              <a:ext uri="{FF2B5EF4-FFF2-40B4-BE49-F238E27FC236}">
                <a16:creationId xmlns:a16="http://schemas.microsoft.com/office/drawing/2014/main" id="{8DFD3CAE-1722-AC98-7BD0-78F5CDD0ADCC}"/>
              </a:ext>
            </a:extLst>
          </p:cNvPr>
          <p:cNvSpPr/>
          <p:nvPr/>
        </p:nvSpPr>
        <p:spPr bwMode="auto">
          <a:xfrm>
            <a:off x="293644" y="5638799"/>
            <a:ext cx="8172845" cy="1006785"/>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sp>
        <p:nvSpPr>
          <p:cNvPr id="4" name="Title 1">
            <a:extLst>
              <a:ext uri="{FF2B5EF4-FFF2-40B4-BE49-F238E27FC236}">
                <a16:creationId xmlns:a16="http://schemas.microsoft.com/office/drawing/2014/main" id="{BABF2F24-22AA-9F19-6168-224A3D0BDE1B}"/>
              </a:ext>
            </a:extLst>
          </p:cNvPr>
          <p:cNvSpPr txBox="1">
            <a:spLocks/>
          </p:cNvSpPr>
          <p:nvPr/>
        </p:nvSpPr>
        <p:spPr bwMode="auto">
          <a:xfrm>
            <a:off x="228600" y="-1621"/>
            <a:ext cx="7391400" cy="53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F6798"/>
                </a:solidFill>
                <a:latin typeface="Corbel" panose="020B05030202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cs typeface="Segoe UI" panose="020B0502040204020203" pitchFamily="34" charset="0"/>
              </a:rPr>
              <a:t>Gold Card Program</a:t>
            </a:r>
          </a:p>
        </p:txBody>
      </p:sp>
      <p:sp>
        <p:nvSpPr>
          <p:cNvPr id="9" name="TextBox 8">
            <a:extLst>
              <a:ext uri="{FF2B5EF4-FFF2-40B4-BE49-F238E27FC236}">
                <a16:creationId xmlns:a16="http://schemas.microsoft.com/office/drawing/2014/main" id="{1564EF67-3703-4133-1699-A53FE6A7F5EF}"/>
              </a:ext>
            </a:extLst>
          </p:cNvPr>
          <p:cNvSpPr txBox="1"/>
          <p:nvPr/>
        </p:nvSpPr>
        <p:spPr>
          <a:xfrm>
            <a:off x="293646" y="914400"/>
            <a:ext cx="8172846" cy="954107"/>
          </a:xfrm>
          <a:prstGeom prst="rect">
            <a:avLst/>
          </a:prstGeom>
          <a:noFill/>
        </p:spPr>
        <p:txBody>
          <a:bodyPr wrap="square" rtlCol="0">
            <a:spAutoFit/>
          </a:bodyPr>
          <a:lstStyle/>
          <a:p>
            <a:pPr marL="0" indent="0">
              <a:lnSpc>
                <a:spcPct val="100000"/>
              </a:lnSpc>
              <a:buNone/>
            </a:pPr>
            <a:r>
              <a:rPr lang="en-US" sz="1600">
                <a:solidFill>
                  <a:srgbClr val="55565A"/>
                </a:solidFill>
                <a:latin typeface="Corbel" panose="020B0503020204020204" pitchFamily="34" charset="0"/>
                <a:ea typeface="Calibri" panose="020F0502020204030204" pitchFamily="34" charset="0"/>
                <a:cs typeface="Times New Roman"/>
              </a:rPr>
              <a:t>Facilities that meet the program criteria are enrolled in the Gold Card Program and receive the following benefits:</a:t>
            </a:r>
          </a:p>
          <a:p>
            <a:pPr marL="0" indent="0">
              <a:buNone/>
            </a:pPr>
            <a:endParaRPr lang="en-US" sz="2400">
              <a:solidFill>
                <a:srgbClr val="55565A"/>
              </a:solidFill>
              <a:latin typeface="Corbel" panose="020B0503020204020204" pitchFamily="34" charset="0"/>
            </a:endParaRPr>
          </a:p>
        </p:txBody>
      </p:sp>
      <p:graphicFrame>
        <p:nvGraphicFramePr>
          <p:cNvPr id="3" name="Table 2">
            <a:extLst>
              <a:ext uri="{FF2B5EF4-FFF2-40B4-BE49-F238E27FC236}">
                <a16:creationId xmlns:a16="http://schemas.microsoft.com/office/drawing/2014/main" id="{32092802-9E51-D257-50AA-078504C688A9}"/>
              </a:ext>
            </a:extLst>
          </p:cNvPr>
          <p:cNvGraphicFramePr>
            <a:graphicFrameLocks noGrp="1"/>
          </p:cNvGraphicFramePr>
          <p:nvPr>
            <p:extLst>
              <p:ext uri="{D42A27DB-BD31-4B8C-83A1-F6EECF244321}">
                <p14:modId xmlns:p14="http://schemas.microsoft.com/office/powerpoint/2010/main" val="870050999"/>
              </p:ext>
            </p:extLst>
          </p:nvPr>
        </p:nvGraphicFramePr>
        <p:xfrm>
          <a:off x="533400" y="1668111"/>
          <a:ext cx="7933093" cy="1779939"/>
        </p:xfrm>
        <a:graphic>
          <a:graphicData uri="http://schemas.openxmlformats.org/drawingml/2006/table">
            <a:tbl>
              <a:tblPr firstRow="1" firstCol="1" bandRow="1">
                <a:tableStyleId>{5A111915-BE36-4E01-A7E5-04B1672EAD32}</a:tableStyleId>
              </a:tblPr>
              <a:tblGrid>
                <a:gridCol w="1395534">
                  <a:extLst>
                    <a:ext uri="{9D8B030D-6E8A-4147-A177-3AD203B41FA5}">
                      <a16:colId xmlns:a16="http://schemas.microsoft.com/office/drawing/2014/main" val="2769979498"/>
                    </a:ext>
                  </a:extLst>
                </a:gridCol>
                <a:gridCol w="2833568">
                  <a:extLst>
                    <a:ext uri="{9D8B030D-6E8A-4147-A177-3AD203B41FA5}">
                      <a16:colId xmlns:a16="http://schemas.microsoft.com/office/drawing/2014/main" val="3004935613"/>
                    </a:ext>
                  </a:extLst>
                </a:gridCol>
                <a:gridCol w="3703991">
                  <a:extLst>
                    <a:ext uri="{9D8B030D-6E8A-4147-A177-3AD203B41FA5}">
                      <a16:colId xmlns:a16="http://schemas.microsoft.com/office/drawing/2014/main" val="3017452637"/>
                    </a:ext>
                  </a:extLst>
                </a:gridCol>
              </a:tblGrid>
              <a:tr h="630855">
                <a:tc>
                  <a:txBody>
                    <a:bodyPr/>
                    <a:lstStyle/>
                    <a:p>
                      <a:pPr marL="0" marR="0" algn="ctr">
                        <a:lnSpc>
                          <a:spcPct val="115000"/>
                        </a:lnSpc>
                        <a:spcBef>
                          <a:spcPts val="300"/>
                        </a:spcBef>
                        <a:spcAft>
                          <a:spcPts val="300"/>
                        </a:spcAft>
                      </a:pPr>
                      <a:r>
                        <a:rPr lang="en-US" sz="1400">
                          <a:solidFill>
                            <a:schemeClr val="bg1"/>
                          </a:solidFill>
                          <a:effectLst/>
                          <a:latin typeface="Corbel" panose="020B0503020204020204" pitchFamily="34" charset="0"/>
                          <a:cs typeface="Segoe UI" panose="020B0502040204020203" pitchFamily="34" charset="0"/>
                        </a:rPr>
                        <a:t>Provider Type</a:t>
                      </a:r>
                      <a:endParaRPr lang="en-US" sz="1400">
                        <a:solidFill>
                          <a:schemeClr val="bg1"/>
                        </a:solidFill>
                        <a:effectLst/>
                        <a:latin typeface="Corbel" panose="020B0503020204020204"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lnSpc>
                          <a:spcPct val="115000"/>
                        </a:lnSpc>
                        <a:spcBef>
                          <a:spcPts val="300"/>
                        </a:spcBef>
                        <a:spcAft>
                          <a:spcPts val="300"/>
                        </a:spcAft>
                      </a:pPr>
                      <a:r>
                        <a:rPr lang="en-US" sz="1400">
                          <a:solidFill>
                            <a:schemeClr val="bg1"/>
                          </a:solidFill>
                          <a:effectLst/>
                          <a:latin typeface="Corbel" panose="020B0503020204020204" pitchFamily="34" charset="0"/>
                          <a:cs typeface="Segoe UI" panose="020B0502040204020203" pitchFamily="34" charset="0"/>
                        </a:rPr>
                        <a:t>Gold Card Program Benefit</a:t>
                      </a:r>
                      <a:endParaRPr lang="en-US" sz="1400">
                        <a:solidFill>
                          <a:schemeClr val="bg1"/>
                        </a:solidFill>
                        <a:effectLst/>
                        <a:latin typeface="Corbel" panose="020B0503020204020204"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lnSpc>
                          <a:spcPct val="115000"/>
                        </a:lnSpc>
                        <a:spcBef>
                          <a:spcPts val="300"/>
                        </a:spcBef>
                        <a:spcAft>
                          <a:spcPts val="300"/>
                        </a:spcAft>
                      </a:pPr>
                      <a:r>
                        <a:rPr lang="en-US" sz="1400">
                          <a:solidFill>
                            <a:schemeClr val="bg1"/>
                          </a:solidFill>
                          <a:effectLst/>
                          <a:latin typeface="Corbel" panose="020B0503020204020204" pitchFamily="34" charset="0"/>
                          <a:cs typeface="Segoe UI" panose="020B0502040204020203" pitchFamily="34" charset="0"/>
                        </a:rPr>
                        <a:t>Participation Criteria</a:t>
                      </a:r>
                      <a:endParaRPr lang="en-US" sz="1400">
                        <a:solidFill>
                          <a:schemeClr val="bg1"/>
                        </a:solidFill>
                        <a:effectLst/>
                        <a:latin typeface="Corbel" panose="020B0503020204020204"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576783213"/>
                  </a:ext>
                </a:extLst>
              </a:tr>
              <a:tr h="1149084">
                <a:tc>
                  <a:txBody>
                    <a:bodyPr/>
                    <a:lstStyle/>
                    <a:p>
                      <a:pPr marL="0" marR="0">
                        <a:lnSpc>
                          <a:spcPct val="115000"/>
                        </a:lnSpc>
                        <a:spcBef>
                          <a:spcPts val="300"/>
                        </a:spcBef>
                        <a:spcAft>
                          <a:spcPts val="300"/>
                        </a:spcAft>
                      </a:pPr>
                      <a:r>
                        <a:rPr lang="en-US" sz="1400">
                          <a:solidFill>
                            <a:srgbClr val="55565A"/>
                          </a:solidFill>
                          <a:effectLst/>
                          <a:latin typeface="Corbel" panose="020B0503020204020204" pitchFamily="34" charset="0"/>
                          <a:cs typeface="Segoe UI" panose="020B0502040204020203" pitchFamily="34" charset="0"/>
                        </a:rPr>
                        <a:t>Facilities</a:t>
                      </a:r>
                      <a:endParaRPr lang="en-US" sz="1400">
                        <a:solidFill>
                          <a:srgbClr val="55565A"/>
                        </a:solidFill>
                        <a:effectLst/>
                        <a:latin typeface="Corbel" panose="020B0503020204020204"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300"/>
                        </a:spcBef>
                        <a:spcAft>
                          <a:spcPts val="300"/>
                        </a:spcAft>
                      </a:pPr>
                      <a:r>
                        <a:rPr lang="en-US" sz="1400">
                          <a:solidFill>
                            <a:srgbClr val="55565A"/>
                          </a:solidFill>
                          <a:effectLst/>
                          <a:latin typeface="Corbel" panose="020B0503020204020204" pitchFamily="34" charset="0"/>
                          <a:cs typeface="Segoe UI" panose="020B0502040204020203" pitchFamily="34" charset="0"/>
                        </a:rPr>
                        <a:t>Will no longer need to perform continuation/concurrent reviews for acute inpatient stays.</a:t>
                      </a:r>
                      <a:endParaRPr lang="en-US" sz="1400">
                        <a:solidFill>
                          <a:srgbClr val="55565A"/>
                        </a:solidFill>
                        <a:effectLst/>
                        <a:latin typeface="Corbel" panose="020B0503020204020204" pitchFamily="34" charset="0"/>
                        <a:ea typeface="Calibri" panose="020F0502020204030204" pitchFamily="34"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15000"/>
                        </a:lnSpc>
                        <a:spcBef>
                          <a:spcPts val="300"/>
                        </a:spcBef>
                        <a:spcAft>
                          <a:spcPts val="300"/>
                        </a:spcAft>
                        <a:buClrTx/>
                        <a:buSzTx/>
                        <a:buFont typeface="Arial" panose="020B0604020202020204" pitchFamily="34" charset="0"/>
                        <a:buChar char="•"/>
                        <a:tabLst/>
                        <a:defRPr/>
                      </a:pPr>
                      <a:r>
                        <a:rPr lang="en-US" sz="1400" kern="1200">
                          <a:solidFill>
                            <a:srgbClr val="55565A"/>
                          </a:solidFill>
                          <a:effectLst/>
                          <a:latin typeface="Corbel" panose="020B0503020204020204" pitchFamily="34" charset="0"/>
                          <a:ea typeface="+mn-ea"/>
                          <a:cs typeface="Segoe UI" panose="020B0502040204020203" pitchFamily="34" charset="0"/>
                        </a:rPr>
                        <a:t>Is a DRG inpatient acute care facility; or</a:t>
                      </a:r>
                    </a:p>
                    <a:p>
                      <a:pPr marL="171450" marR="0" lvl="0" indent="-171450" algn="l" defTabSz="914400" rtl="0" eaLnBrk="1" fontAlgn="auto" latinLnBrk="0" hangingPunct="1">
                        <a:lnSpc>
                          <a:spcPct val="115000"/>
                        </a:lnSpc>
                        <a:spcBef>
                          <a:spcPts val="300"/>
                        </a:spcBef>
                        <a:spcAft>
                          <a:spcPts val="300"/>
                        </a:spcAft>
                        <a:buClrTx/>
                        <a:buSzTx/>
                        <a:buFont typeface="Arial" panose="020B0604020202020204" pitchFamily="34" charset="0"/>
                        <a:buChar char="•"/>
                        <a:tabLst/>
                        <a:defRPr/>
                      </a:pPr>
                      <a:r>
                        <a:rPr lang="en-US" sz="1400" kern="1200">
                          <a:solidFill>
                            <a:srgbClr val="55565A"/>
                          </a:solidFill>
                          <a:effectLst/>
                          <a:latin typeface="Corbel" panose="020B0503020204020204" pitchFamily="34" charset="0"/>
                          <a:ea typeface="+mn-ea"/>
                          <a:cs typeface="Segoe UI" panose="020B0502040204020203" pitchFamily="34" charset="0"/>
                        </a:rPr>
                        <a:t>Is an inpatient acute care facility that has a percent of billed charges agreement with Louisiana Blue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692222"/>
                  </a:ext>
                </a:extLst>
              </a:tr>
            </a:tbl>
          </a:graphicData>
        </a:graphic>
      </p:graphicFrame>
      <p:sp>
        <p:nvSpPr>
          <p:cNvPr id="7" name="TextBox 6">
            <a:extLst>
              <a:ext uri="{FF2B5EF4-FFF2-40B4-BE49-F238E27FC236}">
                <a16:creationId xmlns:a16="http://schemas.microsoft.com/office/drawing/2014/main" id="{FFBF0B33-AFE5-96D9-CAD6-8871319B0388}"/>
              </a:ext>
            </a:extLst>
          </p:cNvPr>
          <p:cNvSpPr txBox="1"/>
          <p:nvPr/>
        </p:nvSpPr>
        <p:spPr>
          <a:xfrm>
            <a:off x="293645" y="3657600"/>
            <a:ext cx="8172847" cy="1668149"/>
          </a:xfrm>
          <a:prstGeom prst="rect">
            <a:avLst/>
          </a:prstGeom>
          <a:noFill/>
        </p:spPr>
        <p:txBody>
          <a:bodyPr wrap="square">
            <a:spAutoFit/>
          </a:bodyPr>
          <a:lstStyle/>
          <a:p>
            <a:pPr>
              <a:lnSpc>
                <a:spcPct val="115000"/>
              </a:lnSpc>
              <a:spcBef>
                <a:spcPts val="300"/>
              </a:spcBef>
              <a:spcAft>
                <a:spcPts val="300"/>
              </a:spcAft>
              <a:defRPr/>
            </a:pPr>
            <a:r>
              <a:rPr lang="en-US" sz="1600">
                <a:solidFill>
                  <a:srgbClr val="55565A"/>
                </a:solidFill>
                <a:latin typeface="Corbel" panose="020B0503020204020204" pitchFamily="34" charset="0"/>
                <a:cs typeface="Segoe UI" panose="020B0502040204020203" pitchFamily="34" charset="0"/>
              </a:rPr>
              <a:t>Louisiana Blue does not consider the following facilities for the Gold Card Program:</a:t>
            </a:r>
          </a:p>
          <a:p>
            <a:pPr marL="285750" indent="-285750">
              <a:spcBef>
                <a:spcPts val="300"/>
              </a:spcBef>
              <a:spcAft>
                <a:spcPts val="300"/>
              </a:spcAft>
              <a:buFont typeface="Arial" panose="020B0604020202020204" pitchFamily="34" charset="0"/>
              <a:buChar char="•"/>
              <a:defRPr/>
            </a:pPr>
            <a:r>
              <a:rPr lang="en-US" sz="1600">
                <a:solidFill>
                  <a:srgbClr val="55565A"/>
                </a:solidFill>
                <a:latin typeface="Corbel" panose="020B0503020204020204" pitchFamily="34" charset="0"/>
                <a:cs typeface="Segoe UI" panose="020B0502040204020203" pitchFamily="34" charset="0"/>
              </a:rPr>
              <a:t>Per diem inpatient acute care</a:t>
            </a:r>
          </a:p>
          <a:p>
            <a:pPr marL="285750" indent="-285750">
              <a:spcBef>
                <a:spcPts val="300"/>
              </a:spcBef>
              <a:spcAft>
                <a:spcPts val="300"/>
              </a:spcAft>
              <a:buFont typeface="Arial" panose="020B0604020202020204" pitchFamily="34" charset="0"/>
              <a:buChar char="•"/>
              <a:defRPr/>
            </a:pPr>
            <a:r>
              <a:rPr lang="en-US" sz="1600">
                <a:solidFill>
                  <a:srgbClr val="55565A"/>
                </a:solidFill>
                <a:latin typeface="Corbel" panose="020B0503020204020204" pitchFamily="34" charset="0"/>
                <a:cs typeface="Segoe UI" panose="020B0502040204020203" pitchFamily="34" charset="0"/>
              </a:rPr>
              <a:t>Inpatient rehabilitation</a:t>
            </a:r>
          </a:p>
          <a:p>
            <a:pPr marL="285750" indent="-285750">
              <a:spcBef>
                <a:spcPts val="300"/>
              </a:spcBef>
              <a:spcAft>
                <a:spcPts val="300"/>
              </a:spcAft>
              <a:buFont typeface="Arial" panose="020B0604020202020204" pitchFamily="34" charset="0"/>
              <a:buChar char="•"/>
              <a:defRPr/>
            </a:pPr>
            <a:r>
              <a:rPr lang="en-US" sz="1600">
                <a:solidFill>
                  <a:srgbClr val="55565A"/>
                </a:solidFill>
                <a:latin typeface="Corbel" panose="020B0503020204020204" pitchFamily="34" charset="0"/>
                <a:cs typeface="Segoe UI" panose="020B0502040204020203" pitchFamily="34" charset="0"/>
              </a:rPr>
              <a:t>Skilled nursing</a:t>
            </a:r>
          </a:p>
          <a:p>
            <a:pPr marL="285750" indent="-285750">
              <a:spcBef>
                <a:spcPts val="300"/>
              </a:spcBef>
              <a:spcAft>
                <a:spcPts val="300"/>
              </a:spcAft>
              <a:buFont typeface="Arial" panose="020B0604020202020204" pitchFamily="34" charset="0"/>
              <a:buChar char="•"/>
              <a:defRPr/>
            </a:pPr>
            <a:r>
              <a:rPr lang="en-US" sz="1600">
                <a:solidFill>
                  <a:srgbClr val="55565A"/>
                </a:solidFill>
                <a:latin typeface="Corbel" panose="020B0503020204020204" pitchFamily="34" charset="0"/>
                <a:cs typeface="Segoe UI" panose="020B0502040204020203" pitchFamily="34" charset="0"/>
              </a:rPr>
              <a:t>Long-term acute care</a:t>
            </a:r>
          </a:p>
        </p:txBody>
      </p:sp>
      <p:sp>
        <p:nvSpPr>
          <p:cNvPr id="11" name="TextBox 10">
            <a:extLst>
              <a:ext uri="{FF2B5EF4-FFF2-40B4-BE49-F238E27FC236}">
                <a16:creationId xmlns:a16="http://schemas.microsoft.com/office/drawing/2014/main" id="{D3A6D350-210E-2EFA-A6BD-859E2E2B8274}"/>
              </a:ext>
            </a:extLst>
          </p:cNvPr>
          <p:cNvSpPr txBox="1"/>
          <p:nvPr/>
        </p:nvSpPr>
        <p:spPr>
          <a:xfrm>
            <a:off x="514350" y="5791200"/>
            <a:ext cx="6212337" cy="641971"/>
          </a:xfrm>
          <a:prstGeom prst="rect">
            <a:avLst/>
          </a:prstGeom>
          <a:noFill/>
        </p:spPr>
        <p:txBody>
          <a:bodyPr wrap="square">
            <a:spAutoFit/>
          </a:bodyPr>
          <a:lstStyle/>
          <a:p>
            <a:pPr>
              <a:lnSpc>
                <a:spcPct val="115000"/>
              </a:lnSpc>
              <a:spcAft>
                <a:spcPts val="1000"/>
              </a:spcAft>
            </a:pPr>
            <a:r>
              <a:rPr lang="en-US" sz="1600" dirty="0">
                <a:solidFill>
                  <a:srgbClr val="55565A"/>
                </a:solidFill>
                <a:latin typeface="Corbel" panose="020B0503020204020204" pitchFamily="34" charset="0"/>
                <a:ea typeface="Calibri" panose="020F0502020204030204" pitchFamily="34" charset="0"/>
                <a:cs typeface="Times New Roman" panose="02020603050405020304" pitchFamily="18" charset="0"/>
              </a:rPr>
              <a:t>If you have questions or would like to request the Gold Card Program FAQs email </a:t>
            </a:r>
            <a:r>
              <a:rPr lang="en-US" sz="1600" b="1" dirty="0">
                <a:solidFill>
                  <a:srgbClr val="0070C0"/>
                </a:solidFill>
                <a:latin typeface="Corbel" panose="020B0503020204020204" pitchFamily="34" charset="0"/>
                <a:ea typeface="Calibri" panose="020F0502020204030204" pitchFamily="34" charset="0"/>
                <a:cs typeface="Segoe UI" panose="020B0502040204020203" pitchFamily="34" charset="0"/>
              </a:rPr>
              <a:t>provider.relations@lablue.com</a:t>
            </a:r>
            <a:r>
              <a:rPr lang="en-US" sz="1600" dirty="0">
                <a:solidFill>
                  <a:srgbClr val="55565A"/>
                </a:solidFill>
                <a:latin typeface="Corbel" panose="020B0503020204020204" pitchFamily="34" charset="0"/>
                <a:ea typeface="Calibri" panose="020F0502020204030204" pitchFamily="34" charset="0"/>
                <a:cs typeface="Segoe UI" panose="020B0502040204020203" pitchFamily="34" charset="0"/>
              </a:rPr>
              <a:t>. </a:t>
            </a:r>
            <a:endParaRPr lang="en-US" sz="1600" dirty="0">
              <a:solidFill>
                <a:srgbClr val="55565A"/>
              </a:solidFill>
              <a:latin typeface="Corbel" panose="020B0503020204020204" pitchFamily="34" charset="0"/>
              <a:ea typeface="Calibri" panose="020F0502020204030204" pitchFamily="34" charset="0"/>
              <a:cs typeface="Times New Roman" panose="02020603050405020304" pitchFamily="18" charset="0"/>
            </a:endParaRPr>
          </a:p>
        </p:txBody>
      </p:sp>
      <p:pic>
        <p:nvPicPr>
          <p:cNvPr id="12" name="Picture 11" descr="A screenshot of a computer&#10;&#10;Description automatically generated">
            <a:extLst>
              <a:ext uri="{FF2B5EF4-FFF2-40B4-BE49-F238E27FC236}">
                <a16:creationId xmlns:a16="http://schemas.microsoft.com/office/drawing/2014/main" id="{06E8F4D0-8C70-2E90-DD06-F2EA3D109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62" t="16831" r="40916" b="1776"/>
          <a:stretch/>
        </p:blipFill>
        <p:spPr>
          <a:xfrm>
            <a:off x="6653908" y="4780254"/>
            <a:ext cx="1562291" cy="2021891"/>
          </a:xfrm>
          <a:prstGeom prst="rect">
            <a:avLst/>
          </a:prstGeom>
          <a:ln w="3175">
            <a:solidFill>
              <a:srgbClr val="55565A"/>
            </a:solidFill>
          </a:ln>
        </p:spPr>
      </p:pic>
    </p:spTree>
    <p:extLst>
      <p:ext uri="{BB962C8B-B14F-4D97-AF65-F5344CB8AC3E}">
        <p14:creationId xmlns:p14="http://schemas.microsoft.com/office/powerpoint/2010/main" val="176845911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D58F-A357-4F1F-B7CD-72FF90142C32}"/>
              </a:ext>
            </a:extLst>
          </p:cNvPr>
          <p:cNvSpPr>
            <a:spLocks noGrp="1"/>
          </p:cNvSpPr>
          <p:nvPr>
            <p:ph type="title"/>
          </p:nvPr>
        </p:nvSpPr>
        <p:spPr>
          <a:xfrm>
            <a:off x="609600" y="2895600"/>
            <a:ext cx="7772400" cy="1362075"/>
          </a:xfrm>
        </p:spPr>
        <p:txBody>
          <a:bodyPr/>
          <a:lstStyle/>
          <a:p>
            <a:pPr algn="ctr"/>
            <a:r>
              <a:rPr lang="en-US"/>
              <a:t>Claims</a:t>
            </a:r>
          </a:p>
        </p:txBody>
      </p:sp>
    </p:spTree>
    <p:extLst>
      <p:ext uri="{BB962C8B-B14F-4D97-AF65-F5344CB8AC3E}">
        <p14:creationId xmlns:p14="http://schemas.microsoft.com/office/powerpoint/2010/main" val="258937122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5F61B8B-968C-9FB5-06FE-1B4F489776B3}"/>
              </a:ext>
            </a:extLst>
          </p:cNvPr>
          <p:cNvGraphicFramePr>
            <a:graphicFrameLocks noGrp="1"/>
          </p:cNvGraphicFramePr>
          <p:nvPr>
            <p:extLst>
              <p:ext uri="{D42A27DB-BD31-4B8C-83A1-F6EECF244321}">
                <p14:modId xmlns:p14="http://schemas.microsoft.com/office/powerpoint/2010/main" val="2079610225"/>
              </p:ext>
            </p:extLst>
          </p:nvPr>
        </p:nvGraphicFramePr>
        <p:xfrm>
          <a:off x="457200" y="1371600"/>
          <a:ext cx="8121490" cy="5087945"/>
        </p:xfrm>
        <a:graphic>
          <a:graphicData uri="http://schemas.openxmlformats.org/drawingml/2006/table">
            <a:tbl>
              <a:tblPr firstRow="1" bandRow="1">
                <a:tableStyleId>{2D5ABB26-0587-4C30-8999-92F81FD0307C}</a:tableStyleId>
              </a:tblPr>
              <a:tblGrid>
                <a:gridCol w="2986521">
                  <a:extLst>
                    <a:ext uri="{9D8B030D-6E8A-4147-A177-3AD203B41FA5}">
                      <a16:colId xmlns:a16="http://schemas.microsoft.com/office/drawing/2014/main" val="269022019"/>
                    </a:ext>
                  </a:extLst>
                </a:gridCol>
                <a:gridCol w="5134969">
                  <a:extLst>
                    <a:ext uri="{9D8B030D-6E8A-4147-A177-3AD203B41FA5}">
                      <a16:colId xmlns:a16="http://schemas.microsoft.com/office/drawing/2014/main" val="1677945995"/>
                    </a:ext>
                  </a:extLst>
                </a:gridCol>
              </a:tblGrid>
              <a:tr h="488873">
                <a:tc>
                  <a:txBody>
                    <a:bodyPr/>
                    <a:lstStyle/>
                    <a:p>
                      <a:r>
                        <a:rPr lang="en-US" sz="1800" b="1">
                          <a:solidFill>
                            <a:srgbClr val="0070C0"/>
                          </a:solidFill>
                          <a:latin typeface="Corbel" panose="020B0503020204020204" pitchFamily="34" charset="0"/>
                        </a:rPr>
                        <a:t>Policy Type</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a:solidFill>
                            <a:srgbClr val="0070C0"/>
                          </a:solidFill>
                          <a:latin typeface="Corbel" panose="020B0503020204020204" pitchFamily="34" charset="0"/>
                          <a:ea typeface="Segoe UI" panose="020B0502040204020203" pitchFamily="34" charset="0"/>
                          <a:cs typeface="Segoe UI" panose="020B0502040204020203" pitchFamily="34" charset="0"/>
                        </a:rPr>
                        <a:t>Filing Requirements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3650658"/>
                  </a:ext>
                </a:extLst>
              </a:tr>
              <a:tr h="1223888">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Preferred Care PPO</a:t>
                      </a:r>
                    </a:p>
                    <a:p>
                      <a:pPr marL="285750" indent="-285750">
                        <a:buFont typeface="Arial" panose="020B0604020202020204" pitchFamily="34" charset="0"/>
                        <a:buChar char="•"/>
                      </a:pPr>
                      <a:r>
                        <a:rPr lang="en-US" sz="1400">
                          <a:solidFill>
                            <a:srgbClr val="55565A"/>
                          </a:solidFill>
                          <a:latin typeface="Corbel" panose="020B0503020204020204" pitchFamily="34" charset="0"/>
                        </a:rPr>
                        <a:t>HMOLA </a:t>
                      </a:r>
                      <a:r>
                        <a:rPr lang="en-US" sz="1400" i="0">
                          <a:solidFill>
                            <a:srgbClr val="55565A"/>
                          </a:solidFill>
                          <a:latin typeface="Corbel" panose="020B0503020204020204" pitchFamily="34" charset="0"/>
                        </a:rPr>
                        <a:t>(including Blue Connect, Community Blue, Precision Blue, Signature Blue)</a:t>
                      </a:r>
                    </a:p>
                    <a:p>
                      <a:pPr marL="285750" indent="-285750">
                        <a:buFont typeface="Arial" panose="020B0604020202020204" pitchFamily="34" charset="0"/>
                        <a:buChar char="•"/>
                      </a:pPr>
                      <a:r>
                        <a:rPr lang="en-US" sz="1400">
                          <a:solidFill>
                            <a:srgbClr val="55565A"/>
                          </a:solidFill>
                          <a:latin typeface="Corbel" panose="020B0503020204020204" pitchFamily="34" charset="0"/>
                        </a:rPr>
                        <a:t>BlueHPN</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Claims must be filed within 15 months </a:t>
                      </a:r>
                      <a:r>
                        <a:rPr lang="en-US" sz="1400" i="1">
                          <a:solidFill>
                            <a:srgbClr val="55565A"/>
                          </a:solidFill>
                          <a:latin typeface="Corbel" panose="020B0503020204020204" pitchFamily="34" charset="0"/>
                          <a:ea typeface="Segoe UI" panose="020B0502040204020203" pitchFamily="34" charset="0"/>
                          <a:cs typeface="Segoe UI" panose="020B0502040204020203" pitchFamily="34" charset="0"/>
                        </a:rPr>
                        <a:t>(or length of time stated in the member’s contract) </a:t>
                      </a: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of date of service.</a:t>
                      </a:r>
                      <a:endParaRPr lang="en-US" sz="1400" i="1">
                        <a:solidFill>
                          <a:srgbClr val="55565A"/>
                        </a:solidFill>
                        <a:latin typeface="Corbel" panose="020B0503020204020204" pitchFamily="34" charset="0"/>
                        <a:ea typeface="Segoe UI" panose="020B0502040204020203" pitchFamily="34" charset="0"/>
                        <a:cs typeface="Segoe UI" panose="020B0502040204020203" pitchFamily="34" charset="0"/>
                      </a:endParaRP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8915921"/>
                  </a:ext>
                </a:extLst>
              </a:tr>
              <a:tr h="1085252">
                <a:tc>
                  <a:txBody>
                    <a:bodyPr/>
                    <a:lstStyle/>
                    <a:p>
                      <a:pPr marL="285750" indent="-285750">
                        <a:buFont typeface="Arial" panose="020B0604020202020204" pitchFamily="34" charset="0"/>
                        <a:buChar char="•"/>
                      </a:pPr>
                      <a:r>
                        <a:rPr lang="en-US" sz="1400" dirty="0">
                          <a:solidFill>
                            <a:srgbClr val="55565A"/>
                          </a:solidFill>
                          <a:latin typeface="Corbel" panose="020B0503020204020204" pitchFamily="34" charset="0"/>
                        </a:rPr>
                        <a:t>Federal Employee Program (FEP)</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Louisiana Blue FEP Preferred Provider claims must be filed within 15 months from date of service. Members/ Non-preferred providers have no later than December 31 of the year following the year in which the services were provided.</a:t>
                      </a:r>
                      <a:endParaRPr lang="en-US" sz="1400" dirty="0">
                        <a:solidFill>
                          <a:srgbClr val="55565A"/>
                        </a:solidFill>
                        <a:latin typeface="Corbel" panose="020B0503020204020204" pitchFamily="34" charset="0"/>
                      </a:endParaRP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539807"/>
                  </a:ext>
                </a:extLst>
              </a:tr>
              <a:tr h="811616">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Blue Advantage </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30886">
                        <a:buSzPct val="100000"/>
                        <a:buFont typeface="Arial" panose="020B0604020202020204" pitchFamily="34" charse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Claim must be filed within 12 months of date of service. Claims must be resubmitted or corrected within 12 months of the date the claim was processed (remit date).</a:t>
                      </a: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5739825"/>
                  </a:ext>
                </a:extLst>
              </a:tr>
              <a:tr h="811616">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Office of Group Benefits (OGB)</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4864" lvl="0">
                        <a:buClr>
                          <a:srgbClr val="1CADE4"/>
                        </a:buClr>
                        <a:buSzPct val="100000"/>
                        <a:buFont typeface="Courier New" panose="02070309020205020404" pitchFamily="49" charset="0"/>
                        <a:buNone/>
                      </a:pPr>
                      <a:r>
                        <a:rPr lang="en-US" sz="1400">
                          <a:solidFill>
                            <a:srgbClr val="55565A"/>
                          </a:solidFill>
                          <a:latin typeface="Corbel" panose="020B0503020204020204" pitchFamily="34" charset="0"/>
                          <a:ea typeface="Segoe UI" panose="020B0502040204020203" pitchFamily="34" charset="0"/>
                          <a:cs typeface="Segoe UI" panose="020B0502040204020203" pitchFamily="34" charset="0"/>
                        </a:rPr>
                        <a:t>Claim must be filed within 12 months of the date of service. Claims reviews including refunds and recoupments must be requested within 18 months of the receipt date of the original claim.</a:t>
                      </a:r>
                      <a:endParaRPr lang="en-US" sz="1400">
                        <a:solidFill>
                          <a:srgbClr val="55565A"/>
                        </a:solidFill>
                        <a:latin typeface="Corbel" panose="020B0503020204020204" pitchFamily="34" charset="0"/>
                      </a:endParaRP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7980650"/>
                  </a:ext>
                </a:extLst>
              </a:tr>
              <a:tr h="666700">
                <a:tc>
                  <a:txBody>
                    <a:bodyPr/>
                    <a:lstStyle/>
                    <a:p>
                      <a:pPr marL="285750" indent="-285750">
                        <a:buFont typeface="Arial" panose="020B0604020202020204" pitchFamily="34" charset="0"/>
                        <a:buChar char="•"/>
                      </a:pPr>
                      <a:r>
                        <a:rPr lang="en-US" sz="1400">
                          <a:solidFill>
                            <a:srgbClr val="55565A"/>
                          </a:solidFill>
                          <a:latin typeface="Corbel" panose="020B0503020204020204" pitchFamily="34" charset="0"/>
                        </a:rPr>
                        <a:t>Self-funded Groups </a:t>
                      </a:r>
                    </a:p>
                    <a:p>
                      <a:pPr marL="285750" indent="-285750">
                        <a:buFont typeface="Arial" panose="020B0604020202020204" pitchFamily="34" charset="0"/>
                        <a:buChar char="•"/>
                      </a:pPr>
                      <a:r>
                        <a:rPr lang="en-US" sz="1400">
                          <a:solidFill>
                            <a:srgbClr val="55565A"/>
                          </a:solidFill>
                          <a:latin typeface="Corbel" panose="020B0503020204020204" pitchFamily="34" charset="0"/>
                        </a:rPr>
                        <a:t>BlueCard (out-of-area)</a:t>
                      </a:r>
                    </a:p>
                  </a:txBody>
                  <a:tcP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Timely filing standards may vary. Always verify the member’s benefits (including timely filing standards).</a:t>
                      </a:r>
                      <a:endParaRPr lang="en-US" sz="1400" dirty="0">
                        <a:solidFill>
                          <a:srgbClr val="55565A"/>
                        </a:solidFill>
                        <a:latin typeface="Corbel" panose="020B0503020204020204" pitchFamily="34" charset="0"/>
                      </a:endParaRPr>
                    </a:p>
                  </a:txBody>
                  <a:tcP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8646998"/>
                  </a:ext>
                </a:extLst>
              </a:tr>
            </a:tbl>
          </a:graphicData>
        </a:graphic>
      </p:graphicFrame>
      <p:sp>
        <p:nvSpPr>
          <p:cNvPr id="7" name="Flowchart: Off-page Connector 6">
            <a:extLst>
              <a:ext uri="{FF2B5EF4-FFF2-40B4-BE49-F238E27FC236}">
                <a16:creationId xmlns:a16="http://schemas.microsoft.com/office/drawing/2014/main" id="{5D2B0DC2-5DE7-06F4-8E59-38EF8D46CCA6}"/>
              </a:ext>
            </a:extLst>
          </p:cNvPr>
          <p:cNvSpPr/>
          <p:nvPr/>
        </p:nvSpPr>
        <p:spPr>
          <a:xfrm>
            <a:off x="5562600" y="0"/>
            <a:ext cx="2705694" cy="1673384"/>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A906DE-A9CF-45F4-A7F0-9509133200B4}"/>
              </a:ext>
            </a:extLst>
          </p:cNvPr>
          <p:cNvSpPr txBox="1"/>
          <p:nvPr/>
        </p:nvSpPr>
        <p:spPr>
          <a:xfrm>
            <a:off x="5799459" y="76198"/>
            <a:ext cx="2329823" cy="1169551"/>
          </a:xfrm>
          <a:prstGeom prst="rect">
            <a:avLst/>
          </a:prstGeom>
          <a:noFill/>
        </p:spPr>
        <p:txBody>
          <a:bodyPr wrap="square" rtlCol="0">
            <a:spAutoFit/>
          </a:bodyPr>
          <a:lstStyle/>
          <a:p>
            <a:pPr>
              <a:defRPr/>
            </a:pPr>
            <a:r>
              <a:rPr lang="en-US" sz="1400" b="1">
                <a:solidFill>
                  <a:srgbClr val="55565A"/>
                </a:solidFill>
                <a:latin typeface="Corbel" panose="020B0503020204020204" pitchFamily="34" charset="0"/>
                <a:ea typeface="Segoe UI" panose="020B0502040204020203" pitchFamily="34" charset="0"/>
                <a:cs typeface="Segoe UI" panose="020B0502040204020203" pitchFamily="34" charset="0"/>
              </a:rPr>
              <a:t>The member and Louisiana Blue are held harmless when claims are denied or received after the timely filing deadline.</a:t>
            </a:r>
          </a:p>
        </p:txBody>
      </p:sp>
      <p:sp>
        <p:nvSpPr>
          <p:cNvPr id="2" name="Title 1">
            <a:extLst>
              <a:ext uri="{FF2B5EF4-FFF2-40B4-BE49-F238E27FC236}">
                <a16:creationId xmlns:a16="http://schemas.microsoft.com/office/drawing/2014/main" id="{328A52AB-1C43-C796-77D3-EE8278C69019}"/>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Timely Filing</a:t>
            </a:r>
          </a:p>
        </p:txBody>
      </p:sp>
    </p:spTree>
    <p:extLst>
      <p:ext uri="{BB962C8B-B14F-4D97-AF65-F5344CB8AC3E}">
        <p14:creationId xmlns:p14="http://schemas.microsoft.com/office/powerpoint/2010/main" val="160752707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795210"/>
            <a:ext cx="3113673" cy="4670509"/>
          </a:xfrm>
          <a:prstGeom prst="rect">
            <a:avLst/>
          </a:prstGeom>
          <a:ln>
            <a:noFill/>
          </a:ln>
          <a:effectLst>
            <a:softEdge rad="112500"/>
          </a:effec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Electronic Claims</a:t>
            </a:r>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
        <p:nvSpPr>
          <p:cNvPr id="6" name="Rounded Rectangle 5"/>
          <p:cNvSpPr/>
          <p:nvPr/>
        </p:nvSpPr>
        <p:spPr>
          <a:xfrm>
            <a:off x="533400" y="5638800"/>
            <a:ext cx="8234638" cy="1066800"/>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Abadi" panose="020B0604020104020204" pitchFamily="34" charset="0"/>
            </a:endParaRPr>
          </a:p>
        </p:txBody>
      </p:sp>
      <p:sp>
        <p:nvSpPr>
          <p:cNvPr id="8" name="TextBox 7"/>
          <p:cNvSpPr txBox="1"/>
          <p:nvPr/>
        </p:nvSpPr>
        <p:spPr>
          <a:xfrm>
            <a:off x="533400" y="5879844"/>
            <a:ext cx="8342803" cy="5919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12713">
              <a:lnSpc>
                <a:spcPts val="2000"/>
              </a:lnSpc>
            </a:pPr>
            <a:r>
              <a:rPr lang="en-US" sz="1500" dirty="0">
                <a:solidFill>
                  <a:srgbClr val="55565A"/>
                </a:solidFill>
                <a:latin typeface="Corbel" panose="020B0503020204020204" pitchFamily="34" charset="0"/>
                <a:ea typeface="Segoe UI" panose="020B0502040204020203" pitchFamily="34" charset="0"/>
                <a:cs typeface="Segoe UI" panose="020B0502040204020203" pitchFamily="34" charset="0"/>
              </a:rPr>
              <a:t>For more information about system-to-system electronic transactions, please contact EDI Services at </a:t>
            </a:r>
            <a:r>
              <a:rPr lang="en-US" sz="1500" b="1" dirty="0">
                <a:solidFill>
                  <a:srgbClr val="0070C0"/>
                </a:solidFill>
                <a:latin typeface="Corbel" panose="020B0503020204020204" pitchFamily="34" charset="0"/>
                <a:ea typeface="Segoe UI" panose="020B0502040204020203" pitchFamily="34" charset="0"/>
                <a:cs typeface="Segoe UI" panose="020B0502040204020203" pitchFamily="34" charset="0"/>
              </a:rPr>
              <a:t>EDIservices@lablue.com </a:t>
            </a:r>
            <a:r>
              <a:rPr lang="en-US" sz="1500" dirty="0">
                <a:solidFill>
                  <a:srgbClr val="55565A"/>
                </a:solidFill>
                <a:latin typeface="Corbel" panose="020B0503020204020204" pitchFamily="34" charset="0"/>
                <a:ea typeface="Segoe UI" panose="020B0502040204020203" pitchFamily="34" charset="0"/>
                <a:cs typeface="Segoe UI" panose="020B0502040204020203" pitchFamily="34" charset="0"/>
              </a:rPr>
              <a:t>or at 1-800-716-2299, option 3. </a:t>
            </a:r>
          </a:p>
        </p:txBody>
      </p:sp>
      <p:sp>
        <p:nvSpPr>
          <p:cNvPr id="10" name="TextBox 9">
            <a:extLst>
              <a:ext uri="{FF2B5EF4-FFF2-40B4-BE49-F238E27FC236}">
                <a16:creationId xmlns:a16="http://schemas.microsoft.com/office/drawing/2014/main" id="{54F16706-442B-4E72-A63E-B7A3A370F951}"/>
              </a:ext>
            </a:extLst>
          </p:cNvPr>
          <p:cNvSpPr txBox="1"/>
          <p:nvPr/>
        </p:nvSpPr>
        <p:spPr>
          <a:xfrm>
            <a:off x="3886200" y="821486"/>
            <a:ext cx="4953000" cy="4555093"/>
          </a:xfrm>
          <a:prstGeom prst="rect">
            <a:avLst/>
          </a:prstGeom>
          <a:noFill/>
        </p:spPr>
        <p:txBody>
          <a:bodyPr wrap="square" rtlCol="0">
            <a:spAutoFit/>
          </a:bodyPr>
          <a:lstStyle/>
          <a:p>
            <a:pPr marL="3175">
              <a:spcAft>
                <a:spcPts val="300"/>
              </a:spcAft>
            </a:pPr>
            <a:r>
              <a:rPr lang="en-US" sz="1500" b="1">
                <a:latin typeface="Corbel" panose="020B0503020204020204" pitchFamily="34" charset="0"/>
                <a:ea typeface="Segoe UI" panose="020B0502040204020203" pitchFamily="34" charset="0"/>
                <a:cs typeface="Segoe UI" panose="020B0502040204020203" pitchFamily="34" charset="0"/>
              </a:rPr>
              <a:t>Electronic Data Interchange (EDI)</a:t>
            </a:r>
          </a:p>
          <a:p>
            <a:pPr marL="285750" indent="-182880">
              <a:spcAft>
                <a:spcPts val="1200"/>
              </a:spcAft>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The fastest, most efficient way to exchange eligibility information, payment information and claims.</a:t>
            </a:r>
          </a:p>
          <a:p>
            <a:pPr marL="285750" indent="-182880">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Louisiana Blue’s experienced EDI staff is ready to assist in determining the best electronic solution for your needs.</a:t>
            </a:r>
          </a:p>
          <a:p>
            <a:endPar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a:p>
            <a:pPr>
              <a:spcAft>
                <a:spcPts val="300"/>
              </a:spcAft>
            </a:pPr>
            <a:r>
              <a:rPr lang="en-US" sz="1500" b="1">
                <a:latin typeface="Corbel" panose="020B0503020204020204" pitchFamily="34" charset="0"/>
                <a:ea typeface="Segoe UI" panose="020B0502040204020203" pitchFamily="34" charset="0"/>
                <a:cs typeface="Segoe UI" panose="020B0502040204020203" pitchFamily="34" charset="0"/>
              </a:rPr>
              <a:t>Electronic Transaction Exchange</a:t>
            </a:r>
          </a:p>
          <a:p>
            <a:pPr marL="285750" indent="-182880">
              <a:spcAft>
                <a:spcPts val="1200"/>
              </a:spcAft>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Various healthcare transactions can be submitted electronically to the Louisiana Blue clearinghouse in a system-to-system arrangement.</a:t>
            </a:r>
          </a:p>
          <a:p>
            <a:pPr marL="285750" indent="-182880">
              <a:spcAft>
                <a:spcPts val="1200"/>
              </a:spcAft>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Louisiana Blue does not charge a fee for electronic transactions.</a:t>
            </a:r>
          </a:p>
          <a:p>
            <a:pPr marL="285750" indent="-182880">
              <a:buFont typeface="Arial" pitchFamily="34" charset="0"/>
              <a:buChar char="•"/>
            </a:pPr>
            <a:r>
              <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You can send your transactions to Louisiana Blue via indirect submission through a clearinghouse or through direct submission to the Louisiana Blue EDI Clearinghouse.</a:t>
            </a:r>
          </a:p>
          <a:p>
            <a:pPr marL="102870"/>
            <a:endParaRPr lang="en-US" sz="1500">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4586451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Claims</a:t>
            </a:r>
          </a:p>
        </p:txBody>
      </p:sp>
      <p:cxnSp>
        <p:nvCxnSpPr>
          <p:cNvPr id="9" name="Straight Connector 8"/>
          <p:cNvCxnSpPr>
            <a:cxnSpLocks/>
          </p:cNvCxnSpPr>
          <p:nvPr/>
        </p:nvCxnSpPr>
        <p:spPr>
          <a:xfrm>
            <a:off x="4648200" y="1447161"/>
            <a:ext cx="0" cy="481822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66166" y="668365"/>
            <a:ext cx="8534400" cy="338554"/>
          </a:xfrm>
          <a:prstGeom prst="rect">
            <a:avLst/>
          </a:prstGeom>
          <a:noFill/>
        </p:spPr>
        <p:txBody>
          <a:bodyPr wrap="square" rtlCol="0">
            <a:spAutoFit/>
          </a:bodyPr>
          <a:lstStyle/>
          <a:p>
            <a:r>
              <a:rPr lang="en-US" sz="1600" b="1">
                <a:latin typeface="Corbel" panose="020B0503020204020204" pitchFamily="34" charset="0"/>
                <a:ea typeface="Segoe UI" panose="020B0502040204020203" pitchFamily="34" charset="0"/>
                <a:cs typeface="Segoe UI" panose="020B0502040204020203" pitchFamily="34" charset="0"/>
              </a:rPr>
              <a:t>Electronic Transmission 		     or		Hardcopy</a:t>
            </a:r>
          </a:p>
        </p:txBody>
      </p:sp>
      <p:sp>
        <p:nvSpPr>
          <p:cNvPr id="16" name="TextBox 15"/>
          <p:cNvSpPr txBox="1"/>
          <p:nvPr/>
        </p:nvSpPr>
        <p:spPr>
          <a:xfrm>
            <a:off x="4776774" y="1320737"/>
            <a:ext cx="3300426" cy="3539430"/>
          </a:xfrm>
          <a:prstGeom prst="rect">
            <a:avLst/>
          </a:prstGeom>
          <a:noFill/>
        </p:spPr>
        <p:txBody>
          <a:bodyPr wrap="square" rtlCol="0">
            <a:spAutoFit/>
          </a:bodyPr>
          <a:lstStyle/>
          <a:p>
            <a:pPr>
              <a:spcAft>
                <a:spcPts val="600"/>
              </a:spcAft>
            </a:pPr>
            <a:r>
              <a:rPr lang="en-US" sz="1400" b="1" dirty="0">
                <a:solidFill>
                  <a:srgbClr val="0070C0"/>
                </a:solidFill>
                <a:latin typeface="Corbel" panose="020B0503020204020204" pitchFamily="34" charset="0"/>
                <a:ea typeface="Segoe UI" panose="020B0502040204020203" pitchFamily="34" charset="0"/>
                <a:cs typeface="Segoe UI" panose="020B0502040204020203" pitchFamily="34" charset="0"/>
              </a:rPr>
              <a:t>For Louisiana Blue, HMO Louisiana, Blue Connect, Community Blue, Precision Blue, </a:t>
            </a:r>
            <a:r>
              <a:rPr lang="en-US" sz="1400" b="1" dirty="0" err="1">
                <a:solidFill>
                  <a:srgbClr val="0070C0"/>
                </a:solidFill>
                <a:latin typeface="Corbel" panose="020B0503020204020204" pitchFamily="34" charset="0"/>
                <a:ea typeface="Segoe UI" panose="020B0502040204020203" pitchFamily="34" charset="0"/>
                <a:cs typeface="Segoe UI" panose="020B0502040204020203" pitchFamily="34" charset="0"/>
              </a:rPr>
              <a:t>BlueHPN</a:t>
            </a:r>
            <a:r>
              <a:rPr lang="en-US" sz="1400" b="1" dirty="0">
                <a:solidFill>
                  <a:srgbClr val="0070C0"/>
                </a:solidFill>
                <a:latin typeface="Corbel" panose="020B0503020204020204" pitchFamily="34" charset="0"/>
                <a:ea typeface="Segoe UI" panose="020B0502040204020203" pitchFamily="34" charset="0"/>
                <a:cs typeface="Segoe UI" panose="020B0502040204020203" pitchFamily="34" charset="0"/>
              </a:rPr>
              <a:t>, Signature Blue, OGB and BlueCard Claims:</a:t>
            </a:r>
          </a:p>
          <a:p>
            <a:pPr marL="400050" lvl="1" indent="0">
              <a:buNone/>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Louisiana Blue</a:t>
            </a:r>
          </a:p>
          <a:p>
            <a:pPr marL="400050" lvl="1" indent="0">
              <a:buNone/>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P.O. Box 98029</a:t>
            </a:r>
          </a:p>
          <a:p>
            <a:pPr marL="400050" lvl="1" indent="0">
              <a:buNone/>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Baton Rouge, LA 70898</a:t>
            </a:r>
            <a:endParaRPr lang="en-US" sz="1400" dirty="0">
              <a:latin typeface="Corbel" panose="020B0503020204020204" pitchFamily="34" charset="0"/>
              <a:ea typeface="Segoe UI" panose="020B0502040204020203" pitchFamily="34" charset="0"/>
              <a:cs typeface="Segoe UI" panose="020B0502040204020203" pitchFamily="34" charset="0"/>
            </a:endParaRPr>
          </a:p>
          <a:p>
            <a:pPr marL="400050" lvl="1" indent="0">
              <a:buNone/>
            </a:pPr>
            <a:endParaRPr lang="en-US" sz="1400" dirty="0">
              <a:latin typeface="Corbel" panose="020B0503020204020204" pitchFamily="34" charset="0"/>
              <a:ea typeface="Segoe UI" panose="020B0502040204020203" pitchFamily="34" charset="0"/>
              <a:cs typeface="Segoe UI" panose="020B0502040204020203" pitchFamily="34" charset="0"/>
            </a:endParaRPr>
          </a:p>
          <a:p>
            <a:pPr>
              <a:spcAft>
                <a:spcPts val="600"/>
              </a:spcAft>
            </a:pPr>
            <a:r>
              <a:rPr lang="en-US" sz="1400" b="1" dirty="0">
                <a:solidFill>
                  <a:srgbClr val="0070C0"/>
                </a:solidFill>
                <a:latin typeface="Corbel" panose="020B0503020204020204" pitchFamily="34" charset="0"/>
                <a:ea typeface="Segoe UI" panose="020B0502040204020203" pitchFamily="34" charset="0"/>
                <a:cs typeface="Segoe UI" panose="020B0502040204020203" pitchFamily="34" charset="0"/>
              </a:rPr>
              <a:t>For FEP Claims:</a:t>
            </a:r>
          </a:p>
          <a:p>
            <a:pPr marL="400050" lvl="1" indent="0">
              <a:buNone/>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Louisiana Blue</a:t>
            </a:r>
          </a:p>
          <a:p>
            <a:pPr marL="400050" lvl="1" indent="0">
              <a:buNone/>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P.O. Box 98028</a:t>
            </a:r>
          </a:p>
          <a:p>
            <a:pPr marL="400050" lvl="1" indent="0">
              <a:buNone/>
            </a:pPr>
            <a:r>
              <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rPr>
              <a:t>Baton Rouge, LA 70898</a:t>
            </a:r>
            <a:endParaRPr lang="en-US" dirty="0">
              <a:latin typeface="Corbel" panose="020B0503020204020204" pitchFamily="34" charset="0"/>
              <a:ea typeface="Segoe UI" panose="020B0502040204020203" pitchFamily="34" charset="0"/>
              <a:cs typeface="Segoe UI" panose="020B0502040204020203" pitchFamily="34" charset="0"/>
            </a:endParaRPr>
          </a:p>
          <a:p>
            <a:pPr marL="400050" lvl="1" indent="0">
              <a:buNone/>
            </a:pPr>
            <a:endParaRPr lang="en-US" dirty="0">
              <a:latin typeface="Corbel" panose="020B0503020204020204" pitchFamily="34" charset="0"/>
              <a:ea typeface="Segoe UI" panose="020B0502040204020203" pitchFamily="34" charset="0"/>
              <a:cs typeface="Segoe UI" panose="020B0502040204020203" pitchFamily="34" charset="0"/>
            </a:endParaRPr>
          </a:p>
          <a:p>
            <a:pPr lvl="1"/>
            <a:endParaRPr lang="en-US" sz="14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marL="400050" lvl="1" indent="0">
              <a:buNone/>
            </a:pPr>
            <a:endParaRPr lang="en-US" sz="1400" dirty="0">
              <a:solidFill>
                <a:srgbClr val="0082CA"/>
              </a:solidFill>
              <a:latin typeface="Corbel" panose="020B0503020204020204" pitchFamily="34" charset="0"/>
              <a:ea typeface="Segoe UI" panose="020B0502040204020203" pitchFamily="34" charset="0"/>
              <a:cs typeface="Segoe UI" panose="020B0502040204020203" pitchFamily="34" charset="0"/>
            </a:endParaRPr>
          </a:p>
        </p:txBody>
      </p:sp>
      <p:sp>
        <p:nvSpPr>
          <p:cNvPr id="12" name="Rectangle: Top Corners Rounded 11">
            <a:extLst>
              <a:ext uri="{FF2B5EF4-FFF2-40B4-BE49-F238E27FC236}">
                <a16:creationId xmlns:a16="http://schemas.microsoft.com/office/drawing/2014/main" id="{5882254A-DEE4-9D97-E955-BD290088E472}"/>
              </a:ext>
            </a:extLst>
          </p:cNvPr>
          <p:cNvSpPr/>
          <p:nvPr/>
        </p:nvSpPr>
        <p:spPr>
          <a:xfrm>
            <a:off x="325419" y="5173985"/>
            <a:ext cx="3862537" cy="1684015"/>
          </a:xfrm>
          <a:prstGeom prst="round2Same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0BF95A3-9C67-1BE5-6A3A-0D614C5A8584}"/>
              </a:ext>
            </a:extLst>
          </p:cNvPr>
          <p:cNvSpPr txBox="1"/>
          <p:nvPr/>
        </p:nvSpPr>
        <p:spPr>
          <a:xfrm>
            <a:off x="417512" y="1447161"/>
            <a:ext cx="3678350" cy="2800767"/>
          </a:xfrm>
          <a:prstGeom prst="rect">
            <a:avLst/>
          </a:prstGeom>
          <a:noFill/>
        </p:spPr>
        <p:txBody>
          <a:bodyPr wrap="square">
            <a:spAutoFit/>
          </a:bodyPr>
          <a:lstStyle/>
          <a:p>
            <a:r>
              <a:rPr lang="en-US" sz="1600">
                <a:solidFill>
                  <a:srgbClr val="55565A"/>
                </a:solidFill>
                <a:latin typeface="Corbel" panose="020B0503020204020204" pitchFamily="34" charset="0"/>
              </a:rPr>
              <a:t>Louisiana Blue accepts electronic claims transmitted via HIPAA 837P and 837I submitted electronically through your clearinghouse. </a:t>
            </a:r>
          </a:p>
          <a:p>
            <a:endParaRPr lang="en-US" sz="1600">
              <a:solidFill>
                <a:srgbClr val="55565A"/>
              </a:solidFill>
              <a:latin typeface="Corbel" panose="020B0503020204020204" pitchFamily="34" charset="0"/>
            </a:endParaRPr>
          </a:p>
          <a:p>
            <a:r>
              <a:rPr lang="en-US" sz="1600">
                <a:solidFill>
                  <a:srgbClr val="55565A"/>
                </a:solidFill>
                <a:latin typeface="Corbel" panose="020B0503020204020204" pitchFamily="34" charset="0"/>
              </a:rPr>
              <a:t>We do not charge a fee for electronic transactions.</a:t>
            </a:r>
          </a:p>
          <a:p>
            <a:endParaRPr lang="en-US" sz="1600">
              <a:solidFill>
                <a:srgbClr val="55565A"/>
              </a:solidFill>
              <a:latin typeface="Corbel" panose="020B0503020204020204" pitchFamily="34" charset="0"/>
            </a:endParaRPr>
          </a:p>
          <a:p>
            <a:r>
              <a:rPr lang="en-US" sz="1600">
                <a:solidFill>
                  <a:srgbClr val="55565A"/>
                </a:solidFill>
                <a:latin typeface="Corbel" panose="020B0503020204020204" pitchFamily="34" charset="0"/>
              </a:rPr>
              <a:t>Providers can submit transactions directly to us or indirectly through a </a:t>
            </a:r>
            <a:br>
              <a:rPr lang="en-US" sz="1600">
                <a:solidFill>
                  <a:srgbClr val="55565A"/>
                </a:solidFill>
                <a:latin typeface="Corbel" panose="020B0503020204020204" pitchFamily="34" charset="0"/>
              </a:rPr>
            </a:br>
            <a:r>
              <a:rPr lang="en-US" sz="1600">
                <a:solidFill>
                  <a:srgbClr val="55565A"/>
                </a:solidFill>
                <a:latin typeface="Corbel" panose="020B0503020204020204" pitchFamily="34" charset="0"/>
              </a:rPr>
              <a:t>third-party clearinghouse.</a:t>
            </a:r>
          </a:p>
        </p:txBody>
      </p:sp>
      <p:sp>
        <p:nvSpPr>
          <p:cNvPr id="18" name="TextBox 17">
            <a:extLst>
              <a:ext uri="{FF2B5EF4-FFF2-40B4-BE49-F238E27FC236}">
                <a16:creationId xmlns:a16="http://schemas.microsoft.com/office/drawing/2014/main" id="{1AAF44CB-5DB4-C2A9-36CF-F0C242AE40E7}"/>
              </a:ext>
            </a:extLst>
          </p:cNvPr>
          <p:cNvSpPr txBox="1"/>
          <p:nvPr/>
        </p:nvSpPr>
        <p:spPr>
          <a:xfrm>
            <a:off x="566166" y="5342478"/>
            <a:ext cx="3457204" cy="1323439"/>
          </a:xfrm>
          <a:prstGeom prst="rect">
            <a:avLst/>
          </a:prstGeom>
          <a:noFill/>
        </p:spPr>
        <p:txBody>
          <a:bodyPr wrap="square">
            <a:spAutoFit/>
          </a:bodyPr>
          <a:lstStyle/>
          <a:p>
            <a:r>
              <a:rPr lang="en-US" sz="1600">
                <a:solidFill>
                  <a:srgbClr val="55565A"/>
                </a:solidFill>
                <a:latin typeface="Corbel" panose="020B0503020204020204" pitchFamily="34" charset="0"/>
              </a:rPr>
              <a:t>For more information on how to submit electronic claims to Louisiana Blue, visit </a:t>
            </a:r>
            <a:r>
              <a:rPr lang="en-US" sz="1600" b="1">
                <a:solidFill>
                  <a:srgbClr val="0070C0"/>
                </a:solidFill>
                <a:latin typeface="Corbel" panose="020B0503020204020204" pitchFamily="34" charset="0"/>
              </a:rPr>
              <a:t>www.lablue.com/providers </a:t>
            </a:r>
            <a:r>
              <a:rPr lang="en-US" sz="1600">
                <a:solidFill>
                  <a:srgbClr val="55565A"/>
                </a:solidFill>
                <a:latin typeface="Corbel" panose="020B0503020204020204" pitchFamily="34" charset="0"/>
              </a:rPr>
              <a:t>&gt;Electronic Services &gt;Clearinghouse Services. </a:t>
            </a:r>
          </a:p>
        </p:txBody>
      </p:sp>
      <p:sp>
        <p:nvSpPr>
          <p:cNvPr id="20" name="TextBox 19">
            <a:extLst>
              <a:ext uri="{FF2B5EF4-FFF2-40B4-BE49-F238E27FC236}">
                <a16:creationId xmlns:a16="http://schemas.microsoft.com/office/drawing/2014/main" id="{57232CDA-EC5F-D25B-0E2D-0DA9B6990208}"/>
              </a:ext>
            </a:extLst>
          </p:cNvPr>
          <p:cNvSpPr txBox="1"/>
          <p:nvPr/>
        </p:nvSpPr>
        <p:spPr>
          <a:xfrm>
            <a:off x="6817741" y="4253757"/>
            <a:ext cx="2383917" cy="1031051"/>
          </a:xfrm>
          <a:prstGeom prst="rect">
            <a:avLst/>
          </a:prstGeom>
          <a:noFill/>
        </p:spPr>
        <p:txBody>
          <a:bodyPr wrap="square">
            <a:spAutoFit/>
          </a:bodyPr>
          <a:lstStyle/>
          <a:p>
            <a:pPr>
              <a:spcAft>
                <a:spcPts val="600"/>
              </a:spcAft>
            </a:pPr>
            <a:r>
              <a:rPr lang="en-US" sz="1400" b="1" dirty="0">
                <a:solidFill>
                  <a:srgbClr val="0070C0"/>
                </a:solidFill>
                <a:latin typeface="Corbel" panose="020B0503020204020204" pitchFamily="34" charset="0"/>
                <a:ea typeface="Segoe UI" panose="020B0502040204020203" pitchFamily="34" charset="0"/>
                <a:cs typeface="Segoe UI" panose="020B0502040204020203" pitchFamily="34" charset="0"/>
              </a:rPr>
              <a:t>For Blue Advantage Claims:</a:t>
            </a:r>
          </a:p>
          <a:p>
            <a:pPr lvl="1"/>
            <a:r>
              <a:rPr lang="en-US" sz="1400" dirty="0">
                <a:solidFill>
                  <a:srgbClr val="55565A"/>
                </a:solidFill>
                <a:latin typeface="Corbel" panose="020B0503020204020204" pitchFamily="34" charset="0"/>
                <a:cs typeface="Segoe UI" panose="020B0502040204020203" pitchFamily="34" charset="0"/>
              </a:rPr>
              <a:t>Blue Advantage</a:t>
            </a:r>
          </a:p>
          <a:p>
            <a:pPr lvl="1"/>
            <a:r>
              <a:rPr lang="en-US" sz="1400" dirty="0">
                <a:solidFill>
                  <a:srgbClr val="55565A"/>
                </a:solidFill>
                <a:latin typeface="Corbel" panose="020B0503020204020204" pitchFamily="34" charset="0"/>
                <a:cs typeface="Segoe UI" panose="020B0502040204020203" pitchFamily="34" charset="0"/>
              </a:rPr>
              <a:t>130 </a:t>
            </a:r>
            <a:r>
              <a:rPr lang="en-US" sz="1400" dirty="0" err="1">
                <a:solidFill>
                  <a:srgbClr val="55565A"/>
                </a:solidFill>
                <a:latin typeface="Corbel" panose="020B0503020204020204" pitchFamily="34" charset="0"/>
                <a:cs typeface="Segoe UI" panose="020B0502040204020203" pitchFamily="34" charset="0"/>
              </a:rPr>
              <a:t>DeSiard</a:t>
            </a:r>
            <a:r>
              <a:rPr lang="en-US" sz="1400" dirty="0">
                <a:solidFill>
                  <a:srgbClr val="55565A"/>
                </a:solidFill>
                <a:latin typeface="Corbel" panose="020B0503020204020204" pitchFamily="34" charset="0"/>
                <a:cs typeface="Segoe UI" panose="020B0502040204020203" pitchFamily="34" charset="0"/>
              </a:rPr>
              <a:t> St, Ste 322</a:t>
            </a:r>
          </a:p>
          <a:p>
            <a:pPr lvl="1"/>
            <a:r>
              <a:rPr lang="en-US" sz="1400" dirty="0">
                <a:solidFill>
                  <a:srgbClr val="55565A"/>
                </a:solidFill>
                <a:latin typeface="Corbel" panose="020B0503020204020204" pitchFamily="34" charset="0"/>
                <a:cs typeface="Segoe UI" panose="020B0502040204020203" pitchFamily="34" charset="0"/>
              </a:rPr>
              <a:t>Monroe, LA 71201</a:t>
            </a:r>
          </a:p>
        </p:txBody>
      </p:sp>
      <p:pic>
        <p:nvPicPr>
          <p:cNvPr id="2" name="Picture 1">
            <a:extLst>
              <a:ext uri="{FF2B5EF4-FFF2-40B4-BE49-F238E27FC236}">
                <a16:creationId xmlns:a16="http://schemas.microsoft.com/office/drawing/2014/main" id="{399240CA-BFC1-C802-2381-563D98EB1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119" y="4300904"/>
            <a:ext cx="1804552" cy="2340198"/>
          </a:xfrm>
          <a:prstGeom prst="rect">
            <a:avLst/>
          </a:prstGeom>
          <a:solidFill>
            <a:srgbClr val="FFFFFF">
              <a:shade val="85000"/>
            </a:srgbClr>
          </a:solidFill>
          <a:ln w="6350" cap="sq">
            <a:solidFill>
              <a:schemeClr val="tx2"/>
            </a:solidFill>
            <a:miter lim="800000"/>
          </a:ln>
          <a:effectLst/>
        </p:spPr>
      </p:pic>
      <p:sp>
        <p:nvSpPr>
          <p:cNvPr id="3" name="TextBox 2">
            <a:extLst>
              <a:ext uri="{FF2B5EF4-FFF2-40B4-BE49-F238E27FC236}">
                <a16:creationId xmlns:a16="http://schemas.microsoft.com/office/drawing/2014/main" id="{9CD95BE5-4169-4172-5BC6-741821426ED5}"/>
              </a:ext>
            </a:extLst>
          </p:cNvPr>
          <p:cNvSpPr txBox="1"/>
          <p:nvPr/>
        </p:nvSpPr>
        <p:spPr>
          <a:xfrm>
            <a:off x="6349451" y="6384197"/>
            <a:ext cx="2190765" cy="323165"/>
          </a:xfrm>
          <a:prstGeom prst="rect">
            <a:avLst/>
          </a:prstGeom>
          <a:noFill/>
        </p:spPr>
        <p:txBody>
          <a:bodyPr wrap="square" rtlCol="0">
            <a:spAutoFit/>
          </a:bodyPr>
          <a:lstStyle/>
          <a:p>
            <a:pPr algn="ctr"/>
            <a:r>
              <a:rPr lang="en-US" sz="1500" b="1">
                <a:solidFill>
                  <a:srgbClr val="0070C0"/>
                </a:solidFill>
                <a:latin typeface="Corbel" panose="020B0503020204020204" pitchFamily="34" charset="0"/>
                <a:ea typeface="Segoe UI" panose="020B0502040204020203" pitchFamily="34" charset="0"/>
                <a:cs typeface="Segoe UI" panose="020B0502040204020203" pitchFamily="34" charset="0"/>
              </a:rPr>
              <a:t>UB-04 (facility)</a:t>
            </a:r>
          </a:p>
        </p:txBody>
      </p:sp>
    </p:spTree>
    <p:extLst>
      <p:ext uri="{BB962C8B-B14F-4D97-AF65-F5344CB8AC3E}">
        <p14:creationId xmlns:p14="http://schemas.microsoft.com/office/powerpoint/2010/main" val="25571960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6FF1C22B-6DA4-74D6-88EC-38D45ECD7EC6}"/>
              </a:ext>
            </a:extLst>
          </p:cNvPr>
          <p:cNvSpPr/>
          <p:nvPr/>
        </p:nvSpPr>
        <p:spPr>
          <a:xfrm>
            <a:off x="533400" y="4765962"/>
            <a:ext cx="8077200" cy="1335145"/>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Corbel" panose="020B0503020204020204" pitchFamily="34" charset="0"/>
            </a:endParaRPr>
          </a:p>
        </p:txBody>
      </p:sp>
      <p:sp>
        <p:nvSpPr>
          <p:cNvPr id="2" name="TextBox 1">
            <a:extLst>
              <a:ext uri="{FF2B5EF4-FFF2-40B4-BE49-F238E27FC236}">
                <a16:creationId xmlns:a16="http://schemas.microsoft.com/office/drawing/2014/main" id="{60F389B5-89E3-9F09-2C0B-92447E9FB599}"/>
              </a:ext>
            </a:extLst>
          </p:cNvPr>
          <p:cNvSpPr txBox="1"/>
          <p:nvPr/>
        </p:nvSpPr>
        <p:spPr>
          <a:xfrm>
            <a:off x="685800" y="2112688"/>
            <a:ext cx="7837631" cy="17081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The classification as a hospital-based provider applies for the hospital location only and NOT for any other practice locations outside the hospital.</a:t>
            </a:r>
          </a:p>
          <a:p>
            <a:pPr marL="285750" marR="0" lvl="0" indent="-285750" algn="l" defTabSz="4572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Hospital-based providers can be allowed to participate in our networks without credentialing requirements. We do not list those providers in the directory and allow the hospital’s credentialing to stand.</a:t>
            </a:r>
          </a:p>
        </p:txBody>
      </p:sp>
      <p:sp>
        <p:nvSpPr>
          <p:cNvPr id="6" name="TextBox 5">
            <a:extLst>
              <a:ext uri="{FF2B5EF4-FFF2-40B4-BE49-F238E27FC236}">
                <a16:creationId xmlns:a16="http://schemas.microsoft.com/office/drawing/2014/main" id="{2EF37903-9BCD-8FF7-2FDC-597EA2FA0CCE}"/>
              </a:ext>
            </a:extLst>
          </p:cNvPr>
          <p:cNvSpPr txBox="1"/>
          <p:nvPr/>
        </p:nvSpPr>
        <p:spPr>
          <a:xfrm>
            <a:off x="486561" y="1313752"/>
            <a:ext cx="829556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 hospital-based provider is defined as a provider that </a:t>
            </a:r>
            <a:r>
              <a:rPr kumimoji="0" lang="en-US" sz="18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only</a:t>
            </a: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sees patients as a result of their being admitted or directed to the hospital.</a:t>
            </a:r>
          </a:p>
        </p:txBody>
      </p:sp>
      <p:sp>
        <p:nvSpPr>
          <p:cNvPr id="8" name="TextBox 7">
            <a:extLst>
              <a:ext uri="{FF2B5EF4-FFF2-40B4-BE49-F238E27FC236}">
                <a16:creationId xmlns:a16="http://schemas.microsoft.com/office/drawing/2014/main" id="{FCCD5B6B-3377-F9E7-0B80-FFB87908BDE3}"/>
              </a:ext>
            </a:extLst>
          </p:cNvPr>
          <p:cNvSpPr txBox="1"/>
          <p:nvPr/>
        </p:nvSpPr>
        <p:spPr>
          <a:xfrm>
            <a:off x="1876425" y="4971870"/>
            <a:ext cx="6647006" cy="923330"/>
          </a:xfrm>
          <a:prstGeom prst="rect">
            <a:avLst/>
          </a:prstGeom>
          <a:noFill/>
        </p:spPr>
        <p:txBody>
          <a:bodyPr wrap="square">
            <a:spAutoFit/>
          </a:bodyPr>
          <a:lstStyle/>
          <a:p>
            <a:pPr marL="0" marR="0" lvl="0" indent="0" defTabSz="457200"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 provider is </a:t>
            </a:r>
            <a:r>
              <a:rPr kumimoji="0" lang="en-US" sz="18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NOT</a:t>
            </a: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800" b="1"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considered hospital-based </a:t>
            </a:r>
            <a:r>
              <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if they have patients referred directly to them from another physician or organization or if the member can make an appointment with the physician.</a:t>
            </a:r>
          </a:p>
        </p:txBody>
      </p:sp>
      <p:pic>
        <p:nvPicPr>
          <p:cNvPr id="12" name="Graphic 11" descr="Hospital with solid fill">
            <a:extLst>
              <a:ext uri="{FF2B5EF4-FFF2-40B4-BE49-F238E27FC236}">
                <a16:creationId xmlns:a16="http://schemas.microsoft.com/office/drawing/2014/main" id="{7B6BC380-9DFD-A332-AD98-5600129669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713" y="4971870"/>
            <a:ext cx="914400" cy="914400"/>
          </a:xfrm>
          <a:prstGeom prst="rect">
            <a:avLst/>
          </a:prstGeom>
        </p:spPr>
      </p:pic>
      <p:sp>
        <p:nvSpPr>
          <p:cNvPr id="3" name="Title 1">
            <a:extLst>
              <a:ext uri="{FF2B5EF4-FFF2-40B4-BE49-F238E27FC236}">
                <a16:creationId xmlns:a16="http://schemas.microsoft.com/office/drawing/2014/main" id="{C11B06C2-1E7D-3CC8-5A61-78A7CE178180}"/>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latin typeface="Corbel" panose="020B0503020204020204" pitchFamily="34" charset="0"/>
                <a:ea typeface="Segoe UI" panose="020B0502040204020203" pitchFamily="34" charset="0"/>
                <a:cs typeface="Segoe UI" panose="020B0502040204020203" pitchFamily="34" charset="0"/>
              </a:rPr>
              <a:t>Hospital Based Providers</a:t>
            </a:r>
          </a:p>
        </p:txBody>
      </p:sp>
    </p:spTree>
    <p:extLst>
      <p:ext uri="{BB962C8B-B14F-4D97-AF65-F5344CB8AC3E}">
        <p14:creationId xmlns:p14="http://schemas.microsoft.com/office/powerpoint/2010/main" val="186499846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524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Facility Billing Guidelines</a:t>
            </a:r>
          </a:p>
        </p:txBody>
      </p:sp>
      <p:sp>
        <p:nvSpPr>
          <p:cNvPr id="19" name="TextBox 18">
            <a:extLst>
              <a:ext uri="{FF2B5EF4-FFF2-40B4-BE49-F238E27FC236}">
                <a16:creationId xmlns:a16="http://schemas.microsoft.com/office/drawing/2014/main" id="{EFDDC141-4406-466D-9A8D-BD1251637E57}"/>
              </a:ext>
            </a:extLst>
          </p:cNvPr>
          <p:cNvSpPr txBox="1"/>
          <p:nvPr/>
        </p:nvSpPr>
        <p:spPr>
          <a:xfrm>
            <a:off x="6894819" y="1169408"/>
            <a:ext cx="1512189" cy="584775"/>
          </a:xfrm>
          <a:prstGeom prst="rect">
            <a:avLst/>
          </a:prstGeom>
          <a:noFill/>
        </p:spPr>
        <p:txBody>
          <a:bodyPr wrap="square" rtlCol="0">
            <a:spAutoFit/>
          </a:bodyPr>
          <a:lstStyle/>
          <a:p>
            <a:r>
              <a:rPr lang="en-US" sz="3200" spc="700">
                <a:solidFill>
                  <a:srgbClr val="F89728"/>
                </a:solidFill>
                <a:latin typeface="Arial Black" panose="020B0A04020102020204" pitchFamily="34" charset="0"/>
              </a:rPr>
              <a:t>111</a:t>
            </a:r>
          </a:p>
        </p:txBody>
      </p:sp>
      <p:sp>
        <p:nvSpPr>
          <p:cNvPr id="21" name="Left Arrow 8">
            <a:extLst>
              <a:ext uri="{FF2B5EF4-FFF2-40B4-BE49-F238E27FC236}">
                <a16:creationId xmlns:a16="http://schemas.microsoft.com/office/drawing/2014/main" id="{47931265-8BD3-4B08-BA35-1CA4AD0F41EC}"/>
              </a:ext>
            </a:extLst>
          </p:cNvPr>
          <p:cNvSpPr/>
          <p:nvPr/>
        </p:nvSpPr>
        <p:spPr>
          <a:xfrm rot="8186206">
            <a:off x="6544421" y="1848559"/>
            <a:ext cx="440078" cy="128793"/>
          </a:xfrm>
          <a:prstGeom prst="lef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AD84C6"/>
                </a:solidFill>
              </a:ln>
              <a:solidFill>
                <a:srgbClr val="AD84C6"/>
              </a:solidFill>
              <a:latin typeface="Corbel" panose="020B0503020204020204" pitchFamily="34" charset="0"/>
            </a:endParaRPr>
          </a:p>
        </p:txBody>
      </p:sp>
      <p:sp>
        <p:nvSpPr>
          <p:cNvPr id="22" name="Left Arrow 9">
            <a:extLst>
              <a:ext uri="{FF2B5EF4-FFF2-40B4-BE49-F238E27FC236}">
                <a16:creationId xmlns:a16="http://schemas.microsoft.com/office/drawing/2014/main" id="{83CB383F-ABF0-4D1B-82B2-14F8525078D4}"/>
              </a:ext>
            </a:extLst>
          </p:cNvPr>
          <p:cNvSpPr/>
          <p:nvPr/>
        </p:nvSpPr>
        <p:spPr>
          <a:xfrm rot="3057366">
            <a:off x="8009649" y="1869046"/>
            <a:ext cx="440078" cy="128793"/>
          </a:xfrm>
          <a:prstGeom prst="lef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AD84C6"/>
                </a:solidFill>
              </a:ln>
              <a:solidFill>
                <a:srgbClr val="AD84C6"/>
              </a:solidFill>
              <a:latin typeface="Corbel" panose="020B0503020204020204" pitchFamily="34" charset="0"/>
            </a:endParaRPr>
          </a:p>
        </p:txBody>
      </p:sp>
      <p:sp>
        <p:nvSpPr>
          <p:cNvPr id="24" name="Left Arrow 10">
            <a:extLst>
              <a:ext uri="{FF2B5EF4-FFF2-40B4-BE49-F238E27FC236}">
                <a16:creationId xmlns:a16="http://schemas.microsoft.com/office/drawing/2014/main" id="{07C30C17-CA97-4293-99AD-A51427411E3F}"/>
              </a:ext>
            </a:extLst>
          </p:cNvPr>
          <p:cNvSpPr/>
          <p:nvPr/>
        </p:nvSpPr>
        <p:spPr>
          <a:xfrm rot="5400000">
            <a:off x="7295673" y="1932444"/>
            <a:ext cx="440078" cy="128793"/>
          </a:xfrm>
          <a:prstGeom prst="lef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AD84C6"/>
                </a:solidFill>
              </a:ln>
              <a:solidFill>
                <a:srgbClr val="AD84C6"/>
              </a:solidFill>
              <a:latin typeface="Corbel" panose="020B0503020204020204" pitchFamily="34" charset="0"/>
            </a:endParaRPr>
          </a:p>
        </p:txBody>
      </p:sp>
      <p:sp>
        <p:nvSpPr>
          <p:cNvPr id="27" name="TextBox 26">
            <a:extLst>
              <a:ext uri="{FF2B5EF4-FFF2-40B4-BE49-F238E27FC236}">
                <a16:creationId xmlns:a16="http://schemas.microsoft.com/office/drawing/2014/main" id="{4BD38DBD-C016-4F14-96F8-F3616EC9386F}"/>
              </a:ext>
            </a:extLst>
          </p:cNvPr>
          <p:cNvSpPr txBox="1"/>
          <p:nvPr/>
        </p:nvSpPr>
        <p:spPr>
          <a:xfrm>
            <a:off x="6019800" y="2073380"/>
            <a:ext cx="769630" cy="523220"/>
          </a:xfrm>
          <a:prstGeom prst="rect">
            <a:avLst/>
          </a:prstGeom>
          <a:noFill/>
        </p:spPr>
        <p:txBody>
          <a:bodyPr wrap="square" rtlCol="0">
            <a:spAutoFit/>
          </a:bodyPr>
          <a:lstStyle/>
          <a:p>
            <a:r>
              <a:rPr lang="en-US" sz="1400">
                <a:latin typeface="Corbel" panose="020B0503020204020204" pitchFamily="34" charset="0"/>
                <a:cs typeface="Segoe UI" panose="020B0502040204020203" pitchFamily="34" charset="0"/>
              </a:rPr>
              <a:t>type of </a:t>
            </a:r>
          </a:p>
          <a:p>
            <a:r>
              <a:rPr lang="en-US" sz="1400">
                <a:latin typeface="Corbel" panose="020B0503020204020204" pitchFamily="34" charset="0"/>
                <a:cs typeface="Segoe UI" panose="020B0502040204020203" pitchFamily="34" charset="0"/>
              </a:rPr>
              <a:t>facility</a:t>
            </a:r>
          </a:p>
        </p:txBody>
      </p:sp>
      <p:sp>
        <p:nvSpPr>
          <p:cNvPr id="28" name="TextBox 27">
            <a:extLst>
              <a:ext uri="{FF2B5EF4-FFF2-40B4-BE49-F238E27FC236}">
                <a16:creationId xmlns:a16="http://schemas.microsoft.com/office/drawing/2014/main" id="{275D9F49-D6BC-4F14-83DC-AE10D20E7FE4}"/>
              </a:ext>
            </a:extLst>
          </p:cNvPr>
          <p:cNvSpPr txBox="1"/>
          <p:nvPr/>
        </p:nvSpPr>
        <p:spPr>
          <a:xfrm>
            <a:off x="8041067" y="2158002"/>
            <a:ext cx="1174895" cy="307777"/>
          </a:xfrm>
          <a:prstGeom prst="rect">
            <a:avLst/>
          </a:prstGeom>
          <a:noFill/>
        </p:spPr>
        <p:txBody>
          <a:bodyPr wrap="square" rtlCol="0">
            <a:spAutoFit/>
          </a:bodyPr>
          <a:lstStyle/>
          <a:p>
            <a:r>
              <a:rPr lang="en-US" sz="1400">
                <a:latin typeface="Corbel" panose="020B0503020204020204" pitchFamily="34" charset="0"/>
                <a:cs typeface="Segoe UI" panose="020B0502040204020203" pitchFamily="34" charset="0"/>
              </a:rPr>
              <a:t>frequency</a:t>
            </a:r>
            <a:endParaRPr lang="en-US" sz="1200">
              <a:latin typeface="Corbel" panose="020B0503020204020204" pitchFamily="34" charset="0"/>
              <a:cs typeface="Segoe UI" panose="020B0502040204020203" pitchFamily="34" charset="0"/>
            </a:endParaRPr>
          </a:p>
        </p:txBody>
      </p:sp>
      <p:sp>
        <p:nvSpPr>
          <p:cNvPr id="29" name="TextBox 28">
            <a:extLst>
              <a:ext uri="{FF2B5EF4-FFF2-40B4-BE49-F238E27FC236}">
                <a16:creationId xmlns:a16="http://schemas.microsoft.com/office/drawing/2014/main" id="{5BA6A947-4579-4ED8-8CCE-22A5E5265CE6}"/>
              </a:ext>
            </a:extLst>
          </p:cNvPr>
          <p:cNvSpPr txBox="1"/>
          <p:nvPr/>
        </p:nvSpPr>
        <p:spPr>
          <a:xfrm>
            <a:off x="6894819" y="2342125"/>
            <a:ext cx="1268711" cy="523220"/>
          </a:xfrm>
          <a:prstGeom prst="rect">
            <a:avLst/>
          </a:prstGeom>
          <a:noFill/>
        </p:spPr>
        <p:txBody>
          <a:bodyPr wrap="square" rtlCol="0">
            <a:spAutoFit/>
          </a:bodyPr>
          <a:lstStyle/>
          <a:p>
            <a:pPr algn="ctr"/>
            <a:r>
              <a:rPr lang="en-US" sz="1400">
                <a:latin typeface="Corbel" panose="020B0503020204020204" pitchFamily="34" charset="0"/>
                <a:cs typeface="Segoe UI" panose="020B0502040204020203" pitchFamily="34" charset="0"/>
              </a:rPr>
              <a:t>bill classification</a:t>
            </a:r>
          </a:p>
        </p:txBody>
      </p:sp>
      <p:sp>
        <p:nvSpPr>
          <p:cNvPr id="30" name="Rectangle 29">
            <a:extLst>
              <a:ext uri="{FF2B5EF4-FFF2-40B4-BE49-F238E27FC236}">
                <a16:creationId xmlns:a16="http://schemas.microsoft.com/office/drawing/2014/main" id="{A0AD31A5-6F6E-4091-ACFE-E2B622ECF151}"/>
              </a:ext>
            </a:extLst>
          </p:cNvPr>
          <p:cNvSpPr/>
          <p:nvPr/>
        </p:nvSpPr>
        <p:spPr>
          <a:xfrm>
            <a:off x="473937" y="6137195"/>
            <a:ext cx="8321390" cy="584775"/>
          </a:xfrm>
          <a:prstGeom prst="rect">
            <a:avLst/>
          </a:prstGeom>
        </p:spPr>
        <p:txBody>
          <a:bodyPr wrap="square">
            <a:spAutoFit/>
          </a:bodyPr>
          <a:lstStyle/>
          <a:p>
            <a:pPr fontAlgn="base">
              <a:spcBef>
                <a:spcPct val="0"/>
              </a:spcBef>
              <a:spcAft>
                <a:spcPts val="2400"/>
              </a:spcAft>
              <a:defRPr/>
            </a:pPr>
            <a:r>
              <a:rPr lang="en-US" sz="1600">
                <a:solidFill>
                  <a:srgbClr val="55565A"/>
                </a:solidFill>
                <a:latin typeface="Corbel" panose="020B0503020204020204" pitchFamily="34" charset="0"/>
                <a:cs typeface="Segoe UI" panose="020B0502040204020203" pitchFamily="34" charset="0"/>
              </a:rPr>
              <a:t>These guidelines are outlined in the </a:t>
            </a:r>
            <a:r>
              <a:rPr lang="en-US" sz="1600" i="1">
                <a:solidFill>
                  <a:srgbClr val="55565A"/>
                </a:solidFill>
                <a:latin typeface="Corbel" panose="020B0503020204020204" pitchFamily="34" charset="0"/>
                <a:cs typeface="Segoe UI" panose="020B0502040204020203" pitchFamily="34" charset="0"/>
              </a:rPr>
              <a:t>Member Provider Policy &amp; Procedure Manual, </a:t>
            </a:r>
            <a:r>
              <a:rPr lang="en-US" sz="1600">
                <a:solidFill>
                  <a:srgbClr val="55565A"/>
                </a:solidFill>
                <a:latin typeface="Corbel" panose="020B0503020204020204" pitchFamily="34" charset="0"/>
                <a:cs typeface="Segoe UI" panose="020B0502040204020203" pitchFamily="34" charset="0"/>
              </a:rPr>
              <a:t>available on iLinkBlue (</a:t>
            </a:r>
            <a:r>
              <a:rPr lang="en-US" sz="1600" b="1">
                <a:latin typeface="Corbel" panose="020B0503020204020204" pitchFamily="34" charset="0"/>
                <a:cs typeface="Segoe UI" panose="020B0502040204020203" pitchFamily="34" charset="0"/>
              </a:rPr>
              <a:t>www.lablue.com/ilinkblue</a:t>
            </a:r>
            <a:r>
              <a:rPr lang="en-US" sz="1600">
                <a:solidFill>
                  <a:srgbClr val="55565A"/>
                </a:solidFill>
                <a:latin typeface="Corbel" panose="020B0503020204020204" pitchFamily="34" charset="0"/>
                <a:cs typeface="Segoe UI" panose="020B0502040204020203" pitchFamily="34" charset="0"/>
              </a:rPr>
              <a:t>) under the “Resources” section.</a:t>
            </a:r>
            <a:endParaRPr lang="en-US" sz="1600" i="1">
              <a:solidFill>
                <a:srgbClr val="55565A"/>
              </a:solidFill>
              <a:latin typeface="Corbel" panose="020B0503020204020204" pitchFamily="34" charset="0"/>
              <a:cs typeface="Segoe UI" panose="020B0502040204020203" pitchFamily="34" charset="0"/>
            </a:endParaRPr>
          </a:p>
        </p:txBody>
      </p:sp>
      <p:sp>
        <p:nvSpPr>
          <p:cNvPr id="31" name="TextBox 30">
            <a:extLst>
              <a:ext uri="{FF2B5EF4-FFF2-40B4-BE49-F238E27FC236}">
                <a16:creationId xmlns:a16="http://schemas.microsoft.com/office/drawing/2014/main" id="{A919DFA5-2351-4891-826A-CC9EEAC8FF73}"/>
              </a:ext>
            </a:extLst>
          </p:cNvPr>
          <p:cNvSpPr txBox="1"/>
          <p:nvPr/>
        </p:nvSpPr>
        <p:spPr>
          <a:xfrm>
            <a:off x="360817" y="684836"/>
            <a:ext cx="5627500" cy="1646605"/>
          </a:xfrm>
          <a:prstGeom prst="rect">
            <a:avLst/>
          </a:prstGeom>
          <a:noFill/>
        </p:spPr>
        <p:txBody>
          <a:bodyPr wrap="square" rtlCol="0">
            <a:spAutoFit/>
          </a:bodyPr>
          <a:lstStyle/>
          <a:p>
            <a:pPr>
              <a:spcAft>
                <a:spcPts val="600"/>
              </a:spcAft>
            </a:pPr>
            <a:r>
              <a:rPr lang="en-US" sz="1600">
                <a:solidFill>
                  <a:srgbClr val="55565A"/>
                </a:solidFill>
                <a:latin typeface="Corbel" panose="020B0503020204020204" pitchFamily="34" charset="0"/>
                <a:cs typeface="Segoe UI" panose="020B0502040204020203" pitchFamily="34" charset="0"/>
              </a:rPr>
              <a:t>Facility claims must be submitted on a UB-04 form. Bill types are three digits, and each position represents specific information about the claim being filed.</a:t>
            </a:r>
          </a:p>
          <a:p>
            <a:r>
              <a:rPr lang="en-US" sz="1600">
                <a:solidFill>
                  <a:srgbClr val="55565A"/>
                </a:solidFill>
                <a:latin typeface="Corbel" panose="020B0503020204020204" pitchFamily="34" charset="0"/>
                <a:cs typeface="Segoe UI" panose="020B0502040204020203" pitchFamily="34" charset="0"/>
              </a:rPr>
              <a:t>Louisiana Blue does </a:t>
            </a:r>
            <a:r>
              <a:rPr lang="en-US" sz="1600" b="1">
                <a:solidFill>
                  <a:srgbClr val="F89728"/>
                </a:solidFill>
                <a:latin typeface="Corbel" panose="020B0503020204020204" pitchFamily="34" charset="0"/>
                <a:cs typeface="Segoe UI" panose="020B0502040204020203" pitchFamily="34" charset="0"/>
              </a:rPr>
              <a:t>not</a:t>
            </a:r>
            <a:r>
              <a:rPr lang="en-US" sz="1600">
                <a:solidFill>
                  <a:srgbClr val="55565A"/>
                </a:solidFill>
                <a:latin typeface="Corbel" panose="020B0503020204020204" pitchFamily="34" charset="0"/>
                <a:cs typeface="Segoe UI" panose="020B0502040204020203" pitchFamily="34" charset="0"/>
              </a:rPr>
              <a:t> exclude first or second digits of a bill type. However, there </a:t>
            </a:r>
            <a:r>
              <a:rPr lang="en-US" sz="1600" b="1">
                <a:solidFill>
                  <a:srgbClr val="F89728"/>
                </a:solidFill>
                <a:latin typeface="Corbel" panose="020B0503020204020204" pitchFamily="34" charset="0"/>
                <a:cs typeface="Segoe UI" panose="020B0502040204020203" pitchFamily="34" charset="0"/>
              </a:rPr>
              <a:t>are</a:t>
            </a:r>
            <a:r>
              <a:rPr lang="en-US" sz="1600">
                <a:solidFill>
                  <a:srgbClr val="55565A"/>
                </a:solidFill>
                <a:latin typeface="Corbel" panose="020B0503020204020204" pitchFamily="34" charset="0"/>
                <a:cs typeface="Segoe UI" panose="020B0502040204020203" pitchFamily="34" charset="0"/>
              </a:rPr>
              <a:t> limitations and/or exclusions for the third digit (frequency code).</a:t>
            </a:r>
          </a:p>
        </p:txBody>
      </p:sp>
      <p:sp>
        <p:nvSpPr>
          <p:cNvPr id="32" name="TextBox 31">
            <a:extLst>
              <a:ext uri="{FF2B5EF4-FFF2-40B4-BE49-F238E27FC236}">
                <a16:creationId xmlns:a16="http://schemas.microsoft.com/office/drawing/2014/main" id="{25BB8CD2-8A4A-4DE0-942B-AF5AF8AAE346}"/>
              </a:ext>
            </a:extLst>
          </p:cNvPr>
          <p:cNvSpPr txBox="1"/>
          <p:nvPr/>
        </p:nvSpPr>
        <p:spPr>
          <a:xfrm>
            <a:off x="6058002" y="3439808"/>
            <a:ext cx="2850883" cy="1354217"/>
          </a:xfrm>
          <a:prstGeom prst="rect">
            <a:avLst/>
          </a:prstGeom>
          <a:noFill/>
        </p:spPr>
        <p:txBody>
          <a:bodyPr wrap="square" rtlCol="0">
            <a:spAutoFit/>
          </a:bodyPr>
          <a:lstStyle/>
          <a:p>
            <a:r>
              <a:rPr lang="en-US" sz="1400" i="1">
                <a:solidFill>
                  <a:srgbClr val="55565A"/>
                </a:solidFill>
                <a:latin typeface="Corbel" panose="020B0503020204020204" pitchFamily="34" charset="0"/>
              </a:rPr>
              <a:t>*</a:t>
            </a:r>
            <a:r>
              <a:rPr lang="en-US" sz="1400" i="1">
                <a:solidFill>
                  <a:srgbClr val="55565A"/>
                </a:solidFill>
                <a:latin typeface="Corbel" panose="020B0503020204020204" pitchFamily="34" charset="0"/>
                <a:cs typeface="Segoe UI" panose="020B0502040204020203" pitchFamily="34" charset="0"/>
              </a:rPr>
              <a:t>The final interim bill should aggregate all interim bills and late charge claims. (if applicable). The final interim bill should be submitted using a frequency code of 1 or 7.</a:t>
            </a:r>
          </a:p>
          <a:p>
            <a:endParaRPr lang="en-US" sz="1200">
              <a:latin typeface="Corbel" panose="020B0503020204020204" pitchFamily="34" charset="0"/>
            </a:endParaRPr>
          </a:p>
        </p:txBody>
      </p:sp>
      <p:sp>
        <p:nvSpPr>
          <p:cNvPr id="33" name="TextBox 32">
            <a:extLst>
              <a:ext uri="{FF2B5EF4-FFF2-40B4-BE49-F238E27FC236}">
                <a16:creationId xmlns:a16="http://schemas.microsoft.com/office/drawing/2014/main" id="{11D65532-EEEA-4DBC-8083-7FA752186830}"/>
              </a:ext>
            </a:extLst>
          </p:cNvPr>
          <p:cNvSpPr txBox="1"/>
          <p:nvPr/>
        </p:nvSpPr>
        <p:spPr>
          <a:xfrm>
            <a:off x="6789429" y="838200"/>
            <a:ext cx="1215269" cy="400110"/>
          </a:xfrm>
          <a:prstGeom prst="rect">
            <a:avLst/>
          </a:prstGeom>
          <a:noFill/>
        </p:spPr>
        <p:txBody>
          <a:bodyPr wrap="none" rtlCol="0">
            <a:spAutoFit/>
          </a:bodyPr>
          <a:lstStyle/>
          <a:p>
            <a:r>
              <a:rPr lang="en-US" sz="2000" b="1">
                <a:solidFill>
                  <a:schemeClr val="accent4"/>
                </a:solidFill>
                <a:latin typeface="Corbel" panose="020B0503020204020204" pitchFamily="34" charset="0"/>
                <a:cs typeface="Segoe UI" panose="020B0502040204020203" pitchFamily="34" charset="0"/>
              </a:rPr>
              <a:t>Bill Types</a:t>
            </a:r>
          </a:p>
        </p:txBody>
      </p:sp>
      <p:graphicFrame>
        <p:nvGraphicFramePr>
          <p:cNvPr id="34" name="Table 33">
            <a:extLst>
              <a:ext uri="{FF2B5EF4-FFF2-40B4-BE49-F238E27FC236}">
                <a16:creationId xmlns:a16="http://schemas.microsoft.com/office/drawing/2014/main" id="{E708DCBF-7B54-4668-B7BE-33A2F64528D3}"/>
              </a:ext>
            </a:extLst>
          </p:cNvPr>
          <p:cNvGraphicFramePr>
            <a:graphicFrameLocks noGrp="1"/>
          </p:cNvGraphicFramePr>
          <p:nvPr>
            <p:extLst>
              <p:ext uri="{D42A27DB-BD31-4B8C-83A1-F6EECF244321}">
                <p14:modId xmlns:p14="http://schemas.microsoft.com/office/powerpoint/2010/main" val="1810805084"/>
              </p:ext>
            </p:extLst>
          </p:nvPr>
        </p:nvGraphicFramePr>
        <p:xfrm>
          <a:off x="473937" y="2424748"/>
          <a:ext cx="5232984" cy="3526018"/>
        </p:xfrm>
        <a:graphic>
          <a:graphicData uri="http://schemas.openxmlformats.org/drawingml/2006/table">
            <a:tbl>
              <a:tblPr firstRow="1" firstCol="1" bandRow="1">
                <a:tableStyleId>{FABFCF23-3B69-468F-B69F-88F6DE6A72F2}</a:tableStyleId>
              </a:tblPr>
              <a:tblGrid>
                <a:gridCol w="789226">
                  <a:extLst>
                    <a:ext uri="{9D8B030D-6E8A-4147-A177-3AD203B41FA5}">
                      <a16:colId xmlns:a16="http://schemas.microsoft.com/office/drawing/2014/main" val="1117714127"/>
                    </a:ext>
                  </a:extLst>
                </a:gridCol>
                <a:gridCol w="2164381">
                  <a:extLst>
                    <a:ext uri="{9D8B030D-6E8A-4147-A177-3AD203B41FA5}">
                      <a16:colId xmlns:a16="http://schemas.microsoft.com/office/drawing/2014/main" val="94967510"/>
                    </a:ext>
                  </a:extLst>
                </a:gridCol>
                <a:gridCol w="2279377">
                  <a:extLst>
                    <a:ext uri="{9D8B030D-6E8A-4147-A177-3AD203B41FA5}">
                      <a16:colId xmlns:a16="http://schemas.microsoft.com/office/drawing/2014/main" val="2659316756"/>
                    </a:ext>
                  </a:extLst>
                </a:gridCol>
              </a:tblGrid>
              <a:tr h="325625">
                <a:tc>
                  <a:txBody>
                    <a:bodyPr/>
                    <a:lstStyle/>
                    <a:p>
                      <a:pPr marL="0" marR="0" algn="ctr">
                        <a:lnSpc>
                          <a:spcPct val="107000"/>
                        </a:lnSpc>
                        <a:spcBef>
                          <a:spcPts val="0"/>
                        </a:spcBef>
                        <a:spcAft>
                          <a:spcPts val="0"/>
                        </a:spcAft>
                      </a:pPr>
                      <a:r>
                        <a:rPr lang="en-US" sz="1000">
                          <a:effectLst/>
                          <a:latin typeface="Corbel" panose="020B0503020204020204" pitchFamily="34" charset="0"/>
                        </a:rPr>
                        <a:t>Frequency Code</a:t>
                      </a:r>
                      <a:endParaRPr lang="en-US" sz="10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orbel" panose="020B0503020204020204" pitchFamily="34" charset="0"/>
                        </a:rPr>
                        <a:t>Description</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orbel" panose="020B0503020204020204" pitchFamily="34" charset="0"/>
                        </a:rPr>
                        <a:t>Louisiana Blue Acceptance Rule</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7924896"/>
                  </a:ext>
                </a:extLst>
              </a:tr>
              <a:tr h="158585">
                <a:tc gridSpan="3">
                  <a:txBody>
                    <a:bodyPr/>
                    <a:lstStyle/>
                    <a:p>
                      <a:pPr marL="0" marR="0">
                        <a:lnSpc>
                          <a:spcPct val="107000"/>
                        </a:lnSpc>
                        <a:spcBef>
                          <a:spcPts val="0"/>
                        </a:spcBef>
                        <a:spcAft>
                          <a:spcPts val="0"/>
                        </a:spcAft>
                      </a:pPr>
                      <a:r>
                        <a:rPr lang="en-US" sz="1100">
                          <a:solidFill>
                            <a:srgbClr val="646464"/>
                          </a:solidFill>
                          <a:effectLst/>
                          <a:latin typeface="Corbel" panose="020B0503020204020204" pitchFamily="34" charset="0"/>
                        </a:rPr>
                        <a:t>Non-interim</a:t>
                      </a:r>
                      <a:r>
                        <a:rPr lang="en-US" sz="1100">
                          <a:solidFill>
                            <a:schemeClr val="bg1"/>
                          </a:solidFill>
                          <a:effectLst/>
                        </a:rPr>
                        <a:t> </a:t>
                      </a:r>
                      <a:r>
                        <a:rPr lang="en-US" sz="1100">
                          <a:solidFill>
                            <a:srgbClr val="646464"/>
                          </a:solidFill>
                          <a:effectLst/>
                        </a:rPr>
                        <a:t>Claims</a:t>
                      </a:r>
                      <a:endParaRPr lang="en-US" sz="1100">
                        <a:solidFill>
                          <a:srgbClr val="646464"/>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7213934"/>
                  </a:ext>
                </a:extLst>
              </a:tr>
              <a:tr h="169767">
                <a:tc>
                  <a:txBody>
                    <a:bodyPr/>
                    <a:lstStyle/>
                    <a:p>
                      <a:pPr marL="0" marR="0" algn="ctr">
                        <a:lnSpc>
                          <a:spcPct val="107000"/>
                        </a:lnSpc>
                        <a:spcBef>
                          <a:spcPts val="0"/>
                        </a:spcBef>
                        <a:spcAft>
                          <a:spcPts val="0"/>
                        </a:spcAft>
                      </a:pPr>
                      <a:r>
                        <a:rPr lang="en-US" sz="1100">
                          <a:effectLst/>
                          <a:latin typeface="Corbel" panose="020B0503020204020204" pitchFamily="34" charset="0"/>
                        </a:rPr>
                        <a:t>1</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orbel" panose="020B0503020204020204" pitchFamily="34" charset="0"/>
                        </a:rPr>
                        <a:t>Admit Through Discharge Claim</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orbel" panose="020B0503020204020204" pitchFamily="34" charset="0"/>
                        </a:rPr>
                        <a:t>Accepted</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3972069"/>
                  </a:ext>
                </a:extLst>
              </a:tr>
              <a:tr h="158585">
                <a:tc gridSpan="3">
                  <a:txBody>
                    <a:bodyPr/>
                    <a:lstStyle/>
                    <a:p>
                      <a:pPr marL="0" marR="0">
                        <a:lnSpc>
                          <a:spcPct val="107000"/>
                        </a:lnSpc>
                        <a:spcBef>
                          <a:spcPts val="0"/>
                        </a:spcBef>
                        <a:spcAft>
                          <a:spcPts val="0"/>
                        </a:spcAft>
                      </a:pPr>
                      <a:r>
                        <a:rPr lang="en-US" sz="1100">
                          <a:solidFill>
                            <a:srgbClr val="646464"/>
                          </a:solidFill>
                          <a:effectLst/>
                          <a:latin typeface="Corbel" panose="020B0503020204020204" pitchFamily="34" charset="0"/>
                        </a:rPr>
                        <a:t>Interim </a:t>
                      </a:r>
                      <a:r>
                        <a:rPr lang="en-US" sz="1100" b="1" kern="1200">
                          <a:solidFill>
                            <a:srgbClr val="646464"/>
                          </a:solidFill>
                          <a:effectLst/>
                          <a:latin typeface="Corbel" panose="020B0503020204020204" pitchFamily="34" charset="0"/>
                          <a:ea typeface="+mn-ea"/>
                          <a:cs typeface="+mn-cs"/>
                        </a:rPr>
                        <a:t>Claims</a:t>
                      </a:r>
                      <a:endParaRPr lang="en-US" sz="1100">
                        <a:solidFill>
                          <a:srgbClr val="646464"/>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0492315"/>
                  </a:ext>
                </a:extLst>
              </a:tr>
              <a:tr h="158585">
                <a:tc>
                  <a:txBody>
                    <a:bodyPr/>
                    <a:lstStyle/>
                    <a:p>
                      <a:pPr marL="0" marR="0" algn="ctr">
                        <a:lnSpc>
                          <a:spcPct val="107000"/>
                        </a:lnSpc>
                        <a:spcBef>
                          <a:spcPts val="0"/>
                        </a:spcBef>
                        <a:spcAft>
                          <a:spcPts val="0"/>
                        </a:spcAft>
                      </a:pPr>
                      <a:r>
                        <a:rPr lang="en-US" sz="1100">
                          <a:effectLst/>
                          <a:latin typeface="Corbel" panose="020B0503020204020204" pitchFamily="34" charset="0"/>
                        </a:rPr>
                        <a:t>2</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Interim (First Claim)</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nSpc>
                          <a:spcPct val="107000"/>
                        </a:lnSpc>
                        <a:spcBef>
                          <a:spcPts val="0"/>
                        </a:spcBef>
                        <a:spcAft>
                          <a:spcPts val="0"/>
                        </a:spcAft>
                      </a:pPr>
                      <a:r>
                        <a:rPr lang="en-US" sz="1100">
                          <a:effectLst/>
                          <a:latin typeface="Corbel" panose="020B0503020204020204" pitchFamily="34" charset="0"/>
                        </a:rPr>
                        <a:t>We accept interim claims only when the total charge is $800,000 or greater </a:t>
                      </a:r>
                      <a:r>
                        <a:rPr lang="en-US" sz="1100" b="1">
                          <a:solidFill>
                            <a:schemeClr val="accent1"/>
                          </a:solidFill>
                          <a:effectLst/>
                        </a:rPr>
                        <a:t>and</a:t>
                      </a:r>
                      <a:r>
                        <a:rPr lang="en-US" sz="1100">
                          <a:effectLst/>
                        </a:rPr>
                        <a:t> the length of stay is at least 60 days of service</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8194348"/>
                  </a:ext>
                </a:extLst>
              </a:tr>
              <a:tr h="668161">
                <a:tc>
                  <a:txBody>
                    <a:bodyPr/>
                    <a:lstStyle/>
                    <a:p>
                      <a:pPr marL="0" marR="0" algn="ctr">
                        <a:lnSpc>
                          <a:spcPct val="107000"/>
                        </a:lnSpc>
                        <a:spcBef>
                          <a:spcPts val="0"/>
                        </a:spcBef>
                        <a:spcAft>
                          <a:spcPts val="0"/>
                        </a:spcAft>
                      </a:pPr>
                      <a:r>
                        <a:rPr lang="en-US" sz="1100">
                          <a:effectLst/>
                          <a:latin typeface="Corbel" panose="020B0503020204020204" pitchFamily="34" charset="0"/>
                        </a:rPr>
                        <a:t>3</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Interim (Continuing Claims)</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719884727"/>
                  </a:ext>
                </a:extLst>
              </a:tr>
              <a:tr h="158585">
                <a:tc gridSpan="3">
                  <a:txBody>
                    <a:bodyPr/>
                    <a:lstStyle/>
                    <a:p>
                      <a:pPr marL="0" marR="0">
                        <a:lnSpc>
                          <a:spcPct val="107000"/>
                        </a:lnSpc>
                        <a:spcBef>
                          <a:spcPts val="0"/>
                        </a:spcBef>
                        <a:spcAft>
                          <a:spcPts val="0"/>
                        </a:spcAft>
                      </a:pPr>
                      <a:r>
                        <a:rPr lang="en-US" sz="1100">
                          <a:solidFill>
                            <a:srgbClr val="646464"/>
                          </a:solidFill>
                          <a:effectLst/>
                          <a:latin typeface="Corbel" panose="020B0503020204020204" pitchFamily="34" charset="0"/>
                        </a:rPr>
                        <a:t>Not Accepted</a:t>
                      </a:r>
                      <a:endParaRPr lang="en-US" sz="1100">
                        <a:solidFill>
                          <a:srgbClr val="646464"/>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6640793"/>
                  </a:ext>
                </a:extLst>
              </a:tr>
              <a:tr h="146441">
                <a:tc>
                  <a:txBody>
                    <a:bodyPr/>
                    <a:lstStyle/>
                    <a:p>
                      <a:pPr marL="0" marR="0" algn="ctr">
                        <a:lnSpc>
                          <a:spcPct val="107000"/>
                        </a:lnSpc>
                        <a:spcBef>
                          <a:spcPts val="0"/>
                        </a:spcBef>
                        <a:spcAft>
                          <a:spcPts val="0"/>
                        </a:spcAft>
                      </a:pPr>
                      <a:r>
                        <a:rPr lang="en-US" sz="1100">
                          <a:effectLst/>
                          <a:latin typeface="Corbel" panose="020B0503020204020204" pitchFamily="34" charset="0"/>
                        </a:rPr>
                        <a:t>4</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Interim (Last Claim)*</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ea typeface="Calibri" panose="020F0502020204030204" pitchFamily="34" charset="0"/>
                          <a:cs typeface="Times New Roman" panose="02020603050405020304" pitchFamily="18" charset="0"/>
                        </a:rPr>
                        <a:t>Not Accepted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3455549"/>
                  </a:ext>
                </a:extLst>
              </a:tr>
              <a:tr h="158585">
                <a:tc>
                  <a:txBody>
                    <a:bodyPr/>
                    <a:lstStyle/>
                    <a:p>
                      <a:pPr marL="0" marR="0" algn="ctr">
                        <a:lnSpc>
                          <a:spcPct val="107000"/>
                        </a:lnSpc>
                        <a:spcBef>
                          <a:spcPts val="0"/>
                        </a:spcBef>
                        <a:spcAft>
                          <a:spcPts val="0"/>
                        </a:spcAft>
                      </a:pPr>
                      <a:r>
                        <a:rPr lang="en-US" sz="1100">
                          <a:effectLst/>
                          <a:latin typeface="Corbel" panose="020B0503020204020204" pitchFamily="34" charset="0"/>
                        </a:rPr>
                        <a:t>5</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Late Charge Only</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Not Accepted</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0320263"/>
                  </a:ext>
                </a:extLst>
              </a:tr>
              <a:tr h="158585">
                <a:tc>
                  <a:txBody>
                    <a:bodyPr/>
                    <a:lstStyle/>
                    <a:p>
                      <a:pPr marL="0" marR="0" algn="ctr">
                        <a:lnSpc>
                          <a:spcPct val="107000"/>
                        </a:lnSpc>
                        <a:spcBef>
                          <a:spcPts val="0"/>
                        </a:spcBef>
                        <a:spcAft>
                          <a:spcPts val="0"/>
                        </a:spcAft>
                      </a:pPr>
                      <a:r>
                        <a:rPr lang="en-US" sz="1100">
                          <a:effectLst/>
                          <a:latin typeface="Corbel" panose="020B0503020204020204" pitchFamily="34" charset="0"/>
                        </a:rPr>
                        <a:t>6</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 </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Not Accepted</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9442678"/>
                  </a:ext>
                </a:extLst>
              </a:tr>
              <a:tr h="325625">
                <a:tc>
                  <a:txBody>
                    <a:bodyPr/>
                    <a:lstStyle/>
                    <a:p>
                      <a:pPr marL="0" marR="0" algn="ctr">
                        <a:lnSpc>
                          <a:spcPct val="107000"/>
                        </a:lnSpc>
                        <a:spcBef>
                          <a:spcPts val="0"/>
                        </a:spcBef>
                        <a:spcAft>
                          <a:spcPts val="0"/>
                        </a:spcAft>
                      </a:pPr>
                      <a:r>
                        <a:rPr lang="en-US" sz="1100">
                          <a:effectLst/>
                          <a:latin typeface="Corbel" panose="020B0503020204020204" pitchFamily="34" charset="0"/>
                        </a:rPr>
                        <a:t>9</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Final Claim for a Home Health PPS Episode</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Not Accepted</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1857132"/>
                  </a:ext>
                </a:extLst>
              </a:tr>
              <a:tr h="158585">
                <a:tc gridSpan="3">
                  <a:txBody>
                    <a:bodyPr/>
                    <a:lstStyle/>
                    <a:p>
                      <a:pPr marL="0" marR="0">
                        <a:lnSpc>
                          <a:spcPct val="107000"/>
                        </a:lnSpc>
                        <a:spcBef>
                          <a:spcPts val="0"/>
                        </a:spcBef>
                        <a:spcAft>
                          <a:spcPts val="0"/>
                        </a:spcAft>
                      </a:pPr>
                      <a:r>
                        <a:rPr lang="en-US" sz="1100">
                          <a:solidFill>
                            <a:srgbClr val="646464"/>
                          </a:solidFill>
                          <a:effectLst/>
                          <a:latin typeface="Corbel" panose="020B0503020204020204" pitchFamily="34" charset="0"/>
                        </a:rPr>
                        <a:t>Prior Claims</a:t>
                      </a:r>
                      <a:endParaRPr lang="en-US" sz="1100">
                        <a:solidFill>
                          <a:srgbClr val="646464"/>
                        </a:solidFill>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8443974"/>
                  </a:ext>
                </a:extLst>
              </a:tr>
              <a:tr h="325625">
                <a:tc>
                  <a:txBody>
                    <a:bodyPr/>
                    <a:lstStyle/>
                    <a:p>
                      <a:pPr marL="0" marR="0" algn="ctr">
                        <a:lnSpc>
                          <a:spcPct val="107000"/>
                        </a:lnSpc>
                        <a:spcBef>
                          <a:spcPts val="0"/>
                        </a:spcBef>
                        <a:spcAft>
                          <a:spcPts val="0"/>
                        </a:spcAft>
                      </a:pPr>
                      <a:r>
                        <a:rPr lang="en-US" sz="1100">
                          <a:effectLst/>
                          <a:latin typeface="Corbel" panose="020B0503020204020204" pitchFamily="34" charset="0"/>
                        </a:rPr>
                        <a:t>7</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Replacement of Prior Claim or Corrected Claim</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Accepted</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7055622"/>
                  </a:ext>
                </a:extLst>
              </a:tr>
              <a:tr h="288585">
                <a:tc>
                  <a:txBody>
                    <a:bodyPr/>
                    <a:lstStyle/>
                    <a:p>
                      <a:pPr marL="0" marR="0" algn="ctr">
                        <a:lnSpc>
                          <a:spcPct val="107000"/>
                        </a:lnSpc>
                        <a:spcBef>
                          <a:spcPts val="0"/>
                        </a:spcBef>
                        <a:spcAft>
                          <a:spcPts val="0"/>
                        </a:spcAft>
                      </a:pPr>
                      <a:r>
                        <a:rPr lang="en-US" sz="1100">
                          <a:effectLst/>
                          <a:latin typeface="Corbel" panose="020B0503020204020204" pitchFamily="34" charset="0"/>
                        </a:rPr>
                        <a:t>8</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Void or Cancel of a Prior Claim</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latin typeface="Corbel" panose="020B0503020204020204" pitchFamily="34" charset="0"/>
                        </a:rPr>
                        <a:t>Accepted</a:t>
                      </a:r>
                      <a:endParaRPr lang="en-US" sz="110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2023900"/>
                  </a:ext>
                </a:extLst>
              </a:tr>
            </a:tbl>
          </a:graphicData>
        </a:graphic>
      </p:graphicFrame>
    </p:spTree>
    <p:extLst>
      <p:ext uri="{BB962C8B-B14F-4D97-AF65-F5344CB8AC3E}">
        <p14:creationId xmlns:p14="http://schemas.microsoft.com/office/powerpoint/2010/main" val="131119229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Revenue Code 250 Requirements</a:t>
            </a:r>
          </a:p>
        </p:txBody>
      </p:sp>
      <p:sp>
        <p:nvSpPr>
          <p:cNvPr id="5" name="Rectangle 4"/>
          <p:cNvSpPr/>
          <p:nvPr/>
        </p:nvSpPr>
        <p:spPr>
          <a:xfrm>
            <a:off x="366932" y="900332"/>
            <a:ext cx="3962400" cy="3980577"/>
          </a:xfrm>
          <a:prstGeom prst="rect">
            <a:avLst/>
          </a:prstGeom>
        </p:spPr>
        <p:txBody>
          <a:bodyPr wrap="square">
            <a:spAutoFit/>
          </a:bodyPr>
          <a:lstStyle/>
          <a:p>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For claims submitted on a UB-04</a:t>
            </a:r>
            <a:r>
              <a:rPr lang="en-US" b="1">
                <a:solidFill>
                  <a:srgbClr val="55565A"/>
                </a:solidFill>
                <a:latin typeface="Corbel" panose="020B0503020204020204" pitchFamily="34" charset="0"/>
                <a:ea typeface="Segoe UI" panose="020B0502040204020203" pitchFamily="34" charset="0"/>
                <a:cs typeface="Segoe UI" panose="020B0502040204020203" pitchFamily="34" charset="0"/>
              </a:rPr>
              <a:t>:</a:t>
            </a:r>
          </a:p>
          <a:p>
            <a:endParaRPr lang="en-US">
              <a:latin typeface="Corbel" panose="020B0503020204020204" pitchFamily="34" charset="0"/>
              <a:ea typeface="Segoe UI" panose="020B0502040204020203" pitchFamily="34" charset="0"/>
              <a:cs typeface="Segoe UI" panose="020B0502040204020203" pitchFamily="34" charset="0"/>
            </a:endParaRPr>
          </a:p>
          <a:p>
            <a:pPr>
              <a:lnSpc>
                <a:spcPts val="2000"/>
              </a:lnSpc>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We require that providers report an NDC when billing revenue codes 25X (excluding revenue code 258).</a:t>
            </a:r>
          </a:p>
          <a:p>
            <a:pPr>
              <a:lnSpc>
                <a:spcPts val="2000"/>
              </a:lnSpc>
            </a:pPr>
            <a:endParaRPr lang="en-US">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lnSpc>
                <a:spcPts val="2000"/>
              </a:lnSpc>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We also ask that you report the corresponding HCPCS/CPT</a:t>
            </a:r>
            <a:r>
              <a:rPr lang="en-US" baseline="30000">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 code for the billed drug. It should be included on the line item in addition to the NDC.</a:t>
            </a:r>
          </a:p>
          <a:p>
            <a:pPr>
              <a:lnSpc>
                <a:spcPts val="2000"/>
              </a:lnSpc>
            </a:pPr>
            <a:endParaRPr lang="en-US">
              <a:solidFill>
                <a:srgbClr val="55565A"/>
              </a:solidFill>
              <a:latin typeface="Corbel" panose="020B0503020204020204" pitchFamily="34" charset="0"/>
              <a:ea typeface="Segoe UI" panose="020B0502040204020203" pitchFamily="34" charset="0"/>
              <a:cs typeface="Segoe UI" panose="020B0502040204020203" pitchFamily="34" charset="0"/>
            </a:endParaRPr>
          </a:p>
          <a:p>
            <a:pPr>
              <a:lnSpc>
                <a:spcPts val="2000"/>
              </a:lnSpc>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For outpatient claims, when revenue code 250 is billed without an NDC and HCPCS/CPT code (when applicable)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that line will not be reimbursed</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t>
            </a:r>
          </a:p>
        </p:txBody>
      </p:sp>
      <p:pic>
        <p:nvPicPr>
          <p:cNvPr id="2050" name="Picture 2" descr="G:\Provider\Share\Communications\Artwork\86536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5360" y="1265963"/>
            <a:ext cx="3444240"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44150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2B353-0B36-476F-8FD7-5D15217FE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37" y="1275777"/>
            <a:ext cx="6477000" cy="3158156"/>
          </a:xfrm>
          <a:prstGeom prst="rect">
            <a:avLst/>
          </a:prstGeom>
          <a:ln w="3175">
            <a:solidFill>
              <a:schemeClr val="bg2">
                <a:lumMod val="75000"/>
              </a:schemeClr>
            </a:solidFill>
          </a:ln>
        </p:spPr>
      </p:pic>
      <p:sp>
        <p:nvSpPr>
          <p:cNvPr id="9" name="Oval 8">
            <a:extLst>
              <a:ext uri="{FF2B5EF4-FFF2-40B4-BE49-F238E27FC236}">
                <a16:creationId xmlns:a16="http://schemas.microsoft.com/office/drawing/2014/main" id="{2BB6CB08-8D94-4D91-AAE2-37C2F5545F35}"/>
              </a:ext>
            </a:extLst>
          </p:cNvPr>
          <p:cNvSpPr/>
          <p:nvPr/>
        </p:nvSpPr>
        <p:spPr>
          <a:xfrm>
            <a:off x="1569621" y="1274504"/>
            <a:ext cx="768083" cy="342744"/>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EBF2"/>
              </a:solidFill>
              <a:effectLst/>
              <a:uLnTx/>
              <a:uFillTx/>
              <a:latin typeface="Century Gothic" panose="020B0502020202020204"/>
              <a:ea typeface="+mn-ea"/>
              <a:cs typeface="+mn-cs"/>
            </a:endParaRPr>
          </a:p>
        </p:txBody>
      </p:sp>
      <p:sp>
        <p:nvSpPr>
          <p:cNvPr id="10" name="Content Placeholder 2">
            <a:extLst>
              <a:ext uri="{FF2B5EF4-FFF2-40B4-BE49-F238E27FC236}">
                <a16:creationId xmlns:a16="http://schemas.microsoft.com/office/drawing/2014/main" id="{FF0E31E2-3CDC-4CA2-955B-B49E2F5CCCE7}"/>
              </a:ext>
            </a:extLst>
          </p:cNvPr>
          <p:cNvSpPr txBox="1">
            <a:spLocks/>
          </p:cNvSpPr>
          <p:nvPr/>
        </p:nvSpPr>
        <p:spPr>
          <a:xfrm>
            <a:off x="841316" y="4709624"/>
            <a:ext cx="6477001" cy="1549453"/>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404040"/>
              </a:buClr>
              <a:buSzPct val="92000"/>
              <a:buFont typeface="Arial" panose="020B0604020202020204" pitchFamily="34" charset="0"/>
              <a:buChar char="•"/>
              <a:tabLst/>
              <a:defRPr/>
            </a:pPr>
            <a:r>
              <a:rPr kumimoji="0" lang="en-US"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Use the “Claims” menu option to research paid, rejected and pended claims.</a:t>
            </a:r>
          </a:p>
          <a:p>
            <a:pPr marL="306000" marR="0" lvl="0" indent="-306000" algn="l" defTabSz="457200" rtl="0" eaLnBrk="1" fontAlgn="auto" latinLnBrk="0" hangingPunct="1">
              <a:lnSpc>
                <a:spcPct val="100000"/>
              </a:lnSpc>
              <a:spcBef>
                <a:spcPct val="20000"/>
              </a:spcBef>
              <a:spcAft>
                <a:spcPts val="600"/>
              </a:spcAft>
              <a:buClr>
                <a:srgbClr val="404040"/>
              </a:buClr>
              <a:buSzPct val="92000"/>
              <a:buFont typeface="Arial" panose="020B0604020202020204" pitchFamily="34" charset="0"/>
              <a:buChar char="•"/>
              <a:tabLst/>
              <a:defRPr/>
            </a:pPr>
            <a:r>
              <a:rPr kumimoji="0" lang="en-US"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You can research </a:t>
            </a:r>
            <a:r>
              <a:rPr kumimoji="0" lang="en-US" b="0"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BCBSLA, FEP </a:t>
            </a:r>
            <a:r>
              <a:rPr kumimoji="0" lang="en-US"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and</a:t>
            </a:r>
            <a:r>
              <a:rPr kumimoji="0" lang="en-US" b="0" i="0" u="none" strike="noStrike" kern="1200" cap="none" spc="0" normalizeH="0" baseline="0" noProof="0" dirty="0">
                <a:ln>
                  <a:noFill/>
                </a:ln>
                <a:solidFill>
                  <a:srgbClr val="3D3D3D"/>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b="0"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BlueCard-Out of Area </a:t>
            </a:r>
            <a:r>
              <a:rPr kumimoji="0" lang="en-US"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claims submitted to Louisiana Blue for processing.</a:t>
            </a:r>
          </a:p>
          <a:p>
            <a:pPr marL="306000" marR="0" lvl="0" indent="-306000"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endParaRPr kumimoji="0" lang="en-US" sz="18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endParaRPr>
          </a:p>
        </p:txBody>
      </p:sp>
      <p:sp>
        <p:nvSpPr>
          <p:cNvPr id="5" name="Title 1">
            <a:extLst>
              <a:ext uri="{FF2B5EF4-FFF2-40B4-BE49-F238E27FC236}">
                <a16:creationId xmlns:a16="http://schemas.microsoft.com/office/drawing/2014/main" id="{58E19393-21E0-E14B-DE18-F3BB253FF9D5}"/>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Claims Research</a:t>
            </a:r>
          </a:p>
        </p:txBody>
      </p:sp>
    </p:spTree>
    <p:extLst>
      <p:ext uri="{BB962C8B-B14F-4D97-AF65-F5344CB8AC3E}">
        <p14:creationId xmlns:p14="http://schemas.microsoft.com/office/powerpoint/2010/main" val="22204932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722D10-B5D3-D9B4-B689-F0E0AE4343A7}"/>
              </a:ext>
            </a:extLst>
          </p:cNvPr>
          <p:cNvSpPr txBox="1"/>
          <p:nvPr/>
        </p:nvSpPr>
        <p:spPr>
          <a:xfrm>
            <a:off x="431792" y="3291855"/>
            <a:ext cx="2688294" cy="1994262"/>
          </a:xfrm>
          <a:prstGeom prst="rect">
            <a:avLst/>
          </a:prstGeom>
          <a:noFill/>
        </p:spPr>
        <p:txBody>
          <a:bodyPr wrap="square">
            <a:noAutofit/>
          </a:bodyPr>
          <a:lstStyle/>
          <a:p>
            <a:pPr marL="285750" indent="-285750">
              <a:spcBef>
                <a:spcPts val="600"/>
              </a:spcBef>
              <a:spcAft>
                <a:spcPts val="1800"/>
              </a:spcAft>
              <a:buFont typeface="Wingdings" panose="05000000000000000000" pitchFamily="2" charset="2"/>
              <a:buChar char="ü"/>
            </a:pPr>
            <a:r>
              <a:rPr lang="en-US" sz="1800">
                <a:solidFill>
                  <a:srgbClr val="55565A"/>
                </a:solidFill>
                <a:latin typeface="Corbel" panose="020B0503020204020204" pitchFamily="34" charset="0"/>
              </a:rPr>
              <a:t>Reports are available within 24 hours of submitting claims (prior to 3 p.m.). </a:t>
            </a:r>
            <a:endParaRPr lang="en-US" b="0" i="0" u="none" strike="noStrike">
              <a:solidFill>
                <a:srgbClr val="55565A"/>
              </a:solidFill>
              <a:latin typeface="Corbel" panose="020B0503020204020204" pitchFamily="34" charset="0"/>
            </a:endParaRPr>
          </a:p>
          <a:p>
            <a:pPr marL="285750" marR="0" indent="-285750" algn="l" rtl="0">
              <a:spcBef>
                <a:spcPts val="600"/>
              </a:spcBef>
              <a:spcAft>
                <a:spcPts val="1800"/>
              </a:spcAft>
              <a:buFont typeface="Wingdings" panose="05000000000000000000" pitchFamily="2" charset="2"/>
              <a:buChar char="ü"/>
            </a:pPr>
            <a:r>
              <a:rPr lang="en-US" b="0" i="0" u="none" strike="noStrike">
                <a:solidFill>
                  <a:srgbClr val="55565A"/>
                </a:solidFill>
                <a:latin typeface="Corbel" panose="020B0503020204020204" pitchFamily="34" charset="0"/>
              </a:rPr>
              <a:t>Reports are available up to 120 days. </a:t>
            </a:r>
          </a:p>
          <a:p>
            <a:pPr marL="285750" marR="0" indent="-285750" algn="l" rtl="0">
              <a:spcBef>
                <a:spcPts val="600"/>
              </a:spcBef>
              <a:spcAft>
                <a:spcPts val="1800"/>
              </a:spcAft>
              <a:buFont typeface="Wingdings" panose="05000000000000000000" pitchFamily="2" charset="2"/>
              <a:buChar char="ü"/>
            </a:pPr>
            <a:r>
              <a:rPr lang="en-US" b="0" i="0" u="none" strike="noStrike">
                <a:solidFill>
                  <a:srgbClr val="55565A"/>
                </a:solidFill>
                <a:latin typeface="Corbel" panose="020B0503020204020204" pitchFamily="34" charset="0"/>
              </a:rPr>
              <a:t>Reports are displayed </a:t>
            </a:r>
            <a:r>
              <a:rPr lang="en-US">
                <a:solidFill>
                  <a:srgbClr val="55565A"/>
                </a:solidFill>
                <a:latin typeface="Corbel" panose="020B0503020204020204" pitchFamily="34" charset="0"/>
              </a:rPr>
              <a:t>by date</a:t>
            </a:r>
            <a:r>
              <a:rPr lang="en-US" b="0" i="0" u="none" strike="noStrike">
                <a:solidFill>
                  <a:srgbClr val="55565A"/>
                </a:solidFill>
                <a:latin typeface="Corbel" panose="020B0503020204020204" pitchFamily="34" charset="0"/>
              </a:rPr>
              <a:t>.</a:t>
            </a:r>
          </a:p>
        </p:txBody>
      </p:sp>
      <p:grpSp>
        <p:nvGrpSpPr>
          <p:cNvPr id="10" name="Group 9">
            <a:extLst>
              <a:ext uri="{FF2B5EF4-FFF2-40B4-BE49-F238E27FC236}">
                <a16:creationId xmlns:a16="http://schemas.microsoft.com/office/drawing/2014/main" id="{EC8B4435-5E49-6763-7EB3-A3CA6A2810E6}"/>
              </a:ext>
            </a:extLst>
          </p:cNvPr>
          <p:cNvGrpSpPr/>
          <p:nvPr/>
        </p:nvGrpSpPr>
        <p:grpSpPr>
          <a:xfrm>
            <a:off x="3504120" y="3297937"/>
            <a:ext cx="5156957" cy="3227256"/>
            <a:chOff x="3749055" y="1270800"/>
            <a:chExt cx="5156957" cy="3227256"/>
          </a:xfrm>
        </p:grpSpPr>
        <p:pic>
          <p:nvPicPr>
            <p:cNvPr id="6" name="Picture 5" descr="A screenshot of a computer&#10;&#10;Description automatically generated with medium confidence">
              <a:extLst>
                <a:ext uri="{FF2B5EF4-FFF2-40B4-BE49-F238E27FC236}">
                  <a16:creationId xmlns:a16="http://schemas.microsoft.com/office/drawing/2014/main" id="{44A3B5CF-BEE3-2CE3-458F-5F46DAAD0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055" y="1270800"/>
              <a:ext cx="5156957" cy="3227256"/>
            </a:xfrm>
            <a:prstGeom prst="rect">
              <a:avLst/>
            </a:prstGeom>
          </p:spPr>
        </p:pic>
        <p:sp>
          <p:nvSpPr>
            <p:cNvPr id="5" name="Rectangle: Rounded Corners 4">
              <a:extLst>
                <a:ext uri="{FF2B5EF4-FFF2-40B4-BE49-F238E27FC236}">
                  <a16:creationId xmlns:a16="http://schemas.microsoft.com/office/drawing/2014/main" id="{3CFF3CEE-7E25-F444-F296-7AD56C1244AA}"/>
                </a:ext>
              </a:extLst>
            </p:cNvPr>
            <p:cNvSpPr/>
            <p:nvPr/>
          </p:nvSpPr>
          <p:spPr>
            <a:xfrm>
              <a:off x="3803918" y="3547427"/>
              <a:ext cx="2834864" cy="950629"/>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1A5CA9F9-627E-47F0-0F88-7EF6F08F516B}"/>
              </a:ext>
            </a:extLst>
          </p:cNvPr>
          <p:cNvSpPr txBox="1"/>
          <p:nvPr/>
        </p:nvSpPr>
        <p:spPr>
          <a:xfrm>
            <a:off x="431792" y="740834"/>
            <a:ext cx="3614933" cy="2308324"/>
          </a:xfrm>
          <a:prstGeom prst="rect">
            <a:avLst/>
          </a:prstGeom>
          <a:noFill/>
        </p:spPr>
        <p:txBody>
          <a:bodyPr wrap="square">
            <a:spAutoFit/>
          </a:bodyPr>
          <a:lstStyle/>
          <a:p>
            <a:pPr>
              <a:spcBef>
                <a:spcPts val="600"/>
              </a:spcBef>
              <a:spcAft>
                <a:spcPts val="600"/>
              </a:spcAft>
            </a:pPr>
            <a:r>
              <a:rPr lang="en-US" b="1" i="0" u="none" strike="noStrike">
                <a:solidFill>
                  <a:srgbClr val="0070C0"/>
                </a:solidFill>
                <a:latin typeface="Corbel" panose="020B0503020204020204" pitchFamily="34" charset="0"/>
              </a:rPr>
              <a:t>Confirmation Reports</a:t>
            </a:r>
            <a:r>
              <a:rPr lang="en-US" b="1">
                <a:solidFill>
                  <a:srgbClr val="0070C0"/>
                </a:solidFill>
                <a:latin typeface="Corbel" panose="020B0503020204020204" pitchFamily="34" charset="0"/>
              </a:rPr>
              <a:t> </a:t>
            </a:r>
            <a:r>
              <a:rPr lang="en-US" i="0" u="none" strike="noStrike">
                <a:solidFill>
                  <a:srgbClr val="55565A"/>
                </a:solidFill>
                <a:latin typeface="Corbel" panose="020B0503020204020204" pitchFamily="34" charset="0"/>
              </a:rPr>
              <a:t>are generated in iLinkBlue and </a:t>
            </a:r>
            <a:r>
              <a:rPr lang="en-US" b="0" i="0" u="none" strike="noStrike">
                <a:solidFill>
                  <a:srgbClr val="55565A"/>
                </a:solidFill>
                <a:latin typeface="Corbel" panose="020B0503020204020204" pitchFamily="34" charset="0"/>
              </a:rPr>
              <a:t>allow providers to electronically research submitted claims. Daily reports confirm acceptance of claims submitted directly through </a:t>
            </a:r>
            <a:r>
              <a:rPr lang="en-US" b="0" i="0" strike="noStrike">
                <a:solidFill>
                  <a:srgbClr val="0070C0"/>
                </a:solidFill>
                <a:latin typeface="Corbel" panose="020B0503020204020204" pitchFamily="34" charset="0"/>
              </a:rPr>
              <a:t>iLinkBlue</a:t>
            </a:r>
            <a:r>
              <a:rPr lang="en-US" b="0" i="0" u="none" strike="noStrike">
                <a:solidFill>
                  <a:srgbClr val="55565A"/>
                </a:solidFill>
                <a:latin typeface="Corbel" panose="020B0503020204020204" pitchFamily="34" charset="0"/>
              </a:rPr>
              <a:t>, </a:t>
            </a:r>
            <a:r>
              <a:rPr lang="en-US" b="0" i="0" strike="noStrike">
                <a:solidFill>
                  <a:srgbClr val="0070C0"/>
                </a:solidFill>
                <a:latin typeface="Corbel" panose="020B0503020204020204" pitchFamily="34" charset="0"/>
              </a:rPr>
              <a:t>billing agency</a:t>
            </a:r>
            <a:r>
              <a:rPr lang="en-US" b="0" i="0" u="none" strike="noStrike">
                <a:solidFill>
                  <a:srgbClr val="0070C0"/>
                </a:solidFill>
                <a:latin typeface="Corbel" panose="020B0503020204020204" pitchFamily="34" charset="0"/>
              </a:rPr>
              <a:t> </a:t>
            </a:r>
            <a:r>
              <a:rPr lang="en-US" b="0" i="0" u="none" strike="noStrike">
                <a:solidFill>
                  <a:srgbClr val="55565A"/>
                </a:solidFill>
                <a:latin typeface="Corbel" panose="020B0503020204020204" pitchFamily="34" charset="0"/>
              </a:rPr>
              <a:t>or </a:t>
            </a:r>
            <a:r>
              <a:rPr lang="en-US" b="0" i="0" strike="noStrike">
                <a:solidFill>
                  <a:srgbClr val="0070C0"/>
                </a:solidFill>
                <a:latin typeface="Corbel" panose="020B0503020204020204" pitchFamily="34" charset="0"/>
              </a:rPr>
              <a:t>clearinghouse</a:t>
            </a:r>
            <a:r>
              <a:rPr lang="en-US" b="0" i="0" u="none" strike="noStrike">
                <a:solidFill>
                  <a:srgbClr val="55565A"/>
                </a:solidFill>
                <a:latin typeface="Corbel" panose="020B0503020204020204" pitchFamily="34" charset="0"/>
              </a:rPr>
              <a:t>. </a:t>
            </a:r>
            <a:endParaRPr lang="en-US" b="0" i="1" u="none" strike="noStrike">
              <a:solidFill>
                <a:srgbClr val="55565A"/>
              </a:solidFill>
              <a:latin typeface="Corbel" panose="020B0503020204020204" pitchFamily="34" charset="0"/>
            </a:endParaRPr>
          </a:p>
        </p:txBody>
      </p:sp>
      <p:sp>
        <p:nvSpPr>
          <p:cNvPr id="2" name="Title 1">
            <a:extLst>
              <a:ext uri="{FF2B5EF4-FFF2-40B4-BE49-F238E27FC236}">
                <a16:creationId xmlns:a16="http://schemas.microsoft.com/office/drawing/2014/main" id="{F0C4D1E8-B8C5-0E7C-1D74-8D3B250BE97D}"/>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Verifying Receipt of Claims</a:t>
            </a:r>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pic>
        <p:nvPicPr>
          <p:cNvPr id="3" name="Picture 2" descr="A screenshot of a computer&#10;&#10;Description automatically generated with medium confidence">
            <a:extLst>
              <a:ext uri="{FF2B5EF4-FFF2-40B4-BE49-F238E27FC236}">
                <a16:creationId xmlns:a16="http://schemas.microsoft.com/office/drawing/2014/main" id="{8BE43A0D-793D-5C56-D01E-1EBD09C3C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4"/>
          <a:stretch/>
        </p:blipFill>
        <p:spPr>
          <a:xfrm>
            <a:off x="4147891" y="768565"/>
            <a:ext cx="4614794" cy="1778146"/>
          </a:xfrm>
          <a:prstGeom prst="rect">
            <a:avLst/>
          </a:prstGeom>
          <a:ln>
            <a:solidFill>
              <a:schemeClr val="tx1"/>
            </a:solidFill>
          </a:ln>
        </p:spPr>
      </p:pic>
      <p:cxnSp>
        <p:nvCxnSpPr>
          <p:cNvPr id="7" name="Straight Connector 6">
            <a:extLst>
              <a:ext uri="{FF2B5EF4-FFF2-40B4-BE49-F238E27FC236}">
                <a16:creationId xmlns:a16="http://schemas.microsoft.com/office/drawing/2014/main" id="{C2F38682-90D7-26B8-ADDC-B9334B068A32}"/>
              </a:ext>
            </a:extLst>
          </p:cNvPr>
          <p:cNvCxnSpPr>
            <a:cxnSpLocks/>
          </p:cNvCxnSpPr>
          <p:nvPr/>
        </p:nvCxnSpPr>
        <p:spPr>
          <a:xfrm>
            <a:off x="4769555" y="950976"/>
            <a:ext cx="341586" cy="0"/>
          </a:xfrm>
          <a:prstGeom prst="line">
            <a:avLst/>
          </a:prstGeom>
          <a:ln w="28575">
            <a:solidFill>
              <a:srgbClr val="F89728"/>
            </a:solidFill>
          </a:ln>
        </p:spPr>
        <p:style>
          <a:lnRef idx="1">
            <a:schemeClr val="accent2"/>
          </a:lnRef>
          <a:fillRef idx="0">
            <a:schemeClr val="accent2"/>
          </a:fillRef>
          <a:effectRef idx="0">
            <a:schemeClr val="accent2"/>
          </a:effectRef>
          <a:fontRef idx="minor">
            <a:schemeClr val="tx1"/>
          </a:fontRef>
        </p:style>
      </p:cxnSp>
      <p:sp>
        <p:nvSpPr>
          <p:cNvPr id="8" name="Rectangle: Rounded Corners 7">
            <a:extLst>
              <a:ext uri="{FF2B5EF4-FFF2-40B4-BE49-F238E27FC236}">
                <a16:creationId xmlns:a16="http://schemas.microsoft.com/office/drawing/2014/main" id="{463F64DF-ED2E-09FD-C10C-61DA9FDF97C7}"/>
              </a:ext>
            </a:extLst>
          </p:cNvPr>
          <p:cNvSpPr/>
          <p:nvPr/>
        </p:nvSpPr>
        <p:spPr>
          <a:xfrm>
            <a:off x="7162800" y="1513709"/>
            <a:ext cx="1143000" cy="193541"/>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3699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373C-F3C9-9F44-951A-182BE8B05288}"/>
              </a:ext>
            </a:extLst>
          </p:cNvPr>
          <p:cNvSpPr txBox="1">
            <a:spLocks/>
          </p:cNvSpPr>
          <p:nvPr/>
        </p:nvSpPr>
        <p:spPr>
          <a:xfrm>
            <a:off x="915231" y="4642080"/>
            <a:ext cx="1641778" cy="9356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55565A"/>
                </a:solidFill>
                <a:latin typeface="Corbel" panose="020B0503020204020204" pitchFamily="34" charset="0"/>
              </a:rPr>
              <a:t>Not Accepted </a:t>
            </a:r>
            <a:br>
              <a:rPr lang="en-US" sz="2000">
                <a:solidFill>
                  <a:srgbClr val="55565A"/>
                </a:solidFill>
                <a:latin typeface="Corbel" panose="020B0503020204020204" pitchFamily="34" charset="0"/>
              </a:rPr>
            </a:br>
            <a:r>
              <a:rPr lang="en-US" sz="2000">
                <a:solidFill>
                  <a:srgbClr val="55565A"/>
                </a:solidFill>
                <a:latin typeface="Corbel" panose="020B0503020204020204" pitchFamily="34" charset="0"/>
              </a:rPr>
              <a:t>Report</a:t>
            </a:r>
          </a:p>
          <a:p>
            <a:r>
              <a:rPr lang="en-US" sz="2000">
                <a:solidFill>
                  <a:srgbClr val="55565A"/>
                </a:solidFill>
                <a:latin typeface="Corbel" panose="020B0503020204020204" pitchFamily="34" charset="0"/>
              </a:rPr>
              <a:t>Example</a:t>
            </a:r>
          </a:p>
        </p:txBody>
      </p:sp>
      <p:sp>
        <p:nvSpPr>
          <p:cNvPr id="7" name="TextBox 6">
            <a:extLst>
              <a:ext uri="{FF2B5EF4-FFF2-40B4-BE49-F238E27FC236}">
                <a16:creationId xmlns:a16="http://schemas.microsoft.com/office/drawing/2014/main" id="{B737D2E0-4957-5521-37EA-A7086660C027}"/>
              </a:ext>
            </a:extLst>
          </p:cNvPr>
          <p:cNvSpPr txBox="1"/>
          <p:nvPr/>
        </p:nvSpPr>
        <p:spPr>
          <a:xfrm>
            <a:off x="304800" y="914400"/>
            <a:ext cx="7519057" cy="646331"/>
          </a:xfrm>
          <a:prstGeom prst="rect">
            <a:avLst/>
          </a:prstGeom>
          <a:noFill/>
        </p:spPr>
        <p:txBody>
          <a:bodyPr wrap="square">
            <a:noAutofit/>
          </a:bodyPr>
          <a:lstStyle/>
          <a:p>
            <a:pPr marR="0" algn="l" rtl="0"/>
            <a:r>
              <a:rPr lang="en-US" b="0" i="0" u="none" strike="noStrike" dirty="0">
                <a:solidFill>
                  <a:srgbClr val="55565A"/>
                </a:solidFill>
                <a:latin typeface="Corbel" panose="020B0503020204020204" pitchFamily="34" charset="0"/>
              </a:rPr>
              <a:t>Confirmation Reports indicate detailed claim information on transactions that were accepted or not accepted for processing. Providers are responsible for reviewing these reports and correcting claims on the Not Accepted report. </a:t>
            </a:r>
          </a:p>
        </p:txBody>
      </p:sp>
      <p:sp>
        <p:nvSpPr>
          <p:cNvPr id="6" name="Title 1">
            <a:extLst>
              <a:ext uri="{FF2B5EF4-FFF2-40B4-BE49-F238E27FC236}">
                <a16:creationId xmlns:a16="http://schemas.microsoft.com/office/drawing/2014/main" id="{A9355066-8F05-E315-D96C-B120BE5CD5CD}"/>
              </a:ext>
            </a:extLst>
          </p:cNvPr>
          <p:cNvSpPr txBox="1">
            <a:spLocks/>
          </p:cNvSpPr>
          <p:nvPr/>
        </p:nvSpPr>
        <p:spPr>
          <a:xfrm>
            <a:off x="971548" y="2255444"/>
            <a:ext cx="1509833" cy="10947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solidFill>
                  <a:srgbClr val="55565A"/>
                </a:solidFill>
                <a:latin typeface="Corbel" panose="020B0503020204020204" pitchFamily="34" charset="0"/>
              </a:rPr>
              <a:t>Accepted</a:t>
            </a:r>
          </a:p>
          <a:p>
            <a:r>
              <a:rPr lang="en-US" sz="2000">
                <a:solidFill>
                  <a:srgbClr val="55565A"/>
                </a:solidFill>
                <a:latin typeface="Corbel" panose="020B0503020204020204" pitchFamily="34" charset="0"/>
              </a:rPr>
              <a:t>Report</a:t>
            </a:r>
          </a:p>
          <a:p>
            <a:r>
              <a:rPr lang="en-US" sz="2000">
                <a:solidFill>
                  <a:srgbClr val="55565A"/>
                </a:solidFill>
                <a:latin typeface="Corbel" panose="020B0503020204020204" pitchFamily="34" charset="0"/>
              </a:rPr>
              <a:t>Example</a:t>
            </a:r>
          </a:p>
        </p:txBody>
      </p:sp>
      <p:sp>
        <p:nvSpPr>
          <p:cNvPr id="13" name="Title 1">
            <a:extLst>
              <a:ext uri="{FF2B5EF4-FFF2-40B4-BE49-F238E27FC236}">
                <a16:creationId xmlns:a16="http://schemas.microsoft.com/office/drawing/2014/main" id="{4FCCBFED-B140-E0DF-50B9-C34425152B12}"/>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a:solidFill>
                  <a:schemeClr val="bg1"/>
                </a:solidFill>
                <a:latin typeface="Corbel" panose="020B0503020204020204" pitchFamily="34" charset="0"/>
                <a:ea typeface="Segoe UI" panose="020B0502040204020203" pitchFamily="34" charset="0"/>
                <a:cs typeface="Segoe UI" panose="020B0502040204020203" pitchFamily="34" charset="0"/>
              </a:rPr>
              <a:t>Sample Confirmation Reports</a:t>
            </a:r>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grpSp>
        <p:nvGrpSpPr>
          <p:cNvPr id="17" name="Group 16">
            <a:extLst>
              <a:ext uri="{FF2B5EF4-FFF2-40B4-BE49-F238E27FC236}">
                <a16:creationId xmlns:a16="http://schemas.microsoft.com/office/drawing/2014/main" id="{9EBF9EA2-431F-7E8A-4447-B96D80943517}"/>
              </a:ext>
            </a:extLst>
          </p:cNvPr>
          <p:cNvGrpSpPr/>
          <p:nvPr/>
        </p:nvGrpSpPr>
        <p:grpSpPr>
          <a:xfrm>
            <a:off x="2777696" y="1991900"/>
            <a:ext cx="5962956" cy="2068763"/>
            <a:chOff x="2777696" y="1991900"/>
            <a:chExt cx="5962956" cy="2068763"/>
          </a:xfrm>
        </p:grpSpPr>
        <p:pic>
          <p:nvPicPr>
            <p:cNvPr id="10" name="Picture 9" descr="A close-up of a document&#10;&#10;Description automatically generated with medium confidence">
              <a:extLst>
                <a:ext uri="{FF2B5EF4-FFF2-40B4-BE49-F238E27FC236}">
                  <a16:creationId xmlns:a16="http://schemas.microsoft.com/office/drawing/2014/main" id="{F376EF6C-D00B-636C-6028-FC668F65B8E4}"/>
                </a:ext>
              </a:extLst>
            </p:cNvPr>
            <p:cNvPicPr>
              <a:picLocks noChangeAspect="1"/>
            </p:cNvPicPr>
            <p:nvPr/>
          </p:nvPicPr>
          <p:blipFill rotWithShape="1">
            <a:blip r:embed="rId2">
              <a:extLst>
                <a:ext uri="{28A0092B-C50C-407E-A947-70E740481C1C}">
                  <a14:useLocalDpi xmlns:a14="http://schemas.microsoft.com/office/drawing/2010/main" val="0"/>
                </a:ext>
              </a:extLst>
            </a:blip>
            <a:srcRect t="6387"/>
            <a:stretch/>
          </p:blipFill>
          <p:spPr>
            <a:xfrm>
              <a:off x="2777696" y="1991900"/>
              <a:ext cx="5962956" cy="2068763"/>
            </a:xfrm>
            <a:prstGeom prst="rect">
              <a:avLst/>
            </a:prstGeom>
          </p:spPr>
        </p:pic>
        <p:pic>
          <p:nvPicPr>
            <p:cNvPr id="11" name="Picture 10">
              <a:extLst>
                <a:ext uri="{FF2B5EF4-FFF2-40B4-BE49-F238E27FC236}">
                  <a16:creationId xmlns:a16="http://schemas.microsoft.com/office/drawing/2014/main" id="{F73E6ACB-747B-A049-B993-6BEA76C9641C}"/>
                </a:ext>
              </a:extLst>
            </p:cNvPr>
            <p:cNvPicPr>
              <a:picLocks noChangeAspect="1"/>
            </p:cNvPicPr>
            <p:nvPr/>
          </p:nvPicPr>
          <p:blipFill>
            <a:blip r:embed="rId3"/>
            <a:stretch>
              <a:fillRect/>
            </a:stretch>
          </p:blipFill>
          <p:spPr>
            <a:xfrm>
              <a:off x="6096000" y="2575560"/>
              <a:ext cx="291465" cy="91440"/>
            </a:xfrm>
            <a:prstGeom prst="rect">
              <a:avLst/>
            </a:prstGeom>
          </p:spPr>
        </p:pic>
      </p:grpSp>
      <p:grpSp>
        <p:nvGrpSpPr>
          <p:cNvPr id="16" name="Group 15">
            <a:extLst>
              <a:ext uri="{FF2B5EF4-FFF2-40B4-BE49-F238E27FC236}">
                <a16:creationId xmlns:a16="http://schemas.microsoft.com/office/drawing/2014/main" id="{D647749F-C9CB-6ED0-D64E-9DB58AA5C992}"/>
              </a:ext>
            </a:extLst>
          </p:cNvPr>
          <p:cNvGrpSpPr/>
          <p:nvPr/>
        </p:nvGrpSpPr>
        <p:grpSpPr>
          <a:xfrm>
            <a:off x="2784046" y="4375535"/>
            <a:ext cx="5956606" cy="2148948"/>
            <a:chOff x="2784046" y="4375535"/>
            <a:chExt cx="5956606" cy="2148948"/>
          </a:xfrm>
        </p:grpSpPr>
        <p:pic>
          <p:nvPicPr>
            <p:cNvPr id="12" name="Picture 11" descr="A close-up of a document&#10;&#10;Description automatically generated with medium confidence">
              <a:extLst>
                <a:ext uri="{FF2B5EF4-FFF2-40B4-BE49-F238E27FC236}">
                  <a16:creationId xmlns:a16="http://schemas.microsoft.com/office/drawing/2014/main" id="{84C8CBD3-5F54-CC11-8FFB-75A6895DE1AB}"/>
                </a:ext>
              </a:extLst>
            </p:cNvPr>
            <p:cNvPicPr>
              <a:picLocks noChangeAspect="1"/>
            </p:cNvPicPr>
            <p:nvPr/>
          </p:nvPicPr>
          <p:blipFill rotWithShape="1">
            <a:blip r:embed="rId4">
              <a:extLst>
                <a:ext uri="{28A0092B-C50C-407E-A947-70E740481C1C}">
                  <a14:useLocalDpi xmlns:a14="http://schemas.microsoft.com/office/drawing/2010/main" val="0"/>
                </a:ext>
              </a:extLst>
            </a:blip>
            <a:srcRect t="6519"/>
            <a:stretch/>
          </p:blipFill>
          <p:spPr>
            <a:xfrm>
              <a:off x="2784046" y="4375535"/>
              <a:ext cx="5956606" cy="2148948"/>
            </a:xfrm>
            <a:prstGeom prst="rect">
              <a:avLst/>
            </a:prstGeom>
          </p:spPr>
        </p:pic>
        <p:pic>
          <p:nvPicPr>
            <p:cNvPr id="15" name="Picture 14">
              <a:extLst>
                <a:ext uri="{FF2B5EF4-FFF2-40B4-BE49-F238E27FC236}">
                  <a16:creationId xmlns:a16="http://schemas.microsoft.com/office/drawing/2014/main" id="{F5F2E76F-FDA4-10A7-5348-B9388385BBE4}"/>
                </a:ext>
              </a:extLst>
            </p:cNvPr>
            <p:cNvPicPr>
              <a:picLocks noChangeAspect="1"/>
            </p:cNvPicPr>
            <p:nvPr/>
          </p:nvPicPr>
          <p:blipFill>
            <a:blip r:embed="rId3"/>
            <a:stretch>
              <a:fillRect/>
            </a:stretch>
          </p:blipFill>
          <p:spPr>
            <a:xfrm>
              <a:off x="6087735" y="4964350"/>
              <a:ext cx="291465" cy="91440"/>
            </a:xfrm>
            <a:prstGeom prst="rect">
              <a:avLst/>
            </a:prstGeom>
          </p:spPr>
        </p:pic>
      </p:grpSp>
      <p:sp>
        <p:nvSpPr>
          <p:cNvPr id="9" name="Rectangle: Rounded Corners 8">
            <a:extLst>
              <a:ext uri="{FF2B5EF4-FFF2-40B4-BE49-F238E27FC236}">
                <a16:creationId xmlns:a16="http://schemas.microsoft.com/office/drawing/2014/main" id="{BBE9D19B-0236-4AA7-57A1-C966293F696D}"/>
              </a:ext>
            </a:extLst>
          </p:cNvPr>
          <p:cNvSpPr/>
          <p:nvPr/>
        </p:nvSpPr>
        <p:spPr>
          <a:xfrm>
            <a:off x="2705596" y="5055790"/>
            <a:ext cx="1493890" cy="223784"/>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0F9F488-4721-37DF-5D8F-FF225E2FB4B4}"/>
              </a:ext>
            </a:extLst>
          </p:cNvPr>
          <p:cNvSpPr/>
          <p:nvPr/>
        </p:nvSpPr>
        <p:spPr>
          <a:xfrm>
            <a:off x="2666735" y="2666999"/>
            <a:ext cx="1493890" cy="223455"/>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5FD9AD-5EE1-29C6-A74C-B0E0A31B1F8C}"/>
              </a:ext>
            </a:extLst>
          </p:cNvPr>
          <p:cNvSpPr/>
          <p:nvPr/>
        </p:nvSpPr>
        <p:spPr bwMode="auto">
          <a:xfrm>
            <a:off x="6087735" y="2575560"/>
            <a:ext cx="438961" cy="91439"/>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Arial" charset="0"/>
            </a:endParaRPr>
          </a:p>
        </p:txBody>
      </p:sp>
      <p:sp>
        <p:nvSpPr>
          <p:cNvPr id="4" name="Rectangle 3">
            <a:extLst>
              <a:ext uri="{FF2B5EF4-FFF2-40B4-BE49-F238E27FC236}">
                <a16:creationId xmlns:a16="http://schemas.microsoft.com/office/drawing/2014/main" id="{83E196DF-06AC-50ED-8D41-9B88F11D972A}"/>
              </a:ext>
            </a:extLst>
          </p:cNvPr>
          <p:cNvSpPr/>
          <p:nvPr/>
        </p:nvSpPr>
        <p:spPr bwMode="auto">
          <a:xfrm>
            <a:off x="6100124" y="4975614"/>
            <a:ext cx="438961" cy="91439"/>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solidFill>
                <a:schemeClr val="bg1"/>
              </a:solidFill>
              <a:effectLst/>
              <a:latin typeface="Arial" charset="0"/>
            </a:endParaRPr>
          </a:p>
        </p:txBody>
      </p:sp>
    </p:spTree>
    <p:extLst>
      <p:ext uri="{BB962C8B-B14F-4D97-AF65-F5344CB8AC3E}">
        <p14:creationId xmlns:p14="http://schemas.microsoft.com/office/powerpoint/2010/main" val="84246416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A50E04-7F04-2B92-219E-8EE444A05AEC}"/>
              </a:ext>
            </a:extLst>
          </p:cNvPr>
          <p:cNvSpPr txBox="1"/>
          <p:nvPr/>
        </p:nvSpPr>
        <p:spPr>
          <a:xfrm>
            <a:off x="457200" y="3733800"/>
            <a:ext cx="8330842" cy="2194666"/>
          </a:xfrm>
          <a:prstGeom prst="rect">
            <a:avLst/>
          </a:prstGeom>
          <a:noFill/>
        </p:spPr>
        <p:txBody>
          <a:bodyPr wrap="square">
            <a:noAutofit/>
          </a:bodyPr>
          <a:lstStyle/>
          <a:p>
            <a:pPr marR="0" algn="l" rtl="0">
              <a:spcAft>
                <a:spcPts val="1800"/>
              </a:spcAft>
            </a:pPr>
            <a:r>
              <a:rPr lang="en-US" dirty="0">
                <a:solidFill>
                  <a:srgbClr val="55565A"/>
                </a:solidFill>
                <a:latin typeface="Corbel" panose="020B0503020204020204" pitchFamily="34" charset="0"/>
              </a:rPr>
              <a:t>Use this section to access your Louisiana Blue payment information. Two years of payment registers and EFT notifications are available in iLinkBlue. EFT notifications for the week appear in the search results.</a:t>
            </a:r>
          </a:p>
          <a:p>
            <a:pPr marL="285750" marR="0" indent="-285750" algn="l" rtl="0">
              <a:spcAft>
                <a:spcPts val="1800"/>
              </a:spcAft>
              <a:buClr>
                <a:srgbClr val="404040"/>
              </a:buClr>
              <a:buFont typeface="Arial" panose="020B0604020202020204" pitchFamily="34" charset="0"/>
              <a:buChar char="•"/>
            </a:pPr>
            <a:r>
              <a:rPr lang="en-US" b="1" dirty="0">
                <a:solidFill>
                  <a:srgbClr val="0070C0"/>
                </a:solidFill>
                <a:latin typeface="Corbel" panose="020B0503020204020204" pitchFamily="34" charset="0"/>
              </a:rPr>
              <a:t>Payment Registers </a:t>
            </a:r>
            <a:r>
              <a:rPr lang="en-US" dirty="0">
                <a:solidFill>
                  <a:srgbClr val="55565A"/>
                </a:solidFill>
                <a:latin typeface="Corbel" panose="020B0503020204020204" pitchFamily="34" charset="0"/>
              </a:rPr>
              <a:t>– view, print or save your payment registers. If you have access to multiple NPIs, registers will be available for each. </a:t>
            </a:r>
          </a:p>
          <a:p>
            <a:pPr marL="285750" marR="0" indent="-285750" algn="l" rtl="0">
              <a:spcAft>
                <a:spcPts val="1800"/>
              </a:spcAft>
              <a:buClr>
                <a:srgbClr val="404040"/>
              </a:buClr>
              <a:buFont typeface="Arial" panose="020B0604020202020204" pitchFamily="34" charset="0"/>
              <a:buChar char="•"/>
            </a:pPr>
            <a:r>
              <a:rPr lang="en-US" b="1" dirty="0">
                <a:solidFill>
                  <a:srgbClr val="0070C0"/>
                </a:solidFill>
                <a:latin typeface="Corbel" panose="020B0503020204020204" pitchFamily="34" charset="0"/>
              </a:rPr>
              <a:t>EFT Notifications </a:t>
            </a:r>
            <a:r>
              <a:rPr lang="en-US" dirty="0">
                <a:solidFill>
                  <a:srgbClr val="55565A"/>
                </a:solidFill>
                <a:latin typeface="Corbel" panose="020B0503020204020204" pitchFamily="34" charset="0"/>
              </a:rPr>
              <a:t>– view Electronic Funds Transfer (EFT) Notifications. If you have access to multiple NPIs, EFT notifications will be available for each. </a:t>
            </a:r>
            <a:endParaRPr lang="en-US" sz="1600" dirty="0">
              <a:solidFill>
                <a:srgbClr val="55565A"/>
              </a:solidFill>
              <a:latin typeface="Corbel" panose="020B0503020204020204" pitchFamily="34" charset="0"/>
            </a:endParaRPr>
          </a:p>
        </p:txBody>
      </p:sp>
      <p:grpSp>
        <p:nvGrpSpPr>
          <p:cNvPr id="3" name="Group 2">
            <a:extLst>
              <a:ext uri="{FF2B5EF4-FFF2-40B4-BE49-F238E27FC236}">
                <a16:creationId xmlns:a16="http://schemas.microsoft.com/office/drawing/2014/main" id="{7891E4B9-27D5-B1C8-584C-CD8DBC132BA5}"/>
              </a:ext>
            </a:extLst>
          </p:cNvPr>
          <p:cNvGrpSpPr/>
          <p:nvPr/>
        </p:nvGrpSpPr>
        <p:grpSpPr>
          <a:xfrm>
            <a:off x="303993" y="997953"/>
            <a:ext cx="8562321" cy="2342167"/>
            <a:chOff x="528982" y="1099814"/>
            <a:chExt cx="4416726" cy="1050672"/>
          </a:xfrm>
        </p:grpSpPr>
        <p:pic>
          <p:nvPicPr>
            <p:cNvPr id="15" name="Picture 14" descr="A screenshot of a computer&#10;&#10;Description automatically generated with medium confidence">
              <a:extLst>
                <a:ext uri="{FF2B5EF4-FFF2-40B4-BE49-F238E27FC236}">
                  <a16:creationId xmlns:a16="http://schemas.microsoft.com/office/drawing/2014/main" id="{84C60547-4DBA-1CF2-B5D7-457B03D33D60}"/>
                </a:ext>
              </a:extLst>
            </p:cNvPr>
            <p:cNvPicPr>
              <a:picLocks noChangeAspect="1"/>
            </p:cNvPicPr>
            <p:nvPr/>
          </p:nvPicPr>
          <p:blipFill rotWithShape="1">
            <a:blip r:embed="rId3">
              <a:extLst>
                <a:ext uri="{28A0092B-C50C-407E-A947-70E740481C1C}">
                  <a14:useLocalDpi xmlns:a14="http://schemas.microsoft.com/office/drawing/2010/main" val="0"/>
                </a:ext>
              </a:extLst>
            </a:blip>
            <a:srcRect l="464" r="14414" b="12899"/>
            <a:stretch/>
          </p:blipFill>
          <p:spPr>
            <a:xfrm>
              <a:off x="528982" y="1099814"/>
              <a:ext cx="4416726" cy="1050672"/>
            </a:xfrm>
            <a:prstGeom prst="rect">
              <a:avLst/>
            </a:prstGeom>
            <a:ln>
              <a:solidFill>
                <a:schemeClr val="tx1"/>
              </a:solidFill>
            </a:ln>
          </p:spPr>
        </p:pic>
        <p:cxnSp>
          <p:nvCxnSpPr>
            <p:cNvPr id="16" name="Straight Connector 15">
              <a:extLst>
                <a:ext uri="{FF2B5EF4-FFF2-40B4-BE49-F238E27FC236}">
                  <a16:creationId xmlns:a16="http://schemas.microsoft.com/office/drawing/2014/main" id="{6BE20BD4-B1DE-2A4F-5207-1AA4002B26A8}"/>
                </a:ext>
              </a:extLst>
            </p:cNvPr>
            <p:cNvCxnSpPr>
              <a:cxnSpLocks/>
            </p:cNvCxnSpPr>
            <p:nvPr/>
          </p:nvCxnSpPr>
          <p:spPr>
            <a:xfrm>
              <a:off x="1633328" y="1303932"/>
              <a:ext cx="513588" cy="0"/>
            </a:xfrm>
            <a:prstGeom prst="line">
              <a:avLst/>
            </a:prstGeom>
            <a:ln w="57150">
              <a:solidFill>
                <a:srgbClr val="F89728"/>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AA3A976-4CF0-4340-C64A-927DEB3CC77C}"/>
                </a:ext>
              </a:extLst>
            </p:cNvPr>
            <p:cNvSpPr/>
            <p:nvPr/>
          </p:nvSpPr>
          <p:spPr>
            <a:xfrm>
              <a:off x="637719" y="1433566"/>
              <a:ext cx="1656272" cy="679542"/>
            </a:xfrm>
            <a:prstGeom prst="roundRect">
              <a:avLst/>
            </a:prstGeom>
            <a:noFill/>
            <a:ln w="28575">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a:extLst>
              <a:ext uri="{FF2B5EF4-FFF2-40B4-BE49-F238E27FC236}">
                <a16:creationId xmlns:a16="http://schemas.microsoft.com/office/drawing/2014/main" id="{182A4589-FA15-EB2F-3BED-E4E0A625689B}"/>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Payment Information</a:t>
            </a:r>
          </a:p>
        </p:txBody>
      </p:sp>
    </p:spTree>
    <p:extLst>
      <p:ext uri="{BB962C8B-B14F-4D97-AF65-F5344CB8AC3E}">
        <p14:creationId xmlns:p14="http://schemas.microsoft.com/office/powerpoint/2010/main" val="31371139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with medium confidence">
            <a:extLst>
              <a:ext uri="{FF2B5EF4-FFF2-40B4-BE49-F238E27FC236}">
                <a16:creationId xmlns:a16="http://schemas.microsoft.com/office/drawing/2014/main" id="{29F3B0C1-87AD-6B5A-6C25-62145DD99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173" y="1371600"/>
            <a:ext cx="3939712" cy="4313375"/>
          </a:xfrm>
          <a:prstGeom prst="rect">
            <a:avLst/>
          </a:prstGeom>
        </p:spPr>
      </p:pic>
      <p:sp>
        <p:nvSpPr>
          <p:cNvPr id="12" name="TextBox 11">
            <a:extLst>
              <a:ext uri="{FF2B5EF4-FFF2-40B4-BE49-F238E27FC236}">
                <a16:creationId xmlns:a16="http://schemas.microsoft.com/office/drawing/2014/main" id="{B3AB0741-B3C6-4CC2-433B-586F241F8B72}"/>
              </a:ext>
            </a:extLst>
          </p:cNvPr>
          <p:cNvSpPr txBox="1"/>
          <p:nvPr/>
        </p:nvSpPr>
        <p:spPr>
          <a:xfrm>
            <a:off x="609600" y="1371600"/>
            <a:ext cx="3378605" cy="4201150"/>
          </a:xfrm>
          <a:prstGeom prst="rect">
            <a:avLst/>
          </a:prstGeom>
          <a:noFill/>
        </p:spPr>
        <p:txBody>
          <a:bodyPr wrap="square">
            <a:spAutoFit/>
          </a:bodyPr>
          <a:lstStyle/>
          <a:p>
            <a:pPr marR="0" rtl="0"/>
            <a:r>
              <a:rPr lang="en-US" b="1" i="0" u="none" strike="noStrike">
                <a:solidFill>
                  <a:srgbClr val="0070C0"/>
                </a:solidFill>
                <a:latin typeface="Corbel" panose="020B0503020204020204" pitchFamily="34" charset="0"/>
              </a:rPr>
              <a:t>Need a past EFT Notification/Payment Register?</a:t>
            </a:r>
          </a:p>
          <a:p>
            <a:pPr marR="0" rtl="0"/>
            <a:endParaRPr lang="en-US" b="1" i="0" u="none" strike="noStrike">
              <a:solidFill>
                <a:srgbClr val="00B0F0"/>
              </a:solidFill>
              <a:latin typeface="Corbel" panose="020B0503020204020204" pitchFamily="34" charset="0"/>
            </a:endParaRPr>
          </a:p>
          <a:p>
            <a:pPr marR="0" rtl="0">
              <a:spcAft>
                <a:spcPts val="1800"/>
              </a:spcAft>
            </a:pPr>
            <a:r>
              <a:rPr lang="en-US" b="0" i="0" u="none" strike="noStrike">
                <a:solidFill>
                  <a:srgbClr val="55565A"/>
                </a:solidFill>
                <a:latin typeface="Corbel" panose="020B0503020204020204" pitchFamily="34" charset="0"/>
              </a:rPr>
              <a:t>Weekly EFT notifications and payment registers are available to providers on Mondays, based on claims payments from the previous week. </a:t>
            </a:r>
          </a:p>
          <a:p>
            <a:pPr marR="0" rtl="0"/>
            <a:r>
              <a:rPr lang="en-US" b="0" i="0" u="none" strike="noStrike">
                <a:solidFill>
                  <a:srgbClr val="55565A"/>
                </a:solidFill>
                <a:latin typeface="Corbel" panose="020B0503020204020204" pitchFamily="34" charset="0"/>
              </a:rPr>
              <a:t>Set the calendar feature in the search feature to the date of a Monday within the last two years. This allows you to see past EFT notifications or payment registers.</a:t>
            </a:r>
          </a:p>
        </p:txBody>
      </p:sp>
      <p:sp>
        <p:nvSpPr>
          <p:cNvPr id="5" name="Title 1">
            <a:extLst>
              <a:ext uri="{FF2B5EF4-FFF2-40B4-BE49-F238E27FC236}">
                <a16:creationId xmlns:a16="http://schemas.microsoft.com/office/drawing/2014/main" id="{20FB3DD8-B06E-B00A-80B8-67C7619404B4}"/>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Payment Information</a:t>
            </a:r>
          </a:p>
        </p:txBody>
      </p:sp>
    </p:spTree>
    <p:extLst>
      <p:ext uri="{BB962C8B-B14F-4D97-AF65-F5344CB8AC3E}">
        <p14:creationId xmlns:p14="http://schemas.microsoft.com/office/powerpoint/2010/main" val="30961018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id="{F3D04284-0C2C-8C5D-9C38-A673F33B783E}"/>
              </a:ext>
            </a:extLst>
          </p:cNvPr>
          <p:cNvSpPr/>
          <p:nvPr/>
        </p:nvSpPr>
        <p:spPr>
          <a:xfrm>
            <a:off x="914400" y="5726787"/>
            <a:ext cx="7315200" cy="861774"/>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Abadi" panose="020B06040201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Action Requests</a:t>
            </a:r>
          </a:p>
        </p:txBody>
      </p:sp>
      <p:sp>
        <p:nvSpPr>
          <p:cNvPr id="4" name="TextBox 3">
            <a:extLst>
              <a:ext uri="{FF2B5EF4-FFF2-40B4-BE49-F238E27FC236}">
                <a16:creationId xmlns:a16="http://schemas.microsoft.com/office/drawing/2014/main" id="{51242D07-5CB8-8CFD-5441-F26C35EE0737}"/>
              </a:ext>
            </a:extLst>
          </p:cNvPr>
          <p:cNvSpPr txBox="1"/>
          <p:nvPr/>
        </p:nvSpPr>
        <p:spPr>
          <a:xfrm>
            <a:off x="540357" y="792521"/>
            <a:ext cx="8063286" cy="39549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Action Requests allow you to electronically communicate with Louisiana Blue when you have questions or concerns about a claim.</a:t>
            </a:r>
            <a:endParaRPr kumimoji="0" lang="en-US" sz="1800" b="0" i="0" u="none" strike="noStrike" kern="1200" cap="none" spc="0" normalizeH="0" baseline="0" noProof="0" dirty="0">
              <a:ln>
                <a:noFill/>
              </a:ln>
              <a:solidFill>
                <a:srgbClr val="55565A"/>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orbel" panose="020B0503020204020204" pitchFamily="34" charset="0"/>
                <a:ea typeface="+mn-ea"/>
                <a:cs typeface="+mn-cs"/>
              </a:rPr>
              <a:t>Common reasons to submit an Action Request</a:t>
            </a:r>
          </a:p>
          <a:p>
            <a:pPr marL="285750" marR="0" lvl="0" indent="-285750" algn="l" defTabSz="457200" rtl="0" eaLnBrk="1" fontAlgn="auto" latinLnBrk="0" hangingPunct="1">
              <a:spcBef>
                <a:spcPts val="0"/>
              </a:spcBef>
              <a:spcAft>
                <a:spcPts val="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Claims </a:t>
            </a:r>
          </a:p>
          <a:p>
            <a:pPr marL="742950" lvl="1" indent="-285750" defTabSz="457200">
              <a:lnSpc>
                <a:spcPct val="150000"/>
              </a:lnSpc>
              <a:buClr>
                <a:srgbClr val="55565A"/>
              </a:buClr>
              <a:buFont typeface="Courier New" panose="02070309020205020404" pitchFamily="49" charset="0"/>
              <a:buChar char="o"/>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Questioning non covered charges or specific denial</a:t>
            </a:r>
          </a:p>
          <a:p>
            <a:pPr marL="742950" lvl="1" indent="-285750" defTabSz="457200">
              <a:lnSpc>
                <a:spcPct val="150000"/>
              </a:lnSpc>
              <a:buClr>
                <a:srgbClr val="55565A"/>
              </a:buClr>
              <a:buFont typeface="Courier New" panose="02070309020205020404" pitchFamily="49" charset="0"/>
              <a:buChar char="o"/>
              <a:defRPr/>
            </a:pP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No record of membership (make sure to check member’s ID)</a:t>
            </a:r>
          </a:p>
          <a:p>
            <a:pPr marL="742950" lvl="1" indent="-285750" defTabSz="457200">
              <a:lnSpc>
                <a:spcPct val="150000"/>
              </a:lnSpc>
              <a:buClr>
                <a:srgbClr val="55565A"/>
              </a:buClr>
              <a:buFont typeface="Courier New" panose="02070309020205020404" pitchFamily="49" charset="0"/>
              <a:buChar char="o"/>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Denied as duplicate (e</a:t>
            </a:r>
            <a:r>
              <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rPr>
              <a:t>x. Medicare crossover)</a:t>
            </a:r>
          </a:p>
          <a:p>
            <a:pPr marL="742950" lvl="1" indent="-285750" defTabSz="457200">
              <a:lnSpc>
                <a:spcPct val="150000"/>
              </a:lnSpc>
              <a:buClr>
                <a:srgbClr val="55565A"/>
              </a:buClr>
              <a:buFont typeface="Courier New" panose="02070309020205020404" pitchFamily="49" charset="0"/>
              <a:buChar char="o"/>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Coordination of benefits</a:t>
            </a:r>
          </a:p>
          <a:p>
            <a:pPr marL="285750" marR="0" lvl="0" indent="-285750" algn="l" defTabSz="457200" rtl="0" eaLnBrk="1" fontAlgn="auto" latinLnBrk="0" hangingPunct="1">
              <a:lnSpc>
                <a:spcPct val="150000"/>
              </a:lnSpc>
              <a:spcBef>
                <a:spcPts val="0"/>
              </a:spcBef>
              <a:spcAft>
                <a:spcPts val="1200"/>
              </a:spcAft>
              <a:buClr>
                <a:srgbClr val="55565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Refund request</a:t>
            </a:r>
            <a:endParaRPr lang="en-US" sz="1600" dirty="0">
              <a:solidFill>
                <a:srgbClr val="55565A"/>
              </a:solidFill>
              <a:latin typeface="Corbel" panose="020B0503020204020204" pitchFamily="34" charset="0"/>
              <a:ea typeface="Segoe UI" panose="020B0502040204020203" pitchFamily="34" charset="0"/>
              <a:cs typeface="Segoe UI" panose="020B0502040204020203" pitchFamily="34" charset="0"/>
            </a:endParaRPr>
          </a:p>
          <a:p>
            <a:pPr defTabSz="457200">
              <a:buClr>
                <a:schemeClr val="tx1"/>
              </a:buClr>
              <a:defRPr/>
            </a:pP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Action Requests do not allow you to submit </a:t>
            </a:r>
            <a:b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b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documentation regarding your claims review. </a:t>
            </a:r>
          </a:p>
        </p:txBody>
      </p:sp>
      <p:sp>
        <p:nvSpPr>
          <p:cNvPr id="8" name="TextBox 7">
            <a:extLst>
              <a:ext uri="{FF2B5EF4-FFF2-40B4-BE49-F238E27FC236}">
                <a16:creationId xmlns:a16="http://schemas.microsoft.com/office/drawing/2014/main" id="{FC799A21-EF27-DEA8-7EFD-55C5E4C31DDE}"/>
              </a:ext>
            </a:extLst>
          </p:cNvPr>
          <p:cNvSpPr txBox="1"/>
          <p:nvPr/>
        </p:nvSpPr>
        <p:spPr>
          <a:xfrm>
            <a:off x="1047200" y="5896109"/>
            <a:ext cx="3866545" cy="535531"/>
          </a:xfrm>
          <a:prstGeom prst="rect">
            <a:avLst/>
          </a:prstGeom>
          <a:noFill/>
        </p:spPr>
        <p:txBody>
          <a:bodyPr wrap="square" rtlCol="0">
            <a:spAutoFit/>
          </a:bodyPr>
          <a:lstStyle/>
          <a:p>
            <a:pPr>
              <a:lnSpc>
                <a:spcPct val="90000"/>
              </a:lnSpc>
            </a:pPr>
            <a:r>
              <a:rPr lang="en-US" sz="1600" dirty="0">
                <a:solidFill>
                  <a:srgbClr val="55565A"/>
                </a:solidFill>
                <a:latin typeface="Corbel" panose="020B0503020204020204" pitchFamily="34" charset="0"/>
              </a:rPr>
              <a:t>Use Claims Edit System tool for bundled codes instead of Action Requests. </a:t>
            </a:r>
          </a:p>
        </p:txBody>
      </p:sp>
      <p:grpSp>
        <p:nvGrpSpPr>
          <p:cNvPr id="9" name="Group 8">
            <a:extLst>
              <a:ext uri="{FF2B5EF4-FFF2-40B4-BE49-F238E27FC236}">
                <a16:creationId xmlns:a16="http://schemas.microsoft.com/office/drawing/2014/main" id="{A7F6C68A-5EBA-A26A-86D1-CBA7A3C12F99}"/>
              </a:ext>
            </a:extLst>
          </p:cNvPr>
          <p:cNvGrpSpPr/>
          <p:nvPr/>
        </p:nvGrpSpPr>
        <p:grpSpPr>
          <a:xfrm>
            <a:off x="4673366" y="4400601"/>
            <a:ext cx="4225304" cy="2011680"/>
            <a:chOff x="2251029" y="2987732"/>
            <a:chExt cx="4225304" cy="2011680"/>
          </a:xfrm>
        </p:grpSpPr>
        <p:pic>
          <p:nvPicPr>
            <p:cNvPr id="10" name="Picture 9">
              <a:extLst>
                <a:ext uri="{FF2B5EF4-FFF2-40B4-BE49-F238E27FC236}">
                  <a16:creationId xmlns:a16="http://schemas.microsoft.com/office/drawing/2014/main" id="{72AA20FE-2FA6-15AD-882B-3D2E823E7E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7" r="1439" b="5675"/>
            <a:stretch/>
          </p:blipFill>
          <p:spPr>
            <a:xfrm>
              <a:off x="2251029" y="2987732"/>
              <a:ext cx="4225304" cy="2011680"/>
            </a:xfrm>
            <a:prstGeom prst="rect">
              <a:avLst/>
            </a:prstGeom>
            <a:ln>
              <a:solidFill>
                <a:srgbClr val="55565A"/>
              </a:solidFill>
            </a:ln>
          </p:spPr>
        </p:pic>
        <p:sp>
          <p:nvSpPr>
            <p:cNvPr id="12" name="Rectangle 11">
              <a:extLst>
                <a:ext uri="{FF2B5EF4-FFF2-40B4-BE49-F238E27FC236}">
                  <a16:creationId xmlns:a16="http://schemas.microsoft.com/office/drawing/2014/main" id="{E0F23379-BC8F-E69B-2131-5B82BF63CDA5}"/>
                </a:ext>
              </a:extLst>
            </p:cNvPr>
            <p:cNvSpPr/>
            <p:nvPr/>
          </p:nvSpPr>
          <p:spPr bwMode="auto">
            <a:xfrm>
              <a:off x="3718858" y="3013276"/>
              <a:ext cx="2088405" cy="151144"/>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orbel" panose="020B0503020204020204" pitchFamily="34" charset="0"/>
              </a:endParaRPr>
            </a:p>
          </p:txBody>
        </p:sp>
      </p:grpSp>
      <p:sp>
        <p:nvSpPr>
          <p:cNvPr id="13" name="Oval 12">
            <a:extLst>
              <a:ext uri="{FF2B5EF4-FFF2-40B4-BE49-F238E27FC236}">
                <a16:creationId xmlns:a16="http://schemas.microsoft.com/office/drawing/2014/main" id="{ECDF885E-1832-9AF9-AC8D-F8A8ED04888D}"/>
              </a:ext>
            </a:extLst>
          </p:cNvPr>
          <p:cNvSpPr/>
          <p:nvPr/>
        </p:nvSpPr>
        <p:spPr bwMode="auto">
          <a:xfrm>
            <a:off x="4766849" y="6117748"/>
            <a:ext cx="690516" cy="139523"/>
          </a:xfrm>
          <a:prstGeom prst="ellipse">
            <a:avLst/>
          </a:prstGeom>
          <a:noFill/>
          <a:ln w="38100" cap="flat" cmpd="sng" algn="ctr">
            <a:solidFill>
              <a:srgbClr val="F89728"/>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89728"/>
              </a:solidFill>
              <a:effectLst/>
              <a:uLnTx/>
              <a:uFillTx/>
              <a:latin typeface="Arial" charset="0"/>
              <a:ea typeface="+mn-ea"/>
              <a:cs typeface="+mn-cs"/>
            </a:endParaRPr>
          </a:p>
        </p:txBody>
      </p:sp>
    </p:spTree>
    <p:extLst>
      <p:ext uri="{BB962C8B-B14F-4D97-AF65-F5344CB8AC3E}">
        <p14:creationId xmlns:p14="http://schemas.microsoft.com/office/powerpoint/2010/main" val="18431686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D484A8FF-3C56-9512-64A3-4C9D711CBAAB}"/>
              </a:ext>
            </a:extLst>
          </p:cNvPr>
          <p:cNvSpPr txBox="1"/>
          <p:nvPr/>
        </p:nvSpPr>
        <p:spPr>
          <a:xfrm>
            <a:off x="457275" y="1208949"/>
            <a:ext cx="7461368" cy="1169551"/>
          </a:xfrm>
          <a:prstGeom prst="rect">
            <a:avLst/>
          </a:prstGeom>
          <a:noFill/>
        </p:spPr>
        <p:txBody>
          <a:bodyPr wrap="square">
            <a:noAutofit/>
          </a:bodyPr>
          <a:lstStyle/>
          <a:p>
            <a:pPr marR="0" algn="l" rtl="0">
              <a:spcAft>
                <a:spcPts val="600"/>
              </a:spcAft>
            </a:pPr>
            <a:r>
              <a:rPr lang="en-US" dirty="0">
                <a:solidFill>
                  <a:srgbClr val="55565A"/>
                </a:solidFill>
                <a:latin typeface="Corbel" panose="020B0503020204020204" pitchFamily="34" charset="0"/>
              </a:rPr>
              <a:t>In iLinkBlue, o</a:t>
            </a:r>
            <a:r>
              <a:rPr lang="en-US" b="0" i="0" u="none" strike="noStrike" dirty="0">
                <a:solidFill>
                  <a:srgbClr val="55565A"/>
                </a:solidFill>
                <a:latin typeface="Corbel" panose="020B0503020204020204" pitchFamily="34" charset="0"/>
              </a:rPr>
              <a:t>n each claim, there is an </a:t>
            </a:r>
            <a:r>
              <a:rPr lang="en-US" b="1" i="0" u="none" strike="noStrike" dirty="0">
                <a:solidFill>
                  <a:srgbClr val="0070C0"/>
                </a:solidFill>
                <a:latin typeface="Corbel" panose="020B0503020204020204" pitchFamily="34" charset="0"/>
              </a:rPr>
              <a:t>Action Request</a:t>
            </a:r>
            <a:r>
              <a:rPr lang="en-US" b="0" i="0" u="none" strike="noStrike" dirty="0">
                <a:solidFill>
                  <a:srgbClr val="0070C0"/>
                </a:solidFill>
                <a:latin typeface="Corbel" panose="020B0503020204020204" pitchFamily="34" charset="0"/>
              </a:rPr>
              <a:t> </a:t>
            </a:r>
            <a:r>
              <a:rPr lang="en-US" b="0" i="0" u="none" strike="noStrike" dirty="0">
                <a:solidFill>
                  <a:srgbClr val="55565A"/>
                </a:solidFill>
                <a:latin typeface="Corbel" panose="020B0503020204020204" pitchFamily="34" charset="0"/>
              </a:rPr>
              <a:t>button. It opens an  electronic form that prepopulates with information on the specific claim. There are multiple places within iLinkBlue that include the action request buttons. </a:t>
            </a:r>
          </a:p>
          <a:p>
            <a:pPr marR="0" algn="l" rtl="0">
              <a:spcAft>
                <a:spcPts val="600"/>
              </a:spcAft>
            </a:pPr>
            <a:endParaRPr lang="en-US" sz="1800" b="0" i="0" u="none" strike="noStrike" baseline="30000" dirty="0">
              <a:solidFill>
                <a:srgbClr val="000000"/>
              </a:solidFill>
              <a:latin typeface="Corbel" panose="020B0503020204020204" pitchFamily="34" charset="0"/>
            </a:endParaRPr>
          </a:p>
        </p:txBody>
      </p:sp>
      <p:sp>
        <p:nvSpPr>
          <p:cNvPr id="7" name="TextBox 6">
            <a:extLst>
              <a:ext uri="{FF2B5EF4-FFF2-40B4-BE49-F238E27FC236}">
                <a16:creationId xmlns:a16="http://schemas.microsoft.com/office/drawing/2014/main" id="{588F1DDE-BD8D-70C6-5368-39CEC6E6708E}"/>
              </a:ext>
            </a:extLst>
          </p:cNvPr>
          <p:cNvSpPr txBox="1"/>
          <p:nvPr/>
        </p:nvSpPr>
        <p:spPr>
          <a:xfrm>
            <a:off x="4309321" y="2946258"/>
            <a:ext cx="3973858" cy="1138773"/>
          </a:xfrm>
          <a:prstGeom prst="rect">
            <a:avLst/>
          </a:prstGeom>
          <a:noFill/>
        </p:spPr>
        <p:txBody>
          <a:bodyPr wrap="square">
            <a:spAutoFit/>
          </a:bodyPr>
          <a:lstStyle/>
          <a:p>
            <a:pPr marR="0" algn="l" rtl="0">
              <a:spcAft>
                <a:spcPts val="1200"/>
              </a:spcAft>
            </a:pPr>
            <a:r>
              <a:rPr lang="en-US" sz="1600" b="0" i="0" u="none">
                <a:solidFill>
                  <a:srgbClr val="55565A"/>
                </a:solidFill>
                <a:latin typeface="Corbel" panose="020B0503020204020204" pitchFamily="34" charset="0"/>
              </a:rPr>
              <a:t>on the </a:t>
            </a:r>
            <a:r>
              <a:rPr lang="en-US" sz="1600" b="1" i="0" u="none">
                <a:solidFill>
                  <a:srgbClr val="0070C0"/>
                </a:solidFill>
                <a:latin typeface="Corbel" panose="020B0503020204020204" pitchFamily="34" charset="0"/>
              </a:rPr>
              <a:t>Paid/Rejected Claims Results </a:t>
            </a:r>
            <a:r>
              <a:rPr lang="en-US" sz="1600">
                <a:solidFill>
                  <a:srgbClr val="55565A"/>
                </a:solidFill>
                <a:latin typeface="Corbel" panose="020B0503020204020204" pitchFamily="34" charset="0"/>
              </a:rPr>
              <a:t>screen</a:t>
            </a:r>
            <a:endParaRPr lang="en-US" sz="1600" b="1" i="0" u="none">
              <a:solidFill>
                <a:srgbClr val="55565A"/>
              </a:solidFill>
              <a:latin typeface="Corbel" panose="020B0503020204020204" pitchFamily="34" charset="0"/>
            </a:endParaRPr>
          </a:p>
          <a:p>
            <a:pPr marR="0" algn="ctr" rtl="0">
              <a:spcAft>
                <a:spcPts val="1200"/>
              </a:spcAft>
            </a:pPr>
            <a:r>
              <a:rPr lang="en-US" sz="1600" b="0" i="0" u="none">
                <a:solidFill>
                  <a:srgbClr val="55565A"/>
                </a:solidFill>
                <a:latin typeface="Corbel" panose="020B0503020204020204" pitchFamily="34" charset="0"/>
              </a:rPr>
              <a:t>and</a:t>
            </a:r>
          </a:p>
          <a:p>
            <a:pPr marR="0" algn="l" rtl="0">
              <a:spcAft>
                <a:spcPts val="1200"/>
              </a:spcAft>
            </a:pPr>
            <a:r>
              <a:rPr lang="en-US" sz="1600" b="0" i="0" u="none">
                <a:solidFill>
                  <a:srgbClr val="55565A"/>
                </a:solidFill>
                <a:latin typeface="Corbel" panose="020B0503020204020204" pitchFamily="34" charset="0"/>
              </a:rPr>
              <a:t> on the </a:t>
            </a:r>
            <a:r>
              <a:rPr lang="en-US" sz="1600" b="1" i="0" u="none">
                <a:solidFill>
                  <a:srgbClr val="0070C0"/>
                </a:solidFill>
                <a:latin typeface="Corbel" panose="020B0503020204020204" pitchFamily="34" charset="0"/>
              </a:rPr>
              <a:t>Pended Claims Results </a:t>
            </a:r>
            <a:r>
              <a:rPr lang="en-US" sz="1600" b="0" i="0" u="none">
                <a:solidFill>
                  <a:srgbClr val="55565A"/>
                </a:solidFill>
                <a:latin typeface="Corbel" panose="020B0503020204020204" pitchFamily="34" charset="0"/>
              </a:rPr>
              <a:t>screen</a:t>
            </a:r>
          </a:p>
        </p:txBody>
      </p:sp>
      <p:sp>
        <p:nvSpPr>
          <p:cNvPr id="8" name="TextBox 7">
            <a:extLst>
              <a:ext uri="{FF2B5EF4-FFF2-40B4-BE49-F238E27FC236}">
                <a16:creationId xmlns:a16="http://schemas.microsoft.com/office/drawing/2014/main" id="{4DC46A88-316A-66A8-C034-DFCF953FE598}"/>
              </a:ext>
            </a:extLst>
          </p:cNvPr>
          <p:cNvSpPr txBox="1"/>
          <p:nvPr/>
        </p:nvSpPr>
        <p:spPr>
          <a:xfrm>
            <a:off x="4391823" y="5242792"/>
            <a:ext cx="3606821" cy="338554"/>
          </a:xfrm>
          <a:prstGeom prst="rect">
            <a:avLst/>
          </a:prstGeom>
          <a:noFill/>
        </p:spPr>
        <p:txBody>
          <a:bodyPr wrap="square">
            <a:spAutoFit/>
          </a:bodyPr>
          <a:lstStyle/>
          <a:p>
            <a:pPr marR="0" algn="l" rtl="0"/>
            <a:r>
              <a:rPr lang="en-US" sz="1600" b="0" i="0" u="none">
                <a:solidFill>
                  <a:srgbClr val="55565A"/>
                </a:solidFill>
                <a:latin typeface="Corbel" panose="020B0503020204020204" pitchFamily="34" charset="0"/>
              </a:rPr>
              <a:t>on the </a:t>
            </a:r>
            <a:r>
              <a:rPr lang="en-US" sz="1600" b="1" i="0" u="none">
                <a:solidFill>
                  <a:srgbClr val="0070C0"/>
                </a:solidFill>
                <a:latin typeface="Corbel" panose="020B0503020204020204" pitchFamily="34" charset="0"/>
              </a:rPr>
              <a:t>Claims Detail </a:t>
            </a:r>
            <a:r>
              <a:rPr lang="en-US" sz="1600" b="0" i="0" u="none">
                <a:solidFill>
                  <a:srgbClr val="55565A"/>
                </a:solidFill>
                <a:latin typeface="Corbel" panose="020B0503020204020204" pitchFamily="34" charset="0"/>
              </a:rPr>
              <a:t>screen</a:t>
            </a:r>
          </a:p>
        </p:txBody>
      </p:sp>
      <p:pic>
        <p:nvPicPr>
          <p:cNvPr id="9" name="Picture 8" descr="A picture containing text, screenshot, font, number&#10;&#10;Description automatically generated">
            <a:extLst>
              <a:ext uri="{FF2B5EF4-FFF2-40B4-BE49-F238E27FC236}">
                <a16:creationId xmlns:a16="http://schemas.microsoft.com/office/drawing/2014/main" id="{5F14ADDA-D12B-29E7-7E4E-7B2248FDEB6F}"/>
              </a:ext>
            </a:extLst>
          </p:cNvPr>
          <p:cNvPicPr>
            <a:picLocks noChangeAspect="1"/>
          </p:cNvPicPr>
          <p:nvPr/>
        </p:nvPicPr>
        <p:blipFill rotWithShape="1">
          <a:blip r:embed="rId3">
            <a:extLst>
              <a:ext uri="{28A0092B-C50C-407E-A947-70E740481C1C}">
                <a14:useLocalDpi xmlns:a14="http://schemas.microsoft.com/office/drawing/2010/main" val="0"/>
              </a:ext>
            </a:extLst>
          </a:blip>
          <a:srcRect l="52766"/>
          <a:stretch/>
        </p:blipFill>
        <p:spPr>
          <a:xfrm>
            <a:off x="731590" y="4433710"/>
            <a:ext cx="3386815" cy="1759644"/>
          </a:xfrm>
          <a:prstGeom prst="rect">
            <a:avLst/>
          </a:prstGeom>
        </p:spPr>
      </p:pic>
      <p:pic>
        <p:nvPicPr>
          <p:cNvPr id="12" name="Picture 11" descr="A picture containing text, screenshot, font, number&#10;&#10;Description automatically generated">
            <a:extLst>
              <a:ext uri="{FF2B5EF4-FFF2-40B4-BE49-F238E27FC236}">
                <a16:creationId xmlns:a16="http://schemas.microsoft.com/office/drawing/2014/main" id="{9C22C90B-034A-D420-BEAB-2C6F81FC23B1}"/>
              </a:ext>
            </a:extLst>
          </p:cNvPr>
          <p:cNvPicPr>
            <a:picLocks noChangeAspect="1"/>
          </p:cNvPicPr>
          <p:nvPr/>
        </p:nvPicPr>
        <p:blipFill rotWithShape="1">
          <a:blip r:embed="rId3">
            <a:extLst>
              <a:ext uri="{28A0092B-C50C-407E-A947-70E740481C1C}">
                <a14:useLocalDpi xmlns:a14="http://schemas.microsoft.com/office/drawing/2010/main" val="0"/>
              </a:ext>
            </a:extLst>
          </a:blip>
          <a:srcRect r="53770"/>
          <a:stretch/>
        </p:blipFill>
        <p:spPr>
          <a:xfrm>
            <a:off x="753807" y="2606055"/>
            <a:ext cx="3314882" cy="1759644"/>
          </a:xfrm>
          <a:prstGeom prst="rect">
            <a:avLst/>
          </a:prstGeom>
        </p:spPr>
      </p:pic>
      <p:sp>
        <p:nvSpPr>
          <p:cNvPr id="6" name="Title 1">
            <a:extLst>
              <a:ext uri="{FF2B5EF4-FFF2-40B4-BE49-F238E27FC236}">
                <a16:creationId xmlns:a16="http://schemas.microsoft.com/office/drawing/2014/main" id="{D0D9BD12-FFA3-CED0-034D-34193A6A0FD0}"/>
              </a:ext>
            </a:extLst>
          </p:cNvPr>
          <p:cNvSpPr txBox="1">
            <a:spLocks/>
          </p:cNvSpPr>
          <p:nvPr/>
        </p:nvSpPr>
        <p:spPr bwMode="auto">
          <a:xfrm>
            <a:off x="228600" y="15240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Action Requests</a:t>
            </a:r>
          </a:p>
          <a:p>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39041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form&#10;&#10;Description automatically generated">
            <a:extLst>
              <a:ext uri="{FF2B5EF4-FFF2-40B4-BE49-F238E27FC236}">
                <a16:creationId xmlns:a16="http://schemas.microsoft.com/office/drawing/2014/main" id="{2DEF1788-55DE-EF69-F786-4C3CB6C01523}"/>
              </a:ext>
            </a:extLst>
          </p:cNvPr>
          <p:cNvPicPr>
            <a:picLocks noChangeAspect="1"/>
          </p:cNvPicPr>
          <p:nvPr/>
        </p:nvPicPr>
        <p:blipFill rotWithShape="1">
          <a:blip r:embed="rId3">
            <a:extLst>
              <a:ext uri="{28A0092B-C50C-407E-A947-70E740481C1C}">
                <a14:useLocalDpi xmlns:a14="http://schemas.microsoft.com/office/drawing/2010/main" val="0"/>
              </a:ext>
            </a:extLst>
          </a:blip>
          <a:srcRect l="693" t="1379" r="1416" b="2857"/>
          <a:stretch/>
        </p:blipFill>
        <p:spPr>
          <a:xfrm>
            <a:off x="4507345" y="1218194"/>
            <a:ext cx="4480560" cy="3575620"/>
          </a:xfrm>
          <a:prstGeom prst="rect">
            <a:avLst/>
          </a:prstGeom>
          <a:ln w="3175">
            <a:solidFill>
              <a:srgbClr val="55565A"/>
            </a:solidFill>
          </a:ln>
        </p:spPr>
      </p:pic>
      <p:sp>
        <p:nvSpPr>
          <p:cNvPr id="8" name="Rounded Rectangle 9">
            <a:extLst>
              <a:ext uri="{FF2B5EF4-FFF2-40B4-BE49-F238E27FC236}">
                <a16:creationId xmlns:a16="http://schemas.microsoft.com/office/drawing/2014/main" id="{38BD2B65-7CF4-A3D8-5C26-E6FE9B2473D9}"/>
              </a:ext>
            </a:extLst>
          </p:cNvPr>
          <p:cNvSpPr/>
          <p:nvPr/>
        </p:nvSpPr>
        <p:spPr>
          <a:xfrm>
            <a:off x="228600" y="5735955"/>
            <a:ext cx="8232735" cy="708982"/>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Abadi" panose="020B0604020104020204" pitchFamily="34" charset="0"/>
            </a:endParaRPr>
          </a:p>
        </p:txBody>
      </p:sp>
      <p:sp>
        <p:nvSpPr>
          <p:cNvPr id="15" name="TextBox 14">
            <a:extLst>
              <a:ext uri="{FF2B5EF4-FFF2-40B4-BE49-F238E27FC236}">
                <a16:creationId xmlns:a16="http://schemas.microsoft.com/office/drawing/2014/main" id="{B94041EF-7CE8-5157-6EB1-4553B67835A9}"/>
              </a:ext>
            </a:extLst>
          </p:cNvPr>
          <p:cNvSpPr txBox="1"/>
          <p:nvPr/>
        </p:nvSpPr>
        <p:spPr>
          <a:xfrm>
            <a:off x="278656" y="1074706"/>
            <a:ext cx="4066310" cy="3862596"/>
          </a:xfrm>
          <a:prstGeom prst="rect">
            <a:avLst/>
          </a:prstGeom>
          <a:noFill/>
        </p:spPr>
        <p:txBody>
          <a:bodyPr wrap="square">
            <a:spAutoFit/>
          </a:bodyPr>
          <a:lstStyle/>
          <a:p>
            <a:pPr marR="0" algn="l" rtl="0">
              <a:spcBef>
                <a:spcPts val="600"/>
              </a:spcBef>
              <a:spcAft>
                <a:spcPts val="600"/>
              </a:spcAft>
            </a:pPr>
            <a:r>
              <a:rPr lang="en-US" sz="2000" b="1" i="0" u="none" strike="noStrike" dirty="0">
                <a:solidFill>
                  <a:srgbClr val="0070C0"/>
                </a:solidFill>
                <a:latin typeface="Corbel" panose="020B0503020204020204" pitchFamily="34" charset="0"/>
              </a:rPr>
              <a:t>When submitting an Action Request: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Include your contact information.</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Be specific and detailed but </a:t>
            </a:r>
            <a:r>
              <a:rPr lang="en-US" b="1" dirty="0">
                <a:solidFill>
                  <a:srgbClr val="55565A"/>
                </a:solidFill>
                <a:latin typeface="Corbel" panose="020B0503020204020204" pitchFamily="34" charset="0"/>
                <a:cs typeface="Segoe UI" panose="020B0502040204020203" pitchFamily="34" charset="0"/>
              </a:rPr>
              <a:t>be mindful of character limit</a:t>
            </a:r>
            <a:r>
              <a:rPr lang="en-US" dirty="0">
                <a:solidFill>
                  <a:srgbClr val="55565A"/>
                </a:solidFill>
                <a:latin typeface="Corbel" panose="020B0503020204020204" pitchFamily="34" charset="0"/>
                <a:cs typeface="Segoe UI" panose="020B0502040204020203" pitchFamily="34" charset="0"/>
              </a:rPr>
              <a: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Allow 10-15 working days for a response to each request.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Check in Action Request Inquiry for a response.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55565A"/>
                </a:solidFill>
                <a:latin typeface="Corbel" panose="020B0503020204020204" pitchFamily="34" charset="0"/>
                <a:cs typeface="Segoe UI" panose="020B0502040204020203" pitchFamily="34" charset="0"/>
              </a:rPr>
              <a:t>Don’t submit an Action Request immediately following document upload. </a:t>
            </a:r>
          </a:p>
        </p:txBody>
      </p:sp>
      <p:sp>
        <p:nvSpPr>
          <p:cNvPr id="4" name="Title 1">
            <a:extLst>
              <a:ext uri="{FF2B5EF4-FFF2-40B4-BE49-F238E27FC236}">
                <a16:creationId xmlns:a16="http://schemas.microsoft.com/office/drawing/2014/main" id="{D81B751E-4784-C7BC-41ED-CCBFD920F67C}"/>
              </a:ext>
            </a:extLst>
          </p:cNvPr>
          <p:cNvSpPr txBox="1">
            <a:spLocks/>
          </p:cNvSpPr>
          <p:nvPr/>
        </p:nvSpPr>
        <p:spPr bwMode="auto">
          <a:xfrm>
            <a:off x="228600" y="15240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Submitting Action Requests</a:t>
            </a:r>
          </a:p>
          <a:p>
            <a:endPar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C799BC9F-1964-007E-7D88-7CFA530E7010}"/>
              </a:ext>
            </a:extLst>
          </p:cNvPr>
          <p:cNvSpPr txBox="1"/>
          <p:nvPr/>
        </p:nvSpPr>
        <p:spPr>
          <a:xfrm>
            <a:off x="358320" y="5798058"/>
            <a:ext cx="7973292"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
                <a:srgbClr val="0A437C"/>
              </a:buClr>
              <a:buSzTx/>
              <a:buFontTx/>
              <a:buNone/>
              <a:tabLst/>
              <a:defRPr/>
            </a:pPr>
            <a:r>
              <a:rPr kumimoji="0" lang="en-US" sz="1600" b="1"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Note</a:t>
            </a:r>
            <a:r>
              <a:rPr kumimoji="0" lang="en-US" sz="1600" b="0" i="0" u="none" strike="noStrike" kern="1200" cap="none" spc="0" normalizeH="0" baseline="0" noProof="0" dirty="0">
                <a:ln>
                  <a:noFill/>
                </a:ln>
                <a:solidFill>
                  <a:srgbClr val="0070C0"/>
                </a:solidFill>
                <a:effectLst/>
                <a:uLnTx/>
                <a:uFillTx/>
                <a:latin typeface="Corbel" panose="020B0503020204020204" pitchFamily="34" charset="0"/>
                <a:ea typeface="Segoe UI" panose="020B0502040204020203" pitchFamily="34" charset="0"/>
                <a:cs typeface="Segoe UI" panose="020B0502040204020203" pitchFamily="34" charset="0"/>
              </a:rPr>
              <a:t>: </a:t>
            </a:r>
            <a:r>
              <a:rPr kumimoji="0" lang="en-US" sz="1600" b="0" i="0" u="none" strike="noStrike" kern="1200" cap="none" spc="0" normalizeH="0" baseline="0" noProof="0" dirty="0">
                <a:ln>
                  <a:noFill/>
                </a:ln>
                <a:solidFill>
                  <a:srgbClr val="55565A"/>
                </a:solidFill>
                <a:effectLst/>
                <a:uLnTx/>
                <a:uFillTx/>
                <a:latin typeface="Corbel" panose="020B0503020204020204" pitchFamily="34" charset="0"/>
                <a:ea typeface="Segoe UI" panose="020B0502040204020203" pitchFamily="34" charset="0"/>
                <a:cs typeface="Segoe UI" panose="020B0502040204020203" pitchFamily="34" charset="0"/>
              </a:rPr>
              <a:t>Please only submit one Action Request per claim; not one Action Request per line item of the claim.</a:t>
            </a:r>
          </a:p>
        </p:txBody>
      </p:sp>
    </p:spTree>
    <p:extLst>
      <p:ext uri="{BB962C8B-B14F-4D97-AF65-F5344CB8AC3E}">
        <p14:creationId xmlns:p14="http://schemas.microsoft.com/office/powerpoint/2010/main" val="344834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96A0541C-17AF-E280-B9F3-9F5A4BEF4A7C}"/>
              </a:ext>
            </a:extLst>
          </p:cNvPr>
          <p:cNvSpPr/>
          <p:nvPr/>
        </p:nvSpPr>
        <p:spPr>
          <a:xfrm>
            <a:off x="6172200" y="0"/>
            <a:ext cx="2080548" cy="1834221"/>
          </a:xfrm>
          <a:prstGeom prst="flowChartOffpageConnector">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188D2255-E9E6-4196-98EB-F198C2E41140}"/>
              </a:ext>
            </a:extLst>
          </p:cNvPr>
          <p:cNvSpPr>
            <a:spLocks noGrp="1"/>
          </p:cNvSpPr>
          <p:nvPr>
            <p:ph idx="4294967295"/>
          </p:nvPr>
        </p:nvSpPr>
        <p:spPr>
          <a:xfrm>
            <a:off x="457200" y="998903"/>
            <a:ext cx="5372902" cy="646113"/>
          </a:xfrm>
        </p:spPr>
        <p:txBody>
          <a:bodyPr>
            <a:noAutofit/>
          </a:bodyPr>
          <a:lstStyle/>
          <a:p>
            <a:pPr marL="0" indent="0">
              <a:lnSpc>
                <a:spcPct val="114000"/>
              </a:lnSpc>
              <a:spcBef>
                <a:spcPts val="0"/>
              </a:spcBef>
              <a:spcAft>
                <a:spcPts val="600"/>
              </a:spcAft>
              <a:buNone/>
              <a:defRPr/>
            </a:pPr>
            <a:r>
              <a:rPr lang="en-US" sz="1600" dirty="0">
                <a:solidFill>
                  <a:srgbClr val="55565A"/>
                </a:solidFill>
                <a:latin typeface="Corbel" panose="020B0503020204020204" pitchFamily="34" charset="0"/>
                <a:ea typeface="Segoe UI" panose="020B0502040204020203" pitchFamily="34" charset="0"/>
              </a:rPr>
              <a:t>Our </a:t>
            </a:r>
            <a:r>
              <a:rPr lang="en-US" sz="1600" b="1" dirty="0">
                <a:solidFill>
                  <a:srgbClr val="0070C0"/>
                </a:solidFill>
                <a:latin typeface="Corbel" panose="020B0503020204020204" pitchFamily="34" charset="0"/>
                <a:ea typeface="Segoe UI" panose="020B0502040204020203" pitchFamily="34" charset="0"/>
              </a:rPr>
              <a:t>Provider Update Request Form </a:t>
            </a:r>
            <a:r>
              <a:rPr lang="en-US" sz="1600" dirty="0">
                <a:solidFill>
                  <a:srgbClr val="55565A"/>
                </a:solidFill>
                <a:latin typeface="Corbel" panose="020B0503020204020204" pitchFamily="34" charset="0"/>
                <a:ea typeface="Segoe UI" panose="020B0502040204020203" pitchFamily="34" charset="0"/>
              </a:rPr>
              <a:t>accommodates all your change requests, which are handled directly by our Provider Data Management team. </a:t>
            </a:r>
          </a:p>
        </p:txBody>
      </p:sp>
      <p:sp>
        <p:nvSpPr>
          <p:cNvPr id="15" name="Content Placeholder 2">
            <a:extLst>
              <a:ext uri="{FF2B5EF4-FFF2-40B4-BE49-F238E27FC236}">
                <a16:creationId xmlns:a16="http://schemas.microsoft.com/office/drawing/2014/main" id="{36CB57BE-5144-4B86-8444-3AAE64D8EF55}"/>
              </a:ext>
            </a:extLst>
          </p:cNvPr>
          <p:cNvSpPr txBox="1">
            <a:spLocks/>
          </p:cNvSpPr>
          <p:nvPr/>
        </p:nvSpPr>
        <p:spPr>
          <a:xfrm>
            <a:off x="3840002" y="5722962"/>
            <a:ext cx="4996723" cy="6272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200"/>
              </a:spcAft>
              <a:buNone/>
            </a:pPr>
            <a:r>
              <a:rPr lang="en-US" sz="1600">
                <a:solidFill>
                  <a:srgbClr val="55565A"/>
                </a:solidFill>
                <a:latin typeface="Corbel" panose="020B0503020204020204" pitchFamily="34" charset="0"/>
                <a:ea typeface="Segoe UI" panose="020B0502040204020203" pitchFamily="34" charset="0"/>
              </a:rPr>
              <a:t>The form is available online at </a:t>
            </a:r>
            <a:r>
              <a:rPr lang="en-US" sz="1600" b="1">
                <a:solidFill>
                  <a:srgbClr val="0070C0"/>
                </a:solidFill>
                <a:latin typeface="Corbel" panose="020B0503020204020204" pitchFamily="34" charset="0"/>
                <a:ea typeface="Segoe UI" panose="020B0502040204020203" pitchFamily="34" charset="0"/>
              </a:rPr>
              <a:t>www.lablue.com/providers </a:t>
            </a:r>
            <a:r>
              <a:rPr lang="en-US" sz="1600">
                <a:solidFill>
                  <a:srgbClr val="55565A"/>
                </a:solidFill>
                <a:latin typeface="Corbel" panose="020B0503020204020204" pitchFamily="34" charset="0"/>
                <a:ea typeface="Segoe UI" panose="020B0502040204020203" pitchFamily="34" charset="0"/>
              </a:rPr>
              <a:t>&gt;Resources &gt;Forms. </a:t>
            </a:r>
          </a:p>
        </p:txBody>
      </p:sp>
      <p:pic>
        <p:nvPicPr>
          <p:cNvPr id="18" name="Picture 17" descr="A picture containing table&#10;&#10;Description automatically generated">
            <a:extLst>
              <a:ext uri="{FF2B5EF4-FFF2-40B4-BE49-F238E27FC236}">
                <a16:creationId xmlns:a16="http://schemas.microsoft.com/office/drawing/2014/main" id="{6F8339DC-1B95-489D-92CC-7D666819519D}"/>
              </a:ext>
            </a:extLst>
          </p:cNvPr>
          <p:cNvPicPr>
            <a:picLocks noChangeAspect="1"/>
          </p:cNvPicPr>
          <p:nvPr/>
        </p:nvPicPr>
        <p:blipFill rotWithShape="1">
          <a:blip r:embed="rId3">
            <a:extLst>
              <a:ext uri="{28A0092B-C50C-407E-A947-70E740481C1C}">
                <a14:useLocalDpi xmlns:a14="http://schemas.microsoft.com/office/drawing/2010/main" val="0"/>
              </a:ext>
            </a:extLst>
          </a:blip>
          <a:srcRect l="663" t="-200" r="4363" b="-2570"/>
          <a:stretch/>
        </p:blipFill>
        <p:spPr>
          <a:xfrm>
            <a:off x="457200" y="2057400"/>
            <a:ext cx="3038599" cy="4217756"/>
          </a:xfrm>
          <a:prstGeom prst="rect">
            <a:avLst/>
          </a:prstGeom>
          <a:ln w="6350">
            <a:solidFill>
              <a:srgbClr val="55565A"/>
            </a:solidFill>
          </a:ln>
        </p:spPr>
      </p:pic>
      <p:sp>
        <p:nvSpPr>
          <p:cNvPr id="7" name="TextBox 6">
            <a:extLst>
              <a:ext uri="{FF2B5EF4-FFF2-40B4-BE49-F238E27FC236}">
                <a16:creationId xmlns:a16="http://schemas.microsoft.com/office/drawing/2014/main" id="{20F60CA4-CA1E-AB1A-2CF6-1638DC65EA17}"/>
              </a:ext>
            </a:extLst>
          </p:cNvPr>
          <p:cNvSpPr txBox="1"/>
          <p:nvPr/>
        </p:nvSpPr>
        <p:spPr>
          <a:xfrm>
            <a:off x="6347746" y="72916"/>
            <a:ext cx="1748583" cy="1477328"/>
          </a:xfrm>
          <a:prstGeom prst="rect">
            <a:avLst/>
          </a:prstGeom>
          <a:noFill/>
        </p:spPr>
        <p:txBody>
          <a:bodyPr wrap="square">
            <a:spAutoFit/>
          </a:bodyPr>
          <a:lstStyle/>
          <a:p>
            <a:pPr algn="ctr"/>
            <a:r>
              <a:rPr lang="en-US" sz="1800">
                <a:solidFill>
                  <a:srgbClr val="55565A"/>
                </a:solidFill>
                <a:latin typeface="Corbel" panose="020B0503020204020204" pitchFamily="34" charset="0"/>
                <a:ea typeface="Segoe UI" panose="020B0502040204020203" pitchFamily="34" charset="0"/>
              </a:rPr>
              <a:t>It is important that we always have your most current information! </a:t>
            </a:r>
            <a:endParaRPr lang="en-US">
              <a:solidFill>
                <a:srgbClr val="55565A"/>
              </a:solidFill>
              <a:latin typeface="Corbel" panose="020B0503020204020204" pitchFamily="34" charset="0"/>
            </a:endParaRPr>
          </a:p>
        </p:txBody>
      </p:sp>
      <p:sp>
        <p:nvSpPr>
          <p:cNvPr id="9" name="Content Placeholder 2">
            <a:extLst>
              <a:ext uri="{FF2B5EF4-FFF2-40B4-BE49-F238E27FC236}">
                <a16:creationId xmlns:a16="http://schemas.microsoft.com/office/drawing/2014/main" id="{C008DCBC-252A-9A34-141D-235C4D4D9746}"/>
              </a:ext>
            </a:extLst>
          </p:cNvPr>
          <p:cNvSpPr txBox="1">
            <a:spLocks/>
          </p:cNvSpPr>
          <p:nvPr/>
        </p:nvSpPr>
        <p:spPr>
          <a:xfrm>
            <a:off x="3834245" y="2331366"/>
            <a:ext cx="4844531" cy="13227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3000"/>
              </a:lnSpc>
              <a:spcAft>
                <a:spcPts val="1200"/>
              </a:spcAft>
              <a:buNone/>
            </a:pPr>
            <a:r>
              <a:rPr lang="en-US" sz="1600" dirty="0">
                <a:solidFill>
                  <a:srgbClr val="55565A"/>
                </a:solidFill>
                <a:latin typeface="Corbel" panose="020B0503020204020204" pitchFamily="34" charset="0"/>
                <a:ea typeface="Segoe UI" panose="020B0502040204020203" pitchFamily="34" charset="0"/>
              </a:rPr>
              <a:t>This form allows you to make any of the following changes. Simply check the appropriate box(es) to indicate the type of change needed. You may select more than one option.</a:t>
            </a:r>
            <a:endParaRPr lang="en-US" sz="1400" dirty="0">
              <a:solidFill>
                <a:srgbClr val="55565A"/>
              </a:solidFill>
              <a:latin typeface="Corbel" panose="020B0503020204020204"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4E82BAD7-72C9-1571-D0B0-49DE50F40D9C}"/>
              </a:ext>
            </a:extLst>
          </p:cNvPr>
          <p:cNvGrpSpPr/>
          <p:nvPr/>
        </p:nvGrpSpPr>
        <p:grpSpPr>
          <a:xfrm>
            <a:off x="3891805" y="3862135"/>
            <a:ext cx="4729412" cy="1653244"/>
            <a:chOff x="4046679" y="4155162"/>
            <a:chExt cx="4729412" cy="1653244"/>
          </a:xfrm>
        </p:grpSpPr>
        <p:pic>
          <p:nvPicPr>
            <p:cNvPr id="2" name="Picture 1" descr="Graphical user interface, text, application&#10;&#10;Description automatically generated">
              <a:extLst>
                <a:ext uri="{FF2B5EF4-FFF2-40B4-BE49-F238E27FC236}">
                  <a16:creationId xmlns:a16="http://schemas.microsoft.com/office/drawing/2014/main" id="{9218BC5F-ADB5-4AF4-E2B8-817143F75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6679" y="4155162"/>
              <a:ext cx="4729412" cy="1653244"/>
            </a:xfrm>
            <a:prstGeom prst="rect">
              <a:avLst/>
            </a:prstGeom>
            <a:ln w="3175">
              <a:solidFill>
                <a:schemeClr val="tx1"/>
              </a:solidFill>
            </a:ln>
          </p:spPr>
        </p:pic>
        <p:sp>
          <p:nvSpPr>
            <p:cNvPr id="4" name="Rectangle 3">
              <a:extLst>
                <a:ext uri="{FF2B5EF4-FFF2-40B4-BE49-F238E27FC236}">
                  <a16:creationId xmlns:a16="http://schemas.microsoft.com/office/drawing/2014/main" id="{E309E85E-5D2C-FB1D-E92E-B6A6C0DF07CC}"/>
                </a:ext>
              </a:extLst>
            </p:cNvPr>
            <p:cNvSpPr/>
            <p:nvPr/>
          </p:nvSpPr>
          <p:spPr>
            <a:xfrm>
              <a:off x="5756564" y="4862945"/>
              <a:ext cx="1371600" cy="19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sosceles Triangle 2">
            <a:extLst>
              <a:ext uri="{FF2B5EF4-FFF2-40B4-BE49-F238E27FC236}">
                <a16:creationId xmlns:a16="http://schemas.microsoft.com/office/drawing/2014/main" id="{74656679-A96B-5EF3-80B0-ED550CB7BAFC}"/>
              </a:ext>
            </a:extLst>
          </p:cNvPr>
          <p:cNvSpPr/>
          <p:nvPr/>
        </p:nvSpPr>
        <p:spPr>
          <a:xfrm rot="5400000">
            <a:off x="3176323" y="4651091"/>
            <a:ext cx="831273" cy="544187"/>
          </a:xfrm>
          <a:prstGeom prst="triangle">
            <a:avLst/>
          </a:prstGeom>
          <a:solidFill>
            <a:srgbClr val="F89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008740F-4087-4C09-BF1C-6407487785CE}"/>
              </a:ext>
            </a:extLst>
          </p:cNvPr>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Updating Your Information</a:t>
            </a:r>
          </a:p>
        </p:txBody>
      </p:sp>
    </p:spTree>
    <p:extLst>
      <p:ext uri="{BB962C8B-B14F-4D97-AF65-F5344CB8AC3E}">
        <p14:creationId xmlns:p14="http://schemas.microsoft.com/office/powerpoint/2010/main" val="279585749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E300DC-AC38-4190-B385-59E84AA2604D}"/>
              </a:ext>
            </a:extLst>
          </p:cNvPr>
          <p:cNvSpPr>
            <a:spLocks noGrp="1"/>
          </p:cNvSpPr>
          <p:nvPr>
            <p:ph type="title"/>
          </p:nvPr>
        </p:nvSpPr>
        <p:spPr>
          <a:xfrm>
            <a:off x="609600" y="3276600"/>
            <a:ext cx="7772400" cy="1362075"/>
          </a:xfrm>
        </p:spPr>
        <p:txBody>
          <a:bodyPr/>
          <a:lstStyle/>
          <a:p>
            <a:pPr algn="ctr"/>
            <a:r>
              <a:rPr lang="en-US"/>
              <a:t>Claims Editing</a:t>
            </a:r>
          </a:p>
        </p:txBody>
      </p:sp>
    </p:spTree>
    <p:extLst>
      <p:ext uri="{BB962C8B-B14F-4D97-AF65-F5344CB8AC3E}">
        <p14:creationId xmlns:p14="http://schemas.microsoft.com/office/powerpoint/2010/main" val="222650867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714869-6F1C-40E4-9EF7-7F3D8CD29B66}"/>
              </a:ext>
            </a:extLst>
          </p:cNvPr>
          <p:cNvSpPr>
            <a:spLocks noGrp="1"/>
          </p:cNvSpPr>
          <p:nvPr>
            <p:ph type="title"/>
          </p:nvPr>
        </p:nvSpPr>
        <p:spPr>
          <a:xfrm>
            <a:off x="228600" y="-38783"/>
            <a:ext cx="8229600" cy="715962"/>
          </a:xfrm>
        </p:spPr>
        <p:txBody>
          <a:bodyPr vert="horz" lIns="68580" tIns="34290" rIns="68580" bIns="34290" rtlCol="0" anchor="ctr">
            <a:normAutofit/>
          </a:bodyPr>
          <a:lstStyle/>
          <a:p>
            <a:r>
              <a:rPr lang="en-US" sz="2000">
                <a:solidFill>
                  <a:schemeClr val="bg1"/>
                </a:solidFill>
                <a:latin typeface="Corbel" panose="020B0503020204020204" pitchFamily="34" charset="0"/>
                <a:cs typeface="Segoe UI" panose="020B0502040204020203" pitchFamily="34" charset="0"/>
              </a:rPr>
              <a:t>Claims Editing System Application</a:t>
            </a:r>
          </a:p>
        </p:txBody>
      </p:sp>
      <p:sp>
        <p:nvSpPr>
          <p:cNvPr id="10" name="Content Placeholder 4">
            <a:extLst>
              <a:ext uri="{FF2B5EF4-FFF2-40B4-BE49-F238E27FC236}">
                <a16:creationId xmlns:a16="http://schemas.microsoft.com/office/drawing/2014/main" id="{3502A7C9-6D59-446C-97F8-B137D11E4B2B}"/>
              </a:ext>
            </a:extLst>
          </p:cNvPr>
          <p:cNvSpPr txBox="1">
            <a:spLocks/>
          </p:cNvSpPr>
          <p:nvPr/>
        </p:nvSpPr>
        <p:spPr>
          <a:xfrm>
            <a:off x="685800" y="677179"/>
            <a:ext cx="8305800" cy="2066021"/>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indent="0" algn="l" rtl="0">
              <a:spcAft>
                <a:spcPts val="600"/>
              </a:spcAft>
              <a:buNone/>
            </a:pPr>
            <a:r>
              <a:rPr lang="en-US" sz="1600" i="0" u="none" strike="noStrike">
                <a:solidFill>
                  <a:srgbClr val="55565A"/>
                </a:solidFill>
                <a:latin typeface="Corbel" panose="020B0503020204020204" pitchFamily="34" charset="0"/>
              </a:rPr>
              <a:t>Use this section to evaluate code combinations to help reduce time-consuming </a:t>
            </a:r>
            <a:r>
              <a:rPr lang="en-US" sz="1600">
                <a:solidFill>
                  <a:srgbClr val="55565A"/>
                </a:solidFill>
                <a:latin typeface="Corbel" panose="020B0503020204020204" pitchFamily="34" charset="0"/>
              </a:rPr>
              <a:t>disputes</a:t>
            </a:r>
            <a:r>
              <a:rPr lang="en-US" sz="1600" i="0" u="none" strike="noStrike">
                <a:solidFill>
                  <a:srgbClr val="55565A"/>
                </a:solidFill>
                <a:latin typeface="Corbel" panose="020B0503020204020204" pitchFamily="34" charset="0"/>
              </a:rPr>
              <a:t>. </a:t>
            </a:r>
          </a:p>
          <a:p>
            <a:pPr marR="0" algn="l" rtl="0">
              <a:spcAft>
                <a:spcPts val="600"/>
              </a:spcAft>
              <a:buClr>
                <a:srgbClr val="55565A"/>
              </a:buClr>
            </a:pPr>
            <a:r>
              <a:rPr lang="en-US" sz="1600" b="1" i="0" u="none" strike="noStrike">
                <a:solidFill>
                  <a:srgbClr val="0070C0"/>
                </a:solidFill>
                <a:latin typeface="Corbel" panose="020B0503020204020204" pitchFamily="34" charset="0"/>
              </a:rPr>
              <a:t>Claims Edit System (CES) </a:t>
            </a:r>
            <a:r>
              <a:rPr lang="en-US" sz="1600" b="0" i="0" u="none" strike="noStrike">
                <a:solidFill>
                  <a:srgbClr val="55565A"/>
                </a:solidFill>
                <a:latin typeface="Corbel" panose="020B0503020204020204" pitchFamily="34" charset="0"/>
              </a:rPr>
              <a:t>– This is an easy-to-use code-auditing reference application designed to help providers </a:t>
            </a:r>
            <a:r>
              <a:rPr lang="en-US" sz="1600">
                <a:solidFill>
                  <a:srgbClr val="55565A"/>
                </a:solidFill>
                <a:latin typeface="Corbel" panose="020B0503020204020204" pitchFamily="34" charset="0"/>
              </a:rPr>
              <a:t>determine</a:t>
            </a:r>
            <a:r>
              <a:rPr lang="en-US" sz="1600" b="0" i="0" u="none" strike="noStrike">
                <a:solidFill>
                  <a:srgbClr val="55565A"/>
                </a:solidFill>
                <a:latin typeface="Corbel" panose="020B0503020204020204" pitchFamily="34" charset="0"/>
              </a:rPr>
              <a:t> claim edit outcomes. </a:t>
            </a:r>
            <a:endParaRPr lang="en-US" sz="1600" b="0" u="none" strike="noStrike">
              <a:solidFill>
                <a:srgbClr val="55565A"/>
              </a:solidFill>
              <a:latin typeface="Corbel" panose="020B0503020204020204" pitchFamily="34" charset="0"/>
            </a:endParaRPr>
          </a:p>
          <a:p>
            <a:pPr marR="0" algn="l" rtl="0">
              <a:spcAft>
                <a:spcPts val="600"/>
              </a:spcAft>
            </a:pPr>
            <a:r>
              <a:rPr lang="en-US" sz="1600" b="0" u="none" strike="noStrike">
                <a:solidFill>
                  <a:srgbClr val="55565A"/>
                </a:solidFill>
                <a:latin typeface="Corbel" panose="020B0503020204020204" pitchFamily="34" charset="0"/>
              </a:rPr>
              <a:t>The CES application in iLinkBlue is not a pricing or a claims processing application. It is a research application designed to evaluate code combinations in the Louisiana Blue claims-editing system. </a:t>
            </a:r>
          </a:p>
        </p:txBody>
      </p:sp>
      <p:pic>
        <p:nvPicPr>
          <p:cNvPr id="3" name="Picture 2">
            <a:extLst>
              <a:ext uri="{FF2B5EF4-FFF2-40B4-BE49-F238E27FC236}">
                <a16:creationId xmlns:a16="http://schemas.microsoft.com/office/drawing/2014/main" id="{BE6EB61C-18E0-4639-8547-90D4B82DDA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41" t="8707" r="8716" b="4690"/>
          <a:stretch/>
        </p:blipFill>
        <p:spPr>
          <a:xfrm>
            <a:off x="1887246" y="2684834"/>
            <a:ext cx="5124014" cy="3619052"/>
          </a:xfrm>
          <a:prstGeom prst="rect">
            <a:avLst/>
          </a:prstGeom>
        </p:spPr>
      </p:pic>
      <p:grpSp>
        <p:nvGrpSpPr>
          <p:cNvPr id="2" name="Group 1">
            <a:extLst>
              <a:ext uri="{FF2B5EF4-FFF2-40B4-BE49-F238E27FC236}">
                <a16:creationId xmlns:a16="http://schemas.microsoft.com/office/drawing/2014/main" id="{326FCA98-95B8-74AE-585F-EFEB8C46E87E}"/>
              </a:ext>
            </a:extLst>
          </p:cNvPr>
          <p:cNvGrpSpPr/>
          <p:nvPr/>
        </p:nvGrpSpPr>
        <p:grpSpPr>
          <a:xfrm>
            <a:off x="2565066" y="3079571"/>
            <a:ext cx="3749040" cy="1806465"/>
            <a:chOff x="2565066" y="3079571"/>
            <a:chExt cx="3749040" cy="1806465"/>
          </a:xfrm>
        </p:grpSpPr>
        <p:pic>
          <p:nvPicPr>
            <p:cNvPr id="5" name="Picture 4">
              <a:extLst>
                <a:ext uri="{FF2B5EF4-FFF2-40B4-BE49-F238E27FC236}">
                  <a16:creationId xmlns:a16="http://schemas.microsoft.com/office/drawing/2014/main" id="{A5A5FD13-BCA8-4990-A196-E2FDEF7ED5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7" r="1439" b="5675"/>
            <a:stretch/>
          </p:blipFill>
          <p:spPr>
            <a:xfrm>
              <a:off x="2565066" y="3101107"/>
              <a:ext cx="3749040" cy="1784929"/>
            </a:xfrm>
            <a:prstGeom prst="rect">
              <a:avLst/>
            </a:prstGeom>
          </p:spPr>
        </p:pic>
        <p:sp>
          <p:nvSpPr>
            <p:cNvPr id="6" name="Rectangle 5">
              <a:extLst>
                <a:ext uri="{FF2B5EF4-FFF2-40B4-BE49-F238E27FC236}">
                  <a16:creationId xmlns:a16="http://schemas.microsoft.com/office/drawing/2014/main" id="{D31091D7-8ADF-4DF3-A0CB-0AF2A059E835}"/>
                </a:ext>
              </a:extLst>
            </p:cNvPr>
            <p:cNvSpPr/>
            <p:nvPr/>
          </p:nvSpPr>
          <p:spPr bwMode="auto">
            <a:xfrm>
              <a:off x="3665849" y="3079571"/>
              <a:ext cx="2088405" cy="199337"/>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orbel" panose="020B0503020204020204" pitchFamily="34" charset="0"/>
              </a:endParaRPr>
            </a:p>
          </p:txBody>
        </p:sp>
      </p:grpSp>
      <p:sp>
        <p:nvSpPr>
          <p:cNvPr id="8" name="Oval 7">
            <a:extLst>
              <a:ext uri="{FF2B5EF4-FFF2-40B4-BE49-F238E27FC236}">
                <a16:creationId xmlns:a16="http://schemas.microsoft.com/office/drawing/2014/main" id="{AD64936F-554E-473A-BDAA-4D9342BDDE88}"/>
              </a:ext>
            </a:extLst>
          </p:cNvPr>
          <p:cNvSpPr/>
          <p:nvPr/>
        </p:nvSpPr>
        <p:spPr>
          <a:xfrm>
            <a:off x="2565066" y="4628475"/>
            <a:ext cx="927463" cy="152400"/>
          </a:xfrm>
          <a:prstGeom prst="ellipse">
            <a:avLst/>
          </a:prstGeom>
          <a:noFill/>
          <a:ln w="38100">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orbel" panose="020B0503020204020204" pitchFamily="34" charset="0"/>
            </a:endParaRPr>
          </a:p>
        </p:txBody>
      </p:sp>
    </p:spTree>
    <p:extLst>
      <p:ext uri="{BB962C8B-B14F-4D97-AF65-F5344CB8AC3E}">
        <p14:creationId xmlns:p14="http://schemas.microsoft.com/office/powerpoint/2010/main" val="937987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714869-6F1C-40E4-9EF7-7F3D8CD29B66}"/>
              </a:ext>
            </a:extLst>
          </p:cNvPr>
          <p:cNvSpPr>
            <a:spLocks noGrp="1"/>
          </p:cNvSpPr>
          <p:nvPr>
            <p:ph type="title"/>
          </p:nvPr>
        </p:nvSpPr>
        <p:spPr>
          <a:xfrm>
            <a:off x="304800" y="-34857"/>
            <a:ext cx="8229600" cy="715962"/>
          </a:xfrm>
        </p:spPr>
        <p:txBody>
          <a:bodyPr vert="horz" lIns="68580" tIns="34290" rIns="68580" bIns="34290" rtlCol="0" anchor="ctr">
            <a:normAutofit/>
          </a:bodyPr>
          <a:lstStyle/>
          <a:p>
            <a:r>
              <a:rPr lang="en-US" sz="2000">
                <a:solidFill>
                  <a:schemeClr val="bg1"/>
                </a:solidFill>
                <a:latin typeface="Corbel" panose="020B0503020204020204" pitchFamily="34" charset="0"/>
                <a:cs typeface="Segoe UI" panose="020B0502040204020203" pitchFamily="34" charset="0"/>
              </a:rPr>
              <a:t>Claims Editing System Application</a:t>
            </a:r>
          </a:p>
        </p:txBody>
      </p:sp>
      <p:sp>
        <p:nvSpPr>
          <p:cNvPr id="10" name="TextBox 9">
            <a:extLst>
              <a:ext uri="{FF2B5EF4-FFF2-40B4-BE49-F238E27FC236}">
                <a16:creationId xmlns:a16="http://schemas.microsoft.com/office/drawing/2014/main" id="{E6892B45-A37E-4A8A-91FD-3ECE51D8D46E}"/>
              </a:ext>
            </a:extLst>
          </p:cNvPr>
          <p:cNvSpPr txBox="1"/>
          <p:nvPr/>
        </p:nvSpPr>
        <p:spPr>
          <a:xfrm>
            <a:off x="513016" y="1011510"/>
            <a:ext cx="8021383" cy="1138773"/>
          </a:xfrm>
          <a:prstGeom prst="rect">
            <a:avLst/>
          </a:prstGeom>
          <a:noFill/>
        </p:spPr>
        <p:txBody>
          <a:bodyPr wrap="square" rtlCol="0">
            <a:spAutoFit/>
          </a:bodyPr>
          <a:lstStyle/>
          <a:p>
            <a:r>
              <a:rPr lang="en-US" sz="1600">
                <a:solidFill>
                  <a:srgbClr val="55565A"/>
                </a:solidFill>
                <a:latin typeface="Corbel" panose="020B0503020204020204" pitchFamily="34" charset="0"/>
                <a:cs typeface="Segoe UI" panose="020B0502040204020203" pitchFamily="34" charset="0"/>
              </a:rPr>
              <a:t>This tool applies to </a:t>
            </a:r>
            <a:r>
              <a:rPr lang="en-US" sz="1600" b="1">
                <a:solidFill>
                  <a:srgbClr val="0070C0"/>
                </a:solidFill>
                <a:latin typeface="Corbel" panose="020B0503020204020204" pitchFamily="34" charset="0"/>
                <a:cs typeface="Segoe UI" panose="020B0502040204020203" pitchFamily="34" charset="0"/>
              </a:rPr>
              <a:t>hospital outpatient &amp; ambulatory surgery center claims only</a:t>
            </a:r>
            <a:r>
              <a:rPr lang="en-US" sz="1600">
                <a:solidFill>
                  <a:srgbClr val="0070C0"/>
                </a:solidFill>
                <a:latin typeface="Corbel" panose="020B0503020204020204" pitchFamily="34" charset="0"/>
                <a:cs typeface="Segoe UI" panose="020B0502040204020203" pitchFamily="34" charset="0"/>
              </a:rPr>
              <a:t> </a:t>
            </a:r>
            <a:r>
              <a:rPr lang="en-US" sz="1600">
                <a:solidFill>
                  <a:srgbClr val="55565A"/>
                </a:solidFill>
                <a:latin typeface="Corbel" panose="020B0503020204020204" pitchFamily="34" charset="0"/>
                <a:cs typeface="Segoe UI" panose="020B0502040204020203" pitchFamily="34" charset="0"/>
              </a:rPr>
              <a:t>and does not guarantee claims payment.</a:t>
            </a:r>
          </a:p>
          <a:p>
            <a:endParaRPr lang="en-US">
              <a:solidFill>
                <a:srgbClr val="44546A"/>
              </a:solidFill>
              <a:latin typeface="Corbel" panose="020B0503020204020204" pitchFamily="34" charset="0"/>
              <a:cs typeface="Segoe UI" panose="020B0502040204020203" pitchFamily="34" charset="0"/>
            </a:endParaRPr>
          </a:p>
          <a:p>
            <a:endParaRPr lang="en-US">
              <a:solidFill>
                <a:schemeClr val="tx1">
                  <a:lumMod val="75000"/>
                  <a:lumOff val="25000"/>
                </a:schemeClr>
              </a:solidFill>
              <a:latin typeface="Corbel" panose="020B050302020402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684CA5CD-458B-4F78-9011-B192D81C4FE1}"/>
              </a:ext>
            </a:extLst>
          </p:cNvPr>
          <p:cNvSpPr txBox="1"/>
          <p:nvPr/>
        </p:nvSpPr>
        <p:spPr>
          <a:xfrm>
            <a:off x="513016" y="3124200"/>
            <a:ext cx="7601823" cy="2880341"/>
          </a:xfrm>
          <a:prstGeom prst="rect">
            <a:avLst/>
          </a:prstGeom>
          <a:noFill/>
        </p:spPr>
        <p:txBody>
          <a:bodyPr wrap="square" numCol="2" spcCol="274320" rtlCol="0">
            <a:noAutofit/>
          </a:bodyPr>
          <a:lstStyle/>
          <a:p>
            <a:pPr marL="257175" indent="-257175">
              <a:lnSpc>
                <a:spcPct val="150000"/>
              </a:lnSpc>
              <a:spcAft>
                <a:spcPts val="600"/>
              </a:spcAft>
              <a:buClr>
                <a:srgbClr val="55565A"/>
              </a:buClr>
              <a:buFont typeface="Arial" panose="020B0604020202020204" pitchFamily="34" charset="0"/>
              <a:buChar char="•"/>
            </a:pPr>
            <a:r>
              <a:rPr lang="en-US" sz="1600">
                <a:solidFill>
                  <a:srgbClr val="55565A"/>
                </a:solidFill>
                <a:latin typeface="Corbel" panose="020B0503020204020204" pitchFamily="34" charset="0"/>
                <a:cs typeface="Segoe UI" panose="020B0502040204020203" pitchFamily="34" charset="0"/>
              </a:rPr>
              <a:t>Historical claims previously billed</a:t>
            </a:r>
          </a:p>
          <a:p>
            <a:pPr marL="257175" indent="-257175">
              <a:lnSpc>
                <a:spcPct val="150000"/>
              </a:lnSpc>
              <a:spcAft>
                <a:spcPts val="600"/>
              </a:spcAft>
              <a:buClr>
                <a:srgbClr val="55565A"/>
              </a:buClr>
              <a:buFont typeface="Arial" panose="020B0604020202020204" pitchFamily="34" charset="0"/>
              <a:buChar char="•"/>
            </a:pPr>
            <a:r>
              <a:rPr lang="en-US" sz="1600">
                <a:solidFill>
                  <a:srgbClr val="55565A"/>
                </a:solidFill>
                <a:latin typeface="Corbel" panose="020B0503020204020204" pitchFamily="34" charset="0"/>
                <a:cs typeface="Segoe UI" panose="020B0502040204020203" pitchFamily="34" charset="0"/>
              </a:rPr>
              <a:t>Multiple procedure reduction</a:t>
            </a:r>
          </a:p>
          <a:p>
            <a:pPr marL="257175" indent="-257175">
              <a:lnSpc>
                <a:spcPct val="150000"/>
              </a:lnSpc>
              <a:spcAft>
                <a:spcPts val="600"/>
              </a:spcAft>
              <a:buClr>
                <a:srgbClr val="55565A"/>
              </a:buClr>
              <a:buFont typeface="Arial" panose="020B0604020202020204" pitchFamily="34" charset="0"/>
              <a:buChar char="•"/>
            </a:pPr>
            <a:r>
              <a:rPr lang="en-US" sz="1600">
                <a:solidFill>
                  <a:srgbClr val="55565A"/>
                </a:solidFill>
                <a:latin typeface="Corbel" panose="020B0503020204020204" pitchFamily="34" charset="0"/>
                <a:cs typeface="Segoe UI" panose="020B0502040204020203" pitchFamily="34" charset="0"/>
              </a:rPr>
              <a:t>Member benefits and eligibility</a:t>
            </a:r>
          </a:p>
          <a:p>
            <a:pPr marL="257175" indent="-257175">
              <a:lnSpc>
                <a:spcPct val="150000"/>
              </a:lnSpc>
              <a:spcAft>
                <a:spcPts val="600"/>
              </a:spcAft>
              <a:buClr>
                <a:srgbClr val="55565A"/>
              </a:buClr>
              <a:buFont typeface="Arial" panose="020B0604020202020204" pitchFamily="34" charset="0"/>
              <a:buChar char="•"/>
            </a:pPr>
            <a:r>
              <a:rPr lang="en-US" sz="1600">
                <a:solidFill>
                  <a:srgbClr val="55565A"/>
                </a:solidFill>
                <a:latin typeface="Corbel" panose="020B0503020204020204" pitchFamily="34" charset="0"/>
                <a:cs typeface="Segoe UI" panose="020B0502040204020203" pitchFamily="34" charset="0"/>
              </a:rPr>
              <a:t>Provider contracts</a:t>
            </a:r>
          </a:p>
          <a:p>
            <a:pPr marL="257175" indent="-257175">
              <a:lnSpc>
                <a:spcPct val="150000"/>
              </a:lnSpc>
              <a:spcAft>
                <a:spcPts val="600"/>
              </a:spcAft>
              <a:buClr>
                <a:srgbClr val="55565A"/>
              </a:buClr>
              <a:buFont typeface="Arial" panose="020B0604020202020204" pitchFamily="34" charset="0"/>
              <a:buChar char="•"/>
            </a:pPr>
            <a:r>
              <a:rPr lang="en-US" sz="1600">
                <a:solidFill>
                  <a:srgbClr val="55565A"/>
                </a:solidFill>
                <a:latin typeface="Corbel" panose="020B0503020204020204" pitchFamily="34" charset="0"/>
                <a:cs typeface="Segoe UI" panose="020B0502040204020203" pitchFamily="34" charset="0"/>
              </a:rPr>
              <a:t>Modifiers that override edits</a:t>
            </a:r>
          </a:p>
          <a:p>
            <a:pPr marL="257175" indent="-257175">
              <a:lnSpc>
                <a:spcPct val="150000"/>
              </a:lnSpc>
              <a:spcAft>
                <a:spcPts val="600"/>
              </a:spcAft>
              <a:buClr>
                <a:srgbClr val="55565A"/>
              </a:buClr>
              <a:buFont typeface="Arial" panose="020B0604020202020204" pitchFamily="34" charset="0"/>
              <a:buChar char="•"/>
            </a:pPr>
            <a:r>
              <a:rPr lang="en-US" sz="1600">
                <a:solidFill>
                  <a:srgbClr val="55565A"/>
                </a:solidFill>
                <a:latin typeface="Corbel" panose="020B0503020204020204" pitchFamily="34" charset="0"/>
                <a:cs typeface="Segoe UI" panose="020B0502040204020203" pitchFamily="34" charset="0"/>
              </a:rPr>
              <a:t>Max frequency edits</a:t>
            </a:r>
            <a:endParaRPr lang="en-US" sz="1600">
              <a:solidFill>
                <a:srgbClr val="55565A"/>
              </a:solidFill>
              <a:latin typeface="Corbel" panose="020B0503020204020204" pitchFamily="34" charset="0"/>
            </a:endParaRPr>
          </a:p>
        </p:txBody>
      </p:sp>
      <p:pic>
        <p:nvPicPr>
          <p:cNvPr id="18" name="Graphic 17" descr="Warning">
            <a:extLst>
              <a:ext uri="{FF2B5EF4-FFF2-40B4-BE49-F238E27FC236}">
                <a16:creationId xmlns:a16="http://schemas.microsoft.com/office/drawing/2014/main" id="{1099C08B-EB7A-4851-9AA1-CF4731A59E8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811" b="-8811"/>
          <a:stretch/>
        </p:blipFill>
        <p:spPr>
          <a:xfrm>
            <a:off x="4648200" y="3244094"/>
            <a:ext cx="2780795" cy="2780795"/>
          </a:xfrm>
          <a:prstGeom prst="rect">
            <a:avLst/>
          </a:prstGeom>
        </p:spPr>
      </p:pic>
      <p:sp>
        <p:nvSpPr>
          <p:cNvPr id="3" name="TextBox 2">
            <a:extLst>
              <a:ext uri="{FF2B5EF4-FFF2-40B4-BE49-F238E27FC236}">
                <a16:creationId xmlns:a16="http://schemas.microsoft.com/office/drawing/2014/main" id="{7C2AC737-5D3C-4EA0-8434-9D158394025F}"/>
              </a:ext>
            </a:extLst>
          </p:cNvPr>
          <p:cNvSpPr txBox="1"/>
          <p:nvPr/>
        </p:nvSpPr>
        <p:spPr>
          <a:xfrm>
            <a:off x="513016" y="2049801"/>
            <a:ext cx="7848600" cy="861774"/>
          </a:xfrm>
          <a:prstGeom prst="rect">
            <a:avLst/>
          </a:prstGeom>
          <a:noFill/>
        </p:spPr>
        <p:txBody>
          <a:bodyPr wrap="square" rtlCol="0">
            <a:spAutoFit/>
          </a:bodyPr>
          <a:lstStyle/>
          <a:p>
            <a:r>
              <a:rPr lang="en-US" sz="1600">
                <a:solidFill>
                  <a:srgbClr val="55565A"/>
                </a:solidFill>
                <a:latin typeface="Corbel" panose="020B0503020204020204" pitchFamily="34" charset="0"/>
                <a:cs typeface="Segoe UI" panose="020B0502040204020203" pitchFamily="34" charset="0"/>
              </a:rPr>
              <a:t>The results of the software do not consider all circumstances and factors that may affect payment including: </a:t>
            </a:r>
          </a:p>
          <a:p>
            <a:endParaRPr lang="en-US">
              <a:latin typeface="Corbel" panose="020B0503020204020204" pitchFamily="34" charset="0"/>
            </a:endParaRPr>
          </a:p>
        </p:txBody>
      </p:sp>
    </p:spTree>
    <p:extLst>
      <p:ext uri="{BB962C8B-B14F-4D97-AF65-F5344CB8AC3E}">
        <p14:creationId xmlns:p14="http://schemas.microsoft.com/office/powerpoint/2010/main" val="7593277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7A37A5-58CE-0925-1200-AAE472E8BA65}"/>
              </a:ext>
            </a:extLst>
          </p:cNvPr>
          <p:cNvSpPr/>
          <p:nvPr/>
        </p:nvSpPr>
        <p:spPr>
          <a:xfrm>
            <a:off x="199505" y="4574015"/>
            <a:ext cx="8944495" cy="1711809"/>
          </a:xfrm>
          <a:prstGeom prst="rect">
            <a:avLst/>
          </a:prstGeom>
          <a:solidFill>
            <a:schemeClr val="tx1">
              <a:alpha val="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173BD40D-9395-0523-28CA-7B2E83CDA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42" y="1523612"/>
            <a:ext cx="6784340" cy="2951302"/>
          </a:xfrm>
          <a:prstGeom prst="rect">
            <a:avLst/>
          </a:prstGeom>
          <a:ln w="3175">
            <a:solidFill>
              <a:schemeClr val="tx1"/>
            </a:solidFill>
          </a:ln>
        </p:spPr>
      </p:pic>
      <p:sp>
        <p:nvSpPr>
          <p:cNvPr id="16" name="Content Placeholder 2">
            <a:extLst>
              <a:ext uri="{FF2B5EF4-FFF2-40B4-BE49-F238E27FC236}">
                <a16:creationId xmlns:a16="http://schemas.microsoft.com/office/drawing/2014/main" id="{7E956222-76F8-464E-AC41-5AB02A7737CE}"/>
              </a:ext>
            </a:extLst>
          </p:cNvPr>
          <p:cNvSpPr>
            <a:spLocks noGrp="1"/>
          </p:cNvSpPr>
          <p:nvPr>
            <p:ph idx="4294967295"/>
          </p:nvPr>
        </p:nvSpPr>
        <p:spPr>
          <a:xfrm>
            <a:off x="239323" y="739889"/>
            <a:ext cx="8150533" cy="4351338"/>
          </a:xfrm>
        </p:spPr>
        <p:txBody>
          <a:bodyPr>
            <a:noAutofit/>
          </a:bodyPr>
          <a:lstStyle/>
          <a:p>
            <a:pPr marL="0" marR="0" indent="0" algn="l" rtl="0">
              <a:spcAft>
                <a:spcPts val="1200"/>
              </a:spcAft>
              <a:buNone/>
            </a:pPr>
            <a:r>
              <a:rPr lang="en-US" sz="1600" dirty="0">
                <a:solidFill>
                  <a:srgbClr val="55565A"/>
                </a:solidFill>
              </a:rPr>
              <a:t>The </a:t>
            </a:r>
            <a:r>
              <a:rPr lang="en-US" sz="1600" b="1" dirty="0">
                <a:solidFill>
                  <a:srgbClr val="55565A"/>
                </a:solidFill>
              </a:rPr>
              <a:t>Facility Claim Entry </a:t>
            </a:r>
            <a:r>
              <a:rPr lang="en-US" sz="1600" dirty="0">
                <a:solidFill>
                  <a:srgbClr val="55565A"/>
                </a:solidFill>
              </a:rPr>
              <a:t>screen is for entering codes for hospital outpatient and ambulatory surgery center (ASC) claims. </a:t>
            </a:r>
            <a:r>
              <a:rPr lang="en-US" sz="1600" b="1" dirty="0">
                <a:solidFill>
                  <a:srgbClr val="55565A"/>
                </a:solidFill>
              </a:rPr>
              <a:t>Do not use for inpatient claim edits.</a:t>
            </a:r>
          </a:p>
          <a:p>
            <a:pPr marL="0" marR="0" indent="0" algn="l" rtl="0">
              <a:spcAft>
                <a:spcPts val="1200"/>
              </a:spcAft>
              <a:buNone/>
            </a:pPr>
            <a:endParaRPr lang="en-US" sz="1600" b="1" dirty="0">
              <a:solidFill>
                <a:srgbClr val="55565A"/>
              </a:solidFill>
            </a:endParaRPr>
          </a:p>
          <a:p>
            <a:pPr marL="0" marR="0" indent="0" algn="l" rtl="0">
              <a:spcAft>
                <a:spcPts val="1200"/>
              </a:spcAft>
              <a:buNone/>
            </a:pPr>
            <a:endParaRPr lang="en-US" sz="1600" b="1" dirty="0">
              <a:solidFill>
                <a:srgbClr val="55565A"/>
              </a:solidFill>
            </a:endParaRPr>
          </a:p>
          <a:p>
            <a:pPr marL="0" marR="0" indent="0" algn="l" rtl="0">
              <a:spcAft>
                <a:spcPts val="1200"/>
              </a:spcAft>
              <a:buNone/>
            </a:pPr>
            <a:endParaRPr lang="en-US" sz="1600" b="1" dirty="0">
              <a:solidFill>
                <a:srgbClr val="55565A"/>
              </a:solidFill>
            </a:endParaRPr>
          </a:p>
          <a:p>
            <a:pPr marL="0" marR="0" indent="0" algn="l" rtl="0">
              <a:spcAft>
                <a:spcPts val="1200"/>
              </a:spcAft>
              <a:buNone/>
            </a:pPr>
            <a:endParaRPr lang="en-US" sz="1600" b="1" dirty="0">
              <a:solidFill>
                <a:srgbClr val="55565A"/>
              </a:solidFill>
            </a:endParaRPr>
          </a:p>
          <a:p>
            <a:pPr marL="0" marR="0" indent="0" algn="l" rtl="0">
              <a:spcAft>
                <a:spcPts val="1200"/>
              </a:spcAft>
              <a:buNone/>
            </a:pPr>
            <a:endParaRPr lang="en-US" sz="1600" b="1" dirty="0">
              <a:solidFill>
                <a:srgbClr val="55565A"/>
              </a:solidFill>
            </a:endParaRPr>
          </a:p>
          <a:p>
            <a:pPr marL="0" marR="0" indent="0" algn="l" rtl="0">
              <a:spcAft>
                <a:spcPts val="1200"/>
              </a:spcAft>
              <a:buNone/>
            </a:pPr>
            <a:endParaRPr lang="en-US" sz="1600" b="1" dirty="0">
              <a:solidFill>
                <a:srgbClr val="55565A"/>
              </a:solidFill>
            </a:endParaRPr>
          </a:p>
          <a:p>
            <a:pPr marL="0" marR="0" indent="0" algn="l" rtl="0">
              <a:spcAft>
                <a:spcPts val="1200"/>
              </a:spcAft>
              <a:buNone/>
            </a:pPr>
            <a:br>
              <a:rPr lang="en-US" sz="1600" b="1" dirty="0">
                <a:solidFill>
                  <a:srgbClr val="55565A"/>
                </a:solidFill>
              </a:rPr>
            </a:br>
            <a:r>
              <a:rPr lang="en-US" sz="1600" b="1" dirty="0">
                <a:solidFill>
                  <a:srgbClr val="55565A"/>
                </a:solidFill>
              </a:rPr>
              <a:t>Required Fields: </a:t>
            </a:r>
          </a:p>
          <a:p>
            <a:pPr marL="0" marR="0" indent="0" algn="l" rtl="0">
              <a:spcAft>
                <a:spcPts val="1200"/>
              </a:spcAft>
              <a:buNone/>
            </a:pPr>
            <a:endParaRPr lang="en-US" sz="1600" b="1" dirty="0">
              <a:solidFill>
                <a:srgbClr val="55565A"/>
              </a:solidFill>
            </a:endParaRPr>
          </a:p>
          <a:p>
            <a:pPr marL="0" indent="0">
              <a:buNone/>
            </a:pPr>
            <a:endParaRPr lang="en-US" dirty="0">
              <a:solidFill>
                <a:srgbClr val="55565A"/>
              </a:solidFill>
            </a:endParaRPr>
          </a:p>
        </p:txBody>
      </p:sp>
      <p:sp>
        <p:nvSpPr>
          <p:cNvPr id="4" name="TextBox 3">
            <a:extLst>
              <a:ext uri="{FF2B5EF4-FFF2-40B4-BE49-F238E27FC236}">
                <a16:creationId xmlns:a16="http://schemas.microsoft.com/office/drawing/2014/main" id="{84FC91CD-6F54-1B1E-087E-CEB6D01792A8}"/>
              </a:ext>
            </a:extLst>
          </p:cNvPr>
          <p:cNvSpPr txBox="1"/>
          <p:nvPr/>
        </p:nvSpPr>
        <p:spPr>
          <a:xfrm>
            <a:off x="280916" y="4931990"/>
            <a:ext cx="8582168" cy="1239021"/>
          </a:xfrm>
          <a:prstGeom prst="rect">
            <a:avLst/>
          </a:prstGeom>
          <a:noFill/>
        </p:spPr>
        <p:txBody>
          <a:bodyPr wrap="square" numCol="2" spcCol="0" rtlCol="0">
            <a:noAutofit/>
          </a:bodyPr>
          <a:lstStyle/>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Type – select outpatient</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Type of Bill – enter an appropriate 3-digit type of bill</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Claim Type – select Facility Outpatient</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Statement From/Through – date range of the procedure</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Gender – this field defaults to Male</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Date of Birth</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Patient Status – enter appropriate 2-digit patient status</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HCPCS/HIPPS – enter the valid CPT/HCPCS code</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Modifier – appropriate modifier for this CPT code</a:t>
            </a:r>
          </a:p>
          <a:p>
            <a:pPr marL="285750" indent="-168275">
              <a:buFont typeface="Arial" panose="020B0604020202020204" pitchFamily="34" charset="0"/>
              <a:buChar char="•"/>
            </a:pPr>
            <a:r>
              <a:rPr lang="en-US" sz="1200" dirty="0">
                <a:solidFill>
                  <a:srgbClr val="55565A"/>
                </a:solidFill>
                <a:latin typeface="Segoe UI" panose="020B0502040204020203" pitchFamily="34" charset="0"/>
                <a:cs typeface="Segoe UI" panose="020B0502040204020203" pitchFamily="34" charset="0"/>
              </a:rPr>
              <a:t>Units – enter the number of units, this field defaults to a value of one</a:t>
            </a:r>
          </a:p>
          <a:p>
            <a:pPr marL="171450" indent="-171450">
              <a:buFont typeface="Arial" panose="020B0604020202020204" pitchFamily="34" charset="0"/>
              <a:buChar char="•"/>
            </a:pPr>
            <a:endParaRPr lang="en-US" sz="1200" dirty="0">
              <a:solidFill>
                <a:srgbClr val="55565A"/>
              </a:solidFill>
              <a:latin typeface="Corbel" panose="020B0503020204020204" pitchFamily="34" charset="0"/>
            </a:endParaRPr>
          </a:p>
        </p:txBody>
      </p:sp>
      <p:sp>
        <p:nvSpPr>
          <p:cNvPr id="5" name="Oval 4">
            <a:extLst>
              <a:ext uri="{FF2B5EF4-FFF2-40B4-BE49-F238E27FC236}">
                <a16:creationId xmlns:a16="http://schemas.microsoft.com/office/drawing/2014/main" id="{93FE0D33-11CA-537B-3EC8-C71CA5393BE4}"/>
              </a:ext>
            </a:extLst>
          </p:cNvPr>
          <p:cNvSpPr/>
          <p:nvPr/>
        </p:nvSpPr>
        <p:spPr>
          <a:xfrm>
            <a:off x="6693280" y="1650879"/>
            <a:ext cx="1238250" cy="414804"/>
          </a:xfrm>
          <a:prstGeom prst="ellipse">
            <a:avLst/>
          </a:prstGeom>
          <a:noFill/>
          <a:ln w="38100">
            <a:solidFill>
              <a:srgbClr val="F89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1B0CBC-C0DD-0609-E5ED-5384D15CF308}"/>
              </a:ext>
            </a:extLst>
          </p:cNvPr>
          <p:cNvSpPr/>
          <p:nvPr/>
        </p:nvSpPr>
        <p:spPr>
          <a:xfrm>
            <a:off x="1844134" y="2468862"/>
            <a:ext cx="1200723" cy="277079"/>
          </a:xfrm>
          <a:prstGeom prst="ellipse">
            <a:avLst/>
          </a:prstGeom>
          <a:noFill/>
          <a:ln w="38100">
            <a:solidFill>
              <a:srgbClr val="F89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665113D-F399-9C25-F6A8-84E14C5AFA41}"/>
              </a:ext>
            </a:extLst>
          </p:cNvPr>
          <p:cNvSpPr txBox="1">
            <a:spLocks/>
          </p:cNvSpPr>
          <p:nvPr/>
        </p:nvSpPr>
        <p:spPr bwMode="auto">
          <a:xfrm>
            <a:off x="228600" y="-75173"/>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F6798"/>
                </a:solidFill>
                <a:latin typeface="Corbel" panose="020B05030202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dirty="0">
                <a:solidFill>
                  <a:schemeClr val="bg1"/>
                </a:solidFill>
                <a:cs typeface="Segoe UI" panose="020B0502040204020203" pitchFamily="34" charset="0"/>
              </a:rPr>
              <a:t>CES Application</a:t>
            </a:r>
          </a:p>
        </p:txBody>
      </p:sp>
    </p:spTree>
    <p:extLst>
      <p:ext uri="{BB962C8B-B14F-4D97-AF65-F5344CB8AC3E}">
        <p14:creationId xmlns:p14="http://schemas.microsoft.com/office/powerpoint/2010/main" val="3846429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3047DA-20BF-402C-972F-97F571BD9D23}"/>
              </a:ext>
            </a:extLst>
          </p:cNvPr>
          <p:cNvPicPr>
            <a:picLocks noChangeAspect="1"/>
          </p:cNvPicPr>
          <p:nvPr/>
        </p:nvPicPr>
        <p:blipFill>
          <a:blip r:embed="rId2">
            <a:extLst>
              <a:ext uri="{28A0092B-C50C-407E-A947-70E740481C1C}">
                <a14:useLocalDpi xmlns:a14="http://schemas.microsoft.com/office/drawing/2010/main" val="0"/>
              </a:ext>
            </a:extLst>
          </a:blip>
          <a:srcRect t="-1025" b="-3316"/>
          <a:stretch/>
        </p:blipFill>
        <p:spPr>
          <a:xfrm>
            <a:off x="1773029" y="1080054"/>
            <a:ext cx="5597943" cy="4552122"/>
          </a:xfrm>
          <a:prstGeom prst="rect">
            <a:avLst/>
          </a:prstGeom>
          <a:ln>
            <a:solidFill>
              <a:srgbClr val="55565A"/>
            </a:solidFill>
          </a:ln>
        </p:spPr>
      </p:pic>
      <p:sp>
        <p:nvSpPr>
          <p:cNvPr id="7" name="TextBox 6">
            <a:extLst>
              <a:ext uri="{FF2B5EF4-FFF2-40B4-BE49-F238E27FC236}">
                <a16:creationId xmlns:a16="http://schemas.microsoft.com/office/drawing/2014/main" id="{0EF5D826-3091-4A84-994F-B4BBA0BFBE7A}"/>
              </a:ext>
            </a:extLst>
          </p:cNvPr>
          <p:cNvSpPr txBox="1"/>
          <p:nvPr/>
        </p:nvSpPr>
        <p:spPr>
          <a:xfrm>
            <a:off x="1792484" y="5791200"/>
            <a:ext cx="5933429" cy="369332"/>
          </a:xfrm>
          <a:prstGeom prst="rect">
            <a:avLst/>
          </a:prstGeom>
          <a:noFill/>
        </p:spPr>
        <p:txBody>
          <a:bodyPr wrap="square" rtlCol="0">
            <a:spAutoFit/>
          </a:bodyPr>
          <a:lstStyle/>
          <a:p>
            <a:r>
              <a:rPr lang="en-US">
                <a:solidFill>
                  <a:srgbClr val="55565A"/>
                </a:solidFill>
                <a:latin typeface="Corbel" panose="020B0503020204020204" pitchFamily="34" charset="0"/>
                <a:cs typeface="Segoe UI" panose="020B0502040204020203" pitchFamily="34" charset="0"/>
              </a:rPr>
              <a:t>Bilateral procedure (92250) billed with 2 units.</a:t>
            </a:r>
          </a:p>
        </p:txBody>
      </p:sp>
      <p:cxnSp>
        <p:nvCxnSpPr>
          <p:cNvPr id="9" name="Straight Arrow Connector 8">
            <a:extLst>
              <a:ext uri="{FF2B5EF4-FFF2-40B4-BE49-F238E27FC236}">
                <a16:creationId xmlns:a16="http://schemas.microsoft.com/office/drawing/2014/main" id="{21931B56-C2E8-4B2B-8EEB-BEFEBAA779A4}"/>
              </a:ext>
            </a:extLst>
          </p:cNvPr>
          <p:cNvCxnSpPr>
            <a:cxnSpLocks/>
          </p:cNvCxnSpPr>
          <p:nvPr/>
        </p:nvCxnSpPr>
        <p:spPr>
          <a:xfrm flipV="1">
            <a:off x="2471530" y="3982278"/>
            <a:ext cx="1272209" cy="795131"/>
          </a:xfrm>
          <a:prstGeom prst="straightConnector1">
            <a:avLst/>
          </a:prstGeom>
          <a:ln w="57150">
            <a:solidFill>
              <a:srgbClr val="F89728"/>
            </a:solidFill>
            <a:tailEnd type="triangle"/>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ACD11AC5-DB0B-E6B3-9ABE-4088F2BE37B7}"/>
              </a:ext>
            </a:extLst>
          </p:cNvPr>
          <p:cNvSpPr txBox="1">
            <a:spLocks/>
          </p:cNvSpPr>
          <p:nvPr/>
        </p:nvSpPr>
        <p:spPr bwMode="auto">
          <a:xfrm>
            <a:off x="228600" y="-75173"/>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0F6798"/>
                </a:solidFill>
                <a:latin typeface="Corbel" panose="020B0503020204020204" pitchFamily="34" charset="0"/>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cs typeface="Segoe UI" panose="020B0502040204020203" pitchFamily="34" charset="0"/>
              </a:rPr>
              <a:t>CES Application Outputs</a:t>
            </a:r>
          </a:p>
        </p:txBody>
      </p:sp>
      <p:pic>
        <p:nvPicPr>
          <p:cNvPr id="8" name="Picture 7" descr="A black text on a white background&#10;&#10;AI-generated content may be incorrect.">
            <a:extLst>
              <a:ext uri="{FF2B5EF4-FFF2-40B4-BE49-F238E27FC236}">
                <a16:creationId xmlns:a16="http://schemas.microsoft.com/office/drawing/2014/main" id="{D317AAB0-2743-B349-84C8-A0D7DC928CBC}"/>
              </a:ext>
            </a:extLst>
          </p:cNvPr>
          <p:cNvPicPr>
            <a:picLocks noChangeAspect="1"/>
          </p:cNvPicPr>
          <p:nvPr/>
        </p:nvPicPr>
        <p:blipFill>
          <a:blip r:embed="rId3">
            <a:extLst>
              <a:ext uri="{28A0092B-C50C-407E-A947-70E740481C1C}">
                <a14:useLocalDpi xmlns:a14="http://schemas.microsoft.com/office/drawing/2010/main" val="0"/>
              </a:ext>
            </a:extLst>
          </a:blip>
          <a:srcRect b="13048"/>
          <a:stretch/>
        </p:blipFill>
        <p:spPr>
          <a:xfrm>
            <a:off x="1792484" y="1080054"/>
            <a:ext cx="1701887" cy="331303"/>
          </a:xfrm>
          <a:prstGeom prst="rect">
            <a:avLst/>
          </a:prstGeom>
        </p:spPr>
      </p:pic>
    </p:spTree>
    <p:extLst>
      <p:ext uri="{BB962C8B-B14F-4D97-AF65-F5344CB8AC3E}">
        <p14:creationId xmlns:p14="http://schemas.microsoft.com/office/powerpoint/2010/main" val="4282324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60BDB-6FA7-466A-8C9D-7380CE2D7E31}"/>
              </a:ext>
            </a:extLst>
          </p:cNvPr>
          <p:cNvPicPr>
            <a:picLocks noChangeAspect="1"/>
          </p:cNvPicPr>
          <p:nvPr/>
        </p:nvPicPr>
        <p:blipFill rotWithShape="1">
          <a:blip r:embed="rId2">
            <a:extLst>
              <a:ext uri="{28A0092B-C50C-407E-A947-70E740481C1C}">
                <a14:useLocalDpi xmlns:a14="http://schemas.microsoft.com/office/drawing/2010/main" val="0"/>
              </a:ext>
            </a:extLst>
          </a:blip>
          <a:srcRect t="8602" b="15937"/>
          <a:stretch/>
        </p:blipFill>
        <p:spPr>
          <a:xfrm>
            <a:off x="1597691" y="907774"/>
            <a:ext cx="5948618" cy="3492155"/>
          </a:xfrm>
          <a:prstGeom prst="rect">
            <a:avLst/>
          </a:prstGeom>
          <a:ln>
            <a:solidFill>
              <a:srgbClr val="55565A"/>
            </a:solidFill>
          </a:ln>
          <a:effectLst/>
        </p:spPr>
      </p:pic>
      <p:sp>
        <p:nvSpPr>
          <p:cNvPr id="8" name="TextBox 7">
            <a:extLst>
              <a:ext uri="{FF2B5EF4-FFF2-40B4-BE49-F238E27FC236}">
                <a16:creationId xmlns:a16="http://schemas.microsoft.com/office/drawing/2014/main" id="{F5053661-0DF2-4506-91B3-8CC203B85CE4}"/>
              </a:ext>
            </a:extLst>
          </p:cNvPr>
          <p:cNvSpPr txBox="1"/>
          <p:nvPr/>
        </p:nvSpPr>
        <p:spPr>
          <a:xfrm>
            <a:off x="1790955" y="4699744"/>
            <a:ext cx="6501725" cy="369332"/>
          </a:xfrm>
          <a:prstGeom prst="rect">
            <a:avLst/>
          </a:prstGeom>
          <a:noFill/>
        </p:spPr>
        <p:txBody>
          <a:bodyPr wrap="square" rtlCol="0">
            <a:spAutoFit/>
          </a:bodyPr>
          <a:lstStyle/>
          <a:p>
            <a:r>
              <a:rPr lang="en-US">
                <a:solidFill>
                  <a:srgbClr val="55565A"/>
                </a:solidFill>
                <a:latin typeface="Corbel" panose="020B0503020204020204" pitchFamily="34" charset="0"/>
                <a:cs typeface="Segoe UI" panose="020B0502040204020203" pitchFamily="34" charset="0"/>
              </a:rPr>
              <a:t>G0463 not separately reimbursable.</a:t>
            </a:r>
          </a:p>
        </p:txBody>
      </p:sp>
      <p:sp>
        <p:nvSpPr>
          <p:cNvPr id="3" name="Title 2">
            <a:extLst>
              <a:ext uri="{FF2B5EF4-FFF2-40B4-BE49-F238E27FC236}">
                <a16:creationId xmlns:a16="http://schemas.microsoft.com/office/drawing/2014/main" id="{8E0CC19D-6B23-4D47-9F69-B5DE068009F7}"/>
              </a:ext>
            </a:extLst>
          </p:cNvPr>
          <p:cNvSpPr>
            <a:spLocks noGrp="1"/>
          </p:cNvSpPr>
          <p:nvPr>
            <p:ph type="title"/>
          </p:nvPr>
        </p:nvSpPr>
        <p:spPr>
          <a:xfrm>
            <a:off x="228600" y="-75173"/>
            <a:ext cx="8229600" cy="715962"/>
          </a:xfrm>
        </p:spPr>
        <p:txBody>
          <a:bodyPr/>
          <a:lstStyle/>
          <a:p>
            <a:r>
              <a:rPr lang="en-US" sz="2000">
                <a:solidFill>
                  <a:schemeClr val="bg1"/>
                </a:solidFill>
                <a:latin typeface="Corbel" panose="020B0503020204020204" pitchFamily="34" charset="0"/>
                <a:cs typeface="Segoe UI" panose="020B0502040204020203" pitchFamily="34" charset="0"/>
              </a:rPr>
              <a:t>CES Application Outputs</a:t>
            </a:r>
          </a:p>
        </p:txBody>
      </p:sp>
      <p:cxnSp>
        <p:nvCxnSpPr>
          <p:cNvPr id="9" name="Straight Arrow Connector 8">
            <a:extLst>
              <a:ext uri="{FF2B5EF4-FFF2-40B4-BE49-F238E27FC236}">
                <a16:creationId xmlns:a16="http://schemas.microsoft.com/office/drawing/2014/main" id="{2645B804-76EE-4616-9F3D-92DBBA9E99F2}"/>
              </a:ext>
            </a:extLst>
          </p:cNvPr>
          <p:cNvCxnSpPr/>
          <p:nvPr/>
        </p:nvCxnSpPr>
        <p:spPr>
          <a:xfrm flipV="1">
            <a:off x="1934964" y="3522475"/>
            <a:ext cx="1681529" cy="976877"/>
          </a:xfrm>
          <a:prstGeom prst="straightConnector1">
            <a:avLst/>
          </a:prstGeom>
          <a:ln w="57150">
            <a:solidFill>
              <a:srgbClr val="F89728"/>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F4E2B794-12C2-8DCE-4673-4AE0346AB49A}"/>
              </a:ext>
            </a:extLst>
          </p:cNvPr>
          <p:cNvSpPr/>
          <p:nvPr/>
        </p:nvSpPr>
        <p:spPr bwMode="auto">
          <a:xfrm>
            <a:off x="381000" y="5638800"/>
            <a:ext cx="8438984" cy="762000"/>
          </a:xfrm>
          <a:prstGeom prst="roundRect">
            <a:avLst/>
          </a:prstGeom>
          <a:solidFill>
            <a:schemeClr val="bg2">
              <a:lumMod val="60000"/>
              <a:lumOff val="40000"/>
            </a:schemeClr>
          </a:solidFill>
          <a:ln w="381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badi" panose="020B0604020104020204" pitchFamily="34" charset="0"/>
            </a:endParaRPr>
          </a:p>
        </p:txBody>
      </p:sp>
      <p:sp>
        <p:nvSpPr>
          <p:cNvPr id="10" name="Rectangle 9">
            <a:extLst>
              <a:ext uri="{FF2B5EF4-FFF2-40B4-BE49-F238E27FC236}">
                <a16:creationId xmlns:a16="http://schemas.microsoft.com/office/drawing/2014/main" id="{19A60F5D-979B-4935-CF1D-0D7BCAB773E2}"/>
              </a:ext>
            </a:extLst>
          </p:cNvPr>
          <p:cNvSpPr/>
          <p:nvPr/>
        </p:nvSpPr>
        <p:spPr>
          <a:xfrm>
            <a:off x="676192" y="5715000"/>
            <a:ext cx="5877008" cy="584775"/>
          </a:xfrm>
          <a:prstGeom prst="rect">
            <a:avLst/>
          </a:prstGeom>
        </p:spPr>
        <p:txBody>
          <a:bodyPr wrap="square">
            <a:spAutoFit/>
          </a:bodyPr>
          <a:lstStyle/>
          <a:p>
            <a:pPr marL="0" indent="0">
              <a:buNone/>
            </a:pPr>
            <a:r>
              <a:rPr lang="en-US" sz="1600" b="0" i="0" u="none" strike="noStrike" baseline="0">
                <a:solidFill>
                  <a:srgbClr val="55565A"/>
                </a:solidFill>
                <a:latin typeface="Corbel" panose="020B0503020204020204" pitchFamily="34" charset="0"/>
              </a:rPr>
              <a:t>The CES Provider Tidbit can be found online at </a:t>
            </a:r>
            <a:r>
              <a:rPr lang="en-US" sz="1600" b="1" i="0" u="none" strike="noStrike" baseline="0">
                <a:solidFill>
                  <a:srgbClr val="0070C0"/>
                </a:solidFill>
                <a:latin typeface="Corbel" panose="020B0503020204020204" pitchFamily="34" charset="0"/>
              </a:rPr>
              <a:t>www.lablue.com/providers</a:t>
            </a:r>
            <a:r>
              <a:rPr lang="en-US" sz="1600" b="0" i="0" u="none" strike="noStrike" baseline="0">
                <a:solidFill>
                  <a:srgbClr val="55565A"/>
                </a:solidFill>
                <a:latin typeface="Corbel" panose="020B0503020204020204" pitchFamily="34" charset="0"/>
              </a:rPr>
              <a:t>, click on “Resources,” then “Tidbits.”</a:t>
            </a:r>
            <a:endParaRPr lang="en-US" sz="1800">
              <a:solidFill>
                <a:srgbClr val="55565A"/>
              </a:solidFill>
              <a:latin typeface="Abadi" panose="020B0604020104020204" pitchFamily="34" charset="0"/>
            </a:endParaRPr>
          </a:p>
        </p:txBody>
      </p:sp>
      <p:pic>
        <p:nvPicPr>
          <p:cNvPr id="11" name="Picture 10">
            <a:extLst>
              <a:ext uri="{FF2B5EF4-FFF2-40B4-BE49-F238E27FC236}">
                <a16:creationId xmlns:a16="http://schemas.microsoft.com/office/drawing/2014/main" id="{FC06A29C-5E31-B868-0BCC-ED09CA907D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79035" y="3480375"/>
            <a:ext cx="2177973" cy="2819400"/>
          </a:xfrm>
          <a:prstGeom prst="rect">
            <a:avLst/>
          </a:prstGeom>
          <a:ln>
            <a:solidFill>
              <a:srgbClr val="55565A"/>
            </a:solidFill>
          </a:ln>
        </p:spPr>
      </p:pic>
    </p:spTree>
    <p:extLst>
      <p:ext uri="{BB962C8B-B14F-4D97-AF65-F5344CB8AC3E}">
        <p14:creationId xmlns:p14="http://schemas.microsoft.com/office/powerpoint/2010/main" val="2405730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A0FB40-4083-4977-8288-C963CF1B234E}"/>
              </a:ext>
            </a:extLst>
          </p:cNvPr>
          <p:cNvSpPr>
            <a:spLocks noGrp="1"/>
          </p:cNvSpPr>
          <p:nvPr>
            <p:ph type="title"/>
          </p:nvPr>
        </p:nvSpPr>
        <p:spPr>
          <a:xfrm>
            <a:off x="228600" y="-67131"/>
            <a:ext cx="8229600" cy="715962"/>
          </a:xfrm>
        </p:spPr>
        <p:txBody>
          <a:bodyPr/>
          <a:lstStyle/>
          <a:p>
            <a:r>
              <a:rPr lang="en-US" sz="2000">
                <a:solidFill>
                  <a:schemeClr val="bg1"/>
                </a:solidFill>
                <a:latin typeface="Corbel" panose="020B0503020204020204" pitchFamily="34" charset="0"/>
                <a:cs typeface="Segoe UI" panose="020B0502040204020203" pitchFamily="34" charset="0"/>
              </a:rPr>
              <a:t>Troubleshooting</a:t>
            </a:r>
          </a:p>
        </p:txBody>
      </p:sp>
      <p:sp>
        <p:nvSpPr>
          <p:cNvPr id="3" name="Content Placeholder 2">
            <a:extLst>
              <a:ext uri="{FF2B5EF4-FFF2-40B4-BE49-F238E27FC236}">
                <a16:creationId xmlns:a16="http://schemas.microsoft.com/office/drawing/2014/main" id="{495EEEA9-E531-479C-AC3B-602B613BE073}"/>
              </a:ext>
            </a:extLst>
          </p:cNvPr>
          <p:cNvSpPr>
            <a:spLocks noGrp="1"/>
          </p:cNvSpPr>
          <p:nvPr>
            <p:ph idx="4294967295"/>
          </p:nvPr>
        </p:nvSpPr>
        <p:spPr>
          <a:xfrm>
            <a:off x="2514600" y="1366519"/>
            <a:ext cx="6324599" cy="1768475"/>
          </a:xfrm>
        </p:spPr>
        <p:txBody>
          <a:bodyPr>
            <a:noAutofit/>
          </a:bodyPr>
          <a:lstStyle/>
          <a:p>
            <a:pPr>
              <a:buClr>
                <a:srgbClr val="55565A"/>
              </a:buClr>
              <a:buFont typeface="Arial" panose="020B0604020202020204" pitchFamily="34" charset="0"/>
              <a:buChar char="•"/>
            </a:pPr>
            <a:r>
              <a:rPr lang="en-US" sz="1400">
                <a:solidFill>
                  <a:srgbClr val="55565A"/>
                </a:solidFill>
                <a:latin typeface="Corbel" panose="020B0503020204020204" pitchFamily="34" charset="0"/>
                <a:cs typeface="Segoe UI" panose="020B0502040204020203" pitchFamily="34" charset="0"/>
              </a:rPr>
              <a:t>Check that you are following the proper billing guidelines. Refer to resources in your:</a:t>
            </a:r>
          </a:p>
          <a:p>
            <a:pPr lvl="1">
              <a:buClr>
                <a:srgbClr val="55565A"/>
              </a:buClr>
              <a:buFont typeface="Symbol" panose="05050102010706020507" pitchFamily="18" charset="2"/>
              <a:buChar char="-"/>
            </a:pPr>
            <a:r>
              <a:rPr lang="en-US" sz="1400">
                <a:solidFill>
                  <a:srgbClr val="55565A"/>
                </a:solidFill>
                <a:latin typeface="Corbel" panose="020B0503020204020204" pitchFamily="34" charset="0"/>
                <a:cs typeface="Segoe UI" panose="020B0502040204020203" pitchFamily="34" charset="0"/>
              </a:rPr>
              <a:t>Provider Manual</a:t>
            </a:r>
          </a:p>
          <a:p>
            <a:pPr lvl="1">
              <a:buClr>
                <a:srgbClr val="55565A"/>
              </a:buClr>
              <a:buFont typeface="Symbol" panose="05050102010706020507" pitchFamily="18" charset="2"/>
              <a:buChar char="-"/>
            </a:pPr>
            <a:r>
              <a:rPr lang="en-US" sz="1400">
                <a:solidFill>
                  <a:srgbClr val="55565A"/>
                </a:solidFill>
                <a:latin typeface="Corbel" panose="020B0503020204020204" pitchFamily="34" charset="0"/>
                <a:cs typeface="Segoe UI" panose="020B0502040204020203" pitchFamily="34" charset="0"/>
              </a:rPr>
              <a:t>Code Book</a:t>
            </a:r>
          </a:p>
          <a:p>
            <a:pPr lvl="1">
              <a:buClr>
                <a:srgbClr val="55565A"/>
              </a:buClr>
              <a:buFont typeface="Symbol" panose="05050102010706020507" pitchFamily="18" charset="2"/>
              <a:buChar char="-"/>
            </a:pPr>
            <a:r>
              <a:rPr lang="en-US" sz="1400">
                <a:solidFill>
                  <a:srgbClr val="55565A"/>
                </a:solidFill>
                <a:latin typeface="Corbel" panose="020B0503020204020204" pitchFamily="34" charset="0"/>
                <a:cs typeface="Segoe UI" panose="020B0502040204020203" pitchFamily="34" charset="0"/>
              </a:rPr>
              <a:t>Lists provided on iLinkBlue (You can locate these lists at </a:t>
            </a:r>
            <a:br>
              <a:rPr lang="en-US" sz="1400">
                <a:solidFill>
                  <a:srgbClr val="55565A"/>
                </a:solidFill>
                <a:latin typeface="Corbel" panose="020B0503020204020204" pitchFamily="34" charset="0"/>
                <a:cs typeface="Segoe UI" panose="020B0502040204020203" pitchFamily="34" charset="0"/>
              </a:rPr>
            </a:br>
            <a:r>
              <a:rPr lang="en-US" sz="1400" b="1">
                <a:latin typeface="Corbel" panose="020B0503020204020204" pitchFamily="34" charset="0"/>
                <a:cs typeface="Segoe UI" panose="020B0502040204020203" pitchFamily="34" charset="0"/>
              </a:rPr>
              <a:t>www.lablue.com/ilinkblue </a:t>
            </a:r>
            <a:r>
              <a:rPr lang="en-US" sz="1400">
                <a:solidFill>
                  <a:srgbClr val="55565A"/>
                </a:solidFill>
                <a:latin typeface="Corbel" panose="020B0503020204020204" pitchFamily="34" charset="0"/>
                <a:cs typeface="Segoe UI" panose="020B0502040204020203" pitchFamily="34" charset="0"/>
              </a:rPr>
              <a:t>&gt;Claims then look under the “Medical Code Editing” section).</a:t>
            </a:r>
          </a:p>
          <a:p>
            <a:pPr>
              <a:buClr>
                <a:srgbClr val="55565A"/>
              </a:buClr>
              <a:buFont typeface="Arial" panose="020B0604020202020204" pitchFamily="34" charset="0"/>
              <a:buChar char="•"/>
            </a:pPr>
            <a:endParaRPr lang="en-US" sz="1400">
              <a:solidFill>
                <a:srgbClr val="55565A"/>
              </a:solidFill>
              <a:latin typeface="Corbel" panose="020B0503020204020204" pitchFamily="34" charset="0"/>
              <a:cs typeface="Segoe UI" panose="020B0502040204020203" pitchFamily="34" charset="0"/>
            </a:endParaRPr>
          </a:p>
          <a:p>
            <a:pPr>
              <a:buClr>
                <a:srgbClr val="55565A"/>
              </a:buClr>
              <a:buFont typeface="Arial" panose="020B0604020202020204" pitchFamily="34" charset="0"/>
              <a:buChar char="•"/>
            </a:pPr>
            <a:endParaRPr lang="en-US" sz="1400">
              <a:solidFill>
                <a:srgbClr val="55565A"/>
              </a:solidFill>
              <a:latin typeface="Corbel" panose="020B0503020204020204" pitchFamily="34" charset="0"/>
              <a:cs typeface="Segoe UI" panose="020B0502040204020203" pitchFamily="34" charset="0"/>
            </a:endParaRPr>
          </a:p>
          <a:p>
            <a:endParaRPr lang="en-US" sz="1300"/>
          </a:p>
        </p:txBody>
      </p:sp>
      <p:sp>
        <p:nvSpPr>
          <p:cNvPr id="9" name="Arrow: Pentagon 8">
            <a:extLst>
              <a:ext uri="{FF2B5EF4-FFF2-40B4-BE49-F238E27FC236}">
                <a16:creationId xmlns:a16="http://schemas.microsoft.com/office/drawing/2014/main" id="{BFD111DA-DA61-4876-9DFA-D83D71BE3F3A}"/>
              </a:ext>
            </a:extLst>
          </p:cNvPr>
          <p:cNvSpPr/>
          <p:nvPr/>
        </p:nvSpPr>
        <p:spPr>
          <a:xfrm>
            <a:off x="457200" y="1600200"/>
            <a:ext cx="1682261" cy="548640"/>
          </a:xfrm>
          <a:prstGeom prst="homePlate">
            <a:avLst/>
          </a:prstGeom>
          <a:solidFill>
            <a:srgbClr val="0F679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Corbel" panose="020B0503020204020204" pitchFamily="34" charset="0"/>
                <a:cs typeface="Segoe UI" panose="020B0502040204020203" pitchFamily="34" charset="0"/>
              </a:rPr>
              <a:t>Step 1</a:t>
            </a:r>
          </a:p>
        </p:txBody>
      </p:sp>
      <p:sp>
        <p:nvSpPr>
          <p:cNvPr id="10" name="Content Placeholder 2">
            <a:extLst>
              <a:ext uri="{FF2B5EF4-FFF2-40B4-BE49-F238E27FC236}">
                <a16:creationId xmlns:a16="http://schemas.microsoft.com/office/drawing/2014/main" id="{755AF93F-3B6D-4ACB-B6A1-0A438F16DFDC}"/>
              </a:ext>
            </a:extLst>
          </p:cNvPr>
          <p:cNvSpPr txBox="1">
            <a:spLocks/>
          </p:cNvSpPr>
          <p:nvPr/>
        </p:nvSpPr>
        <p:spPr>
          <a:xfrm>
            <a:off x="2514600" y="3421830"/>
            <a:ext cx="6553199" cy="985802"/>
          </a:xfrm>
          <a:prstGeom prst="rect">
            <a:avLst/>
          </a:prstGeom>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75000"/>
                    <a:lumOff val="25000"/>
                  </a:schemeClr>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75000"/>
                    <a:lumOff val="25000"/>
                  </a:schemeClr>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600"/>
              </a:spcAft>
              <a:buClr>
                <a:srgbClr val="55565A"/>
              </a:buClr>
            </a:pPr>
            <a:r>
              <a:rPr lang="en-US" sz="1400">
                <a:solidFill>
                  <a:srgbClr val="55565A"/>
                </a:solidFill>
                <a:latin typeface="Corbel" panose="020B0503020204020204" pitchFamily="34" charset="0"/>
              </a:rPr>
              <a:t>Check the CES provider portal tool to determine if the CES system is processing according to the edits based on the rejection code.</a:t>
            </a:r>
          </a:p>
          <a:p>
            <a:pPr>
              <a:lnSpc>
                <a:spcPct val="100000"/>
              </a:lnSpc>
              <a:spcBef>
                <a:spcPts val="0"/>
              </a:spcBef>
              <a:spcAft>
                <a:spcPts val="600"/>
              </a:spcAft>
              <a:buClr>
                <a:srgbClr val="55565A"/>
              </a:buClr>
            </a:pPr>
            <a:r>
              <a:rPr lang="en-US" sz="1400">
                <a:solidFill>
                  <a:srgbClr val="55565A"/>
                </a:solidFill>
                <a:latin typeface="Corbel" panose="020B0503020204020204" pitchFamily="34" charset="0"/>
              </a:rPr>
              <a:t>This tool is located at</a:t>
            </a:r>
            <a:r>
              <a:rPr lang="en-US" sz="1400">
                <a:solidFill>
                  <a:srgbClr val="44546A"/>
                </a:solidFill>
                <a:latin typeface="Corbel" panose="020B0503020204020204" pitchFamily="34" charset="0"/>
              </a:rPr>
              <a:t> </a:t>
            </a:r>
            <a:r>
              <a:rPr lang="en-US" sz="1400" b="1">
                <a:solidFill>
                  <a:schemeClr val="tx1"/>
                </a:solidFill>
                <a:latin typeface="Corbel" panose="020B0503020204020204" pitchFamily="34" charset="0"/>
              </a:rPr>
              <a:t>www.lablue.com/ilinkblue </a:t>
            </a:r>
            <a:r>
              <a:rPr lang="en-US" sz="1400">
                <a:solidFill>
                  <a:srgbClr val="55565A"/>
                </a:solidFill>
                <a:latin typeface="Corbel" panose="020B0503020204020204" pitchFamily="34" charset="0"/>
              </a:rPr>
              <a:t>&gt;Claims &gt;Claims Edit System.</a:t>
            </a:r>
          </a:p>
          <a:p>
            <a:pPr>
              <a:lnSpc>
                <a:spcPct val="100000"/>
              </a:lnSpc>
              <a:spcBef>
                <a:spcPts val="0"/>
              </a:spcBef>
              <a:spcAft>
                <a:spcPts val="600"/>
              </a:spcAft>
              <a:buClr>
                <a:srgbClr val="55565A"/>
              </a:buClr>
            </a:pPr>
            <a:r>
              <a:rPr lang="en-US" sz="1400">
                <a:solidFill>
                  <a:srgbClr val="55565A"/>
                </a:solidFill>
                <a:latin typeface="Corbel" panose="020B0503020204020204" pitchFamily="34" charset="0"/>
              </a:rPr>
              <a:t>CES edits will appear in lower case.</a:t>
            </a:r>
          </a:p>
          <a:p>
            <a:pPr>
              <a:lnSpc>
                <a:spcPct val="100000"/>
              </a:lnSpc>
              <a:spcBef>
                <a:spcPts val="0"/>
              </a:spcBef>
              <a:spcAft>
                <a:spcPts val="600"/>
              </a:spcAft>
            </a:pPr>
            <a:endParaRPr lang="en-US" sz="1400">
              <a:solidFill>
                <a:srgbClr val="646464"/>
              </a:solidFill>
              <a:latin typeface="Corbel" panose="020B0503020204020204" pitchFamily="34" charset="0"/>
            </a:endParaRPr>
          </a:p>
          <a:p>
            <a:pPr>
              <a:lnSpc>
                <a:spcPct val="100000"/>
              </a:lnSpc>
              <a:spcBef>
                <a:spcPts val="0"/>
              </a:spcBef>
              <a:spcAft>
                <a:spcPts val="600"/>
              </a:spcAft>
            </a:pPr>
            <a:endParaRPr lang="en-US" sz="1600">
              <a:solidFill>
                <a:srgbClr val="646464"/>
              </a:solidFill>
              <a:latin typeface="Corbel" panose="020B0503020204020204" pitchFamily="34" charset="0"/>
            </a:endParaRPr>
          </a:p>
          <a:p>
            <a:endParaRPr lang="en-US" sz="1400">
              <a:solidFill>
                <a:srgbClr val="44546A"/>
              </a:solidFill>
              <a:latin typeface="Corbel" panose="020B0503020204020204" pitchFamily="34" charset="0"/>
            </a:endParaRPr>
          </a:p>
        </p:txBody>
      </p:sp>
      <p:sp>
        <p:nvSpPr>
          <p:cNvPr id="2" name="TextBox 1">
            <a:extLst>
              <a:ext uri="{FF2B5EF4-FFF2-40B4-BE49-F238E27FC236}">
                <a16:creationId xmlns:a16="http://schemas.microsoft.com/office/drawing/2014/main" id="{F2202CC0-48B0-4A57-9CD2-43BC25093708}"/>
              </a:ext>
            </a:extLst>
          </p:cNvPr>
          <p:cNvSpPr txBox="1"/>
          <p:nvPr/>
        </p:nvSpPr>
        <p:spPr>
          <a:xfrm>
            <a:off x="266700" y="740053"/>
            <a:ext cx="8153399" cy="584775"/>
          </a:xfrm>
          <a:prstGeom prst="rect">
            <a:avLst/>
          </a:prstGeom>
          <a:noFill/>
        </p:spPr>
        <p:txBody>
          <a:bodyPr wrap="square" rtlCol="0">
            <a:spAutoFit/>
          </a:bodyPr>
          <a:lstStyle/>
          <a:p>
            <a:r>
              <a:rPr lang="en-US" sz="1600" b="1">
                <a:solidFill>
                  <a:srgbClr val="44546A"/>
                </a:solidFill>
                <a:latin typeface="Corbel" panose="020B0503020204020204" pitchFamily="34" charset="0"/>
                <a:cs typeface="Segoe UI" panose="020B0502040204020203" pitchFamily="34" charset="0"/>
              </a:rPr>
              <a:t>If you do not understand the way your claim was processed, follow these steps to troubleshoot:</a:t>
            </a:r>
          </a:p>
        </p:txBody>
      </p:sp>
      <p:sp>
        <p:nvSpPr>
          <p:cNvPr id="13" name="Arrow: Pentagon 12">
            <a:extLst>
              <a:ext uri="{FF2B5EF4-FFF2-40B4-BE49-F238E27FC236}">
                <a16:creationId xmlns:a16="http://schemas.microsoft.com/office/drawing/2014/main" id="{0B87F7B9-8336-44D9-AC08-AB92D69C176F}"/>
              </a:ext>
            </a:extLst>
          </p:cNvPr>
          <p:cNvSpPr/>
          <p:nvPr/>
        </p:nvSpPr>
        <p:spPr>
          <a:xfrm>
            <a:off x="492034" y="3537880"/>
            <a:ext cx="1682261" cy="548640"/>
          </a:xfrm>
          <a:prstGeom prst="homePlate">
            <a:avLst/>
          </a:prstGeom>
          <a:solidFill>
            <a:srgbClr val="0F679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Corbel" panose="020B0503020204020204" pitchFamily="34" charset="0"/>
                <a:cs typeface="Segoe UI" panose="020B0502040204020203" pitchFamily="34" charset="0"/>
              </a:rPr>
              <a:t>Step 2</a:t>
            </a:r>
          </a:p>
        </p:txBody>
      </p:sp>
      <p:sp>
        <p:nvSpPr>
          <p:cNvPr id="14" name="Arrow: Pentagon 13">
            <a:extLst>
              <a:ext uri="{FF2B5EF4-FFF2-40B4-BE49-F238E27FC236}">
                <a16:creationId xmlns:a16="http://schemas.microsoft.com/office/drawing/2014/main" id="{EF9C9DB8-D6C4-4997-AB74-80B56251BA2E}"/>
              </a:ext>
            </a:extLst>
          </p:cNvPr>
          <p:cNvSpPr/>
          <p:nvPr/>
        </p:nvSpPr>
        <p:spPr>
          <a:xfrm>
            <a:off x="492034" y="5201217"/>
            <a:ext cx="1682261" cy="548640"/>
          </a:xfrm>
          <a:prstGeom prst="homePlate">
            <a:avLst/>
          </a:prstGeom>
          <a:solidFill>
            <a:srgbClr val="0F6798"/>
          </a:solidFill>
          <a:ln>
            <a:solidFill>
              <a:srgbClr val="F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Corbel" panose="020B0503020204020204" pitchFamily="34" charset="0"/>
                <a:cs typeface="Segoe UI" panose="020B0502040204020203" pitchFamily="34" charset="0"/>
              </a:rPr>
              <a:t>Step 3</a:t>
            </a:r>
          </a:p>
        </p:txBody>
      </p:sp>
      <p:sp>
        <p:nvSpPr>
          <p:cNvPr id="15" name="Content Placeholder 2">
            <a:extLst>
              <a:ext uri="{FF2B5EF4-FFF2-40B4-BE49-F238E27FC236}">
                <a16:creationId xmlns:a16="http://schemas.microsoft.com/office/drawing/2014/main" id="{2859C8A9-70D9-4D2E-B7FF-19366484FAD3}"/>
              </a:ext>
            </a:extLst>
          </p:cNvPr>
          <p:cNvSpPr txBox="1">
            <a:spLocks/>
          </p:cNvSpPr>
          <p:nvPr/>
        </p:nvSpPr>
        <p:spPr>
          <a:xfrm>
            <a:off x="2438399" y="5090160"/>
            <a:ext cx="6477000" cy="238412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646464"/>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646464"/>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646464"/>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646464"/>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64646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55565A"/>
              </a:buClr>
            </a:pPr>
            <a:r>
              <a:rPr lang="en-US" sz="1400">
                <a:solidFill>
                  <a:srgbClr val="55565A"/>
                </a:solidFill>
                <a:latin typeface="Corbel" panose="020B0503020204020204" pitchFamily="34" charset="0"/>
                <a:cs typeface="Segoe UI" panose="020B0502040204020203" pitchFamily="34" charset="0"/>
              </a:rPr>
              <a:t>Submit an Action Request.</a:t>
            </a:r>
          </a:p>
          <a:p>
            <a:pPr>
              <a:buClr>
                <a:srgbClr val="55565A"/>
              </a:buClr>
            </a:pPr>
            <a:r>
              <a:rPr lang="en-US" sz="1400">
                <a:solidFill>
                  <a:srgbClr val="55565A"/>
                </a:solidFill>
                <a:latin typeface="Corbel" panose="020B0503020204020204" pitchFamily="34" charset="0"/>
                <a:cs typeface="Segoe UI" panose="020B0502040204020203" pitchFamily="34" charset="0"/>
              </a:rPr>
              <a:t>Discussed previously in this presentation about how to submit an Action Request (refer to the “Resolving Claims Issues” section).</a:t>
            </a:r>
          </a:p>
          <a:p>
            <a:pPr>
              <a:buClr>
                <a:srgbClr val="55565A"/>
              </a:buClr>
            </a:pPr>
            <a:r>
              <a:rPr lang="en-US" sz="1400">
                <a:solidFill>
                  <a:srgbClr val="55565A"/>
                </a:solidFill>
                <a:latin typeface="Corbel" panose="020B0503020204020204" pitchFamily="34" charset="0"/>
                <a:cs typeface="Segoe UI" panose="020B0502040204020203" pitchFamily="34" charset="0"/>
              </a:rPr>
              <a:t>In order to properly route your inquiry please choose “</a:t>
            </a:r>
            <a:r>
              <a:rPr lang="en-US" sz="1400" b="1">
                <a:solidFill>
                  <a:srgbClr val="0070C0"/>
                </a:solidFill>
                <a:latin typeface="Corbel" panose="020B0503020204020204" pitchFamily="34" charset="0"/>
                <a:cs typeface="Segoe UI" panose="020B0502040204020203" pitchFamily="34" charset="0"/>
              </a:rPr>
              <a:t>Code Editing Inquiry</a:t>
            </a:r>
            <a:r>
              <a:rPr lang="en-US" sz="1400">
                <a:solidFill>
                  <a:srgbClr val="55565A"/>
                </a:solidFill>
                <a:latin typeface="Corbel" panose="020B0503020204020204" pitchFamily="34" charset="0"/>
                <a:cs typeface="Segoe UI" panose="020B0502040204020203" pitchFamily="34" charset="0"/>
              </a:rPr>
              <a:t>” from the action drop down box when submitting your action request.</a:t>
            </a:r>
          </a:p>
        </p:txBody>
      </p:sp>
    </p:spTree>
    <p:extLst>
      <p:ext uri="{BB962C8B-B14F-4D97-AF65-F5344CB8AC3E}">
        <p14:creationId xmlns:p14="http://schemas.microsoft.com/office/powerpoint/2010/main" val="29629727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D71B4-1C6F-45B3-9BF1-67286F358A1B}"/>
              </a:ext>
            </a:extLst>
          </p:cNvPr>
          <p:cNvSpPr>
            <a:spLocks noGrp="1"/>
          </p:cNvSpPr>
          <p:nvPr>
            <p:ph type="title"/>
          </p:nvPr>
        </p:nvSpPr>
        <p:spPr>
          <a:xfrm>
            <a:off x="609600" y="3124200"/>
            <a:ext cx="7772400" cy="1362075"/>
          </a:xfrm>
        </p:spPr>
        <p:txBody>
          <a:bodyPr/>
          <a:lstStyle/>
          <a:p>
            <a:pPr algn="ctr"/>
            <a:r>
              <a:rPr lang="en-US"/>
              <a:t>Helpful Reminders</a:t>
            </a:r>
          </a:p>
        </p:txBody>
      </p:sp>
    </p:spTree>
    <p:extLst>
      <p:ext uri="{BB962C8B-B14F-4D97-AF65-F5344CB8AC3E}">
        <p14:creationId xmlns:p14="http://schemas.microsoft.com/office/powerpoint/2010/main" val="34560251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58618" y="1229618"/>
            <a:ext cx="3222804" cy="402818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Benefits of Proper Clinical Documentation</a:t>
            </a:r>
          </a:p>
        </p:txBody>
      </p:sp>
      <p:sp>
        <p:nvSpPr>
          <p:cNvPr id="10" name="TextBox 9"/>
          <p:cNvSpPr txBox="1"/>
          <p:nvPr/>
        </p:nvSpPr>
        <p:spPr>
          <a:xfrm>
            <a:off x="535411" y="1466958"/>
            <a:ext cx="4950989" cy="3514745"/>
          </a:xfrm>
          <a:prstGeom prst="rect">
            <a:avLst/>
          </a:prstGeom>
          <a:noFill/>
        </p:spPr>
        <p:txBody>
          <a:bodyPr wrap="square" rtlCol="0">
            <a:spAutoFit/>
          </a:bodyPr>
          <a:lstStyle/>
          <a:p>
            <a:pPr marL="285750" indent="-285750">
              <a:lnSpc>
                <a:spcPct val="120000"/>
              </a:lnSpc>
              <a:spcBef>
                <a:spcPts val="0"/>
              </a:spcBef>
              <a:spcAft>
                <a:spcPts val="1200"/>
              </a:spcAft>
              <a:buClr>
                <a:srgbClr val="55565A"/>
              </a:buClr>
              <a:buSzPct val="100000"/>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Allows identification of high-risk patients</a:t>
            </a:r>
          </a:p>
          <a:p>
            <a:pPr marL="285750" indent="-285750">
              <a:lnSpc>
                <a:spcPct val="120000"/>
              </a:lnSpc>
              <a:spcBef>
                <a:spcPts val="0"/>
              </a:spcBef>
              <a:spcAft>
                <a:spcPts val="1200"/>
              </a:spcAft>
              <a:buClr>
                <a:srgbClr val="55565A"/>
              </a:buClr>
              <a:buSzPct val="100000"/>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Allows opportunities to engage patients in care management programs and care prevention initiatives</a:t>
            </a:r>
          </a:p>
          <a:p>
            <a:pPr marL="285750" indent="-285750">
              <a:lnSpc>
                <a:spcPct val="120000"/>
              </a:lnSpc>
              <a:spcBef>
                <a:spcPts val="0"/>
              </a:spcBef>
              <a:spcAft>
                <a:spcPts val="1200"/>
              </a:spcAft>
              <a:buClr>
                <a:srgbClr val="55565A"/>
              </a:buClr>
              <a:buSzPct val="100000"/>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Reduces the administrative burden of medical record requests and adjusting claims for both the provider and Louisiana Blue</a:t>
            </a:r>
          </a:p>
          <a:p>
            <a:pPr marL="285750" indent="-285750">
              <a:lnSpc>
                <a:spcPct val="120000"/>
              </a:lnSpc>
              <a:spcBef>
                <a:spcPts val="0"/>
              </a:spcBef>
              <a:spcAft>
                <a:spcPts val="1200"/>
              </a:spcAft>
              <a:buClr>
                <a:srgbClr val="55565A"/>
              </a:buClr>
              <a:buSzPct val="100000"/>
              <a:buFont typeface="Arial" panose="020B0604020202020204" pitchFamily="34" charset="0"/>
              <a:buChar char="•"/>
            </a:pP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Reduces costs associated with submitting corrected claims</a:t>
            </a:r>
          </a:p>
        </p:txBody>
      </p:sp>
    </p:spTree>
    <p:extLst>
      <p:ext uri="{BB962C8B-B14F-4D97-AF65-F5344CB8AC3E}">
        <p14:creationId xmlns:p14="http://schemas.microsoft.com/office/powerpoint/2010/main" val="48309893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id="{9EDCA325-FF15-457A-849D-ACE5E477C598}"/>
              </a:ext>
            </a:extLst>
          </p:cNvPr>
          <p:cNvSpPr/>
          <p:nvPr/>
        </p:nvSpPr>
        <p:spPr>
          <a:xfrm>
            <a:off x="601470" y="3978913"/>
            <a:ext cx="7941059" cy="1400503"/>
          </a:xfrm>
          <a:prstGeom prst="roundRect">
            <a:avLst/>
          </a:prstGeom>
          <a:solidFill>
            <a:schemeClr val="bg2">
              <a:lumMod val="60000"/>
              <a:lumOff val="40000"/>
            </a:schemeClr>
          </a:solidFill>
          <a:effectLst>
            <a:outerShdw blurRad="40000" dist="23000" dir="5400000" rotWithShape="0">
              <a:srgbClr val="000000">
                <a:alpha val="35000"/>
              </a:srgbClr>
            </a:outerShdw>
            <a:reflection blurRad="6350" stA="52000" endA="300" endPos="8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atin typeface="Abadi" panose="020B0604020104020204" pitchFamily="34" charset="0"/>
            </a:endParaRPr>
          </a:p>
        </p:txBody>
      </p:sp>
      <p:sp>
        <p:nvSpPr>
          <p:cNvPr id="7" name="Title 1"/>
          <p:cNvSpPr txBox="1">
            <a:spLocks/>
          </p:cNvSpPr>
          <p:nvPr/>
        </p:nvSpPr>
        <p:spPr bwMode="auto">
          <a:xfrm>
            <a:off x="228600" y="0"/>
            <a:ext cx="723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b="1">
                <a:solidFill>
                  <a:srgbClr val="0F6798"/>
                </a:solidFill>
                <a:latin typeface="+mj-lt"/>
                <a:ea typeface="+mj-ea"/>
                <a:cs typeface="+mj-cs"/>
              </a:defRPr>
            </a:lvl1pPr>
            <a:lvl2pPr algn="l" rtl="0" eaLnBrk="0" fontAlgn="base" hangingPunct="0">
              <a:spcBef>
                <a:spcPct val="0"/>
              </a:spcBef>
              <a:spcAft>
                <a:spcPct val="0"/>
              </a:spcAft>
              <a:defRPr sz="3400" b="1">
                <a:solidFill>
                  <a:schemeClr val="tx2"/>
                </a:solidFill>
                <a:latin typeface="Arial" charset="0"/>
              </a:defRPr>
            </a:lvl2pPr>
            <a:lvl3pPr algn="l" rtl="0" eaLnBrk="0" fontAlgn="base" hangingPunct="0">
              <a:spcBef>
                <a:spcPct val="0"/>
              </a:spcBef>
              <a:spcAft>
                <a:spcPct val="0"/>
              </a:spcAft>
              <a:defRPr sz="3400" b="1">
                <a:solidFill>
                  <a:schemeClr val="tx2"/>
                </a:solidFill>
                <a:latin typeface="Arial" charset="0"/>
              </a:defRPr>
            </a:lvl3pPr>
            <a:lvl4pPr algn="l" rtl="0" eaLnBrk="0" fontAlgn="base" hangingPunct="0">
              <a:spcBef>
                <a:spcPct val="0"/>
              </a:spcBef>
              <a:spcAft>
                <a:spcPct val="0"/>
              </a:spcAft>
              <a:defRPr sz="3400" b="1">
                <a:solidFill>
                  <a:schemeClr val="tx2"/>
                </a:solidFill>
                <a:latin typeface="Arial" charset="0"/>
              </a:defRPr>
            </a:lvl4pPr>
            <a:lvl5pPr algn="l" rtl="0" eaLnBrk="0" fontAlgn="base" hangingPunct="0">
              <a:spcBef>
                <a:spcPct val="0"/>
              </a:spcBef>
              <a:spcAft>
                <a:spcPct val="0"/>
              </a:spcAft>
              <a:defRPr sz="3400" b="1">
                <a:solidFill>
                  <a:schemeClr val="tx2"/>
                </a:solidFill>
                <a:latin typeface="Arial" charset="0"/>
              </a:defRPr>
            </a:lvl5pPr>
            <a:lvl6pPr marL="457200" algn="l" rtl="0" fontAlgn="base">
              <a:spcBef>
                <a:spcPct val="0"/>
              </a:spcBef>
              <a:spcAft>
                <a:spcPct val="0"/>
              </a:spcAft>
              <a:defRPr sz="3400" b="1">
                <a:solidFill>
                  <a:schemeClr val="tx2"/>
                </a:solidFill>
                <a:latin typeface="Arial" charset="0"/>
              </a:defRPr>
            </a:lvl6pPr>
            <a:lvl7pPr marL="914400" algn="l" rtl="0" fontAlgn="base">
              <a:spcBef>
                <a:spcPct val="0"/>
              </a:spcBef>
              <a:spcAft>
                <a:spcPct val="0"/>
              </a:spcAft>
              <a:defRPr sz="3400" b="1">
                <a:solidFill>
                  <a:schemeClr val="tx2"/>
                </a:solidFill>
                <a:latin typeface="Arial" charset="0"/>
              </a:defRPr>
            </a:lvl7pPr>
            <a:lvl8pPr marL="1371600" algn="l" rtl="0" fontAlgn="base">
              <a:spcBef>
                <a:spcPct val="0"/>
              </a:spcBef>
              <a:spcAft>
                <a:spcPct val="0"/>
              </a:spcAft>
              <a:defRPr sz="3400" b="1">
                <a:solidFill>
                  <a:schemeClr val="tx2"/>
                </a:solidFill>
                <a:latin typeface="Arial" charset="0"/>
              </a:defRPr>
            </a:lvl8pPr>
            <a:lvl9pPr marL="1828800" algn="l" rtl="0" fontAlgn="base">
              <a:spcBef>
                <a:spcPct val="0"/>
              </a:spcBef>
              <a:spcAft>
                <a:spcPct val="0"/>
              </a:spcAft>
              <a:defRPr sz="3400" b="1">
                <a:solidFill>
                  <a:schemeClr val="tx2"/>
                </a:solidFill>
                <a:latin typeface="Arial" charset="0"/>
              </a:defRPr>
            </a:lvl9pPr>
          </a:lstStyle>
          <a:p>
            <a:r>
              <a:rPr lang="en-US" sz="2000" kern="0">
                <a:solidFill>
                  <a:schemeClr val="bg1"/>
                </a:solidFill>
                <a:latin typeface="Corbel" panose="020B0503020204020204" pitchFamily="34" charset="0"/>
                <a:ea typeface="Segoe UI" panose="020B0502040204020203" pitchFamily="34" charset="0"/>
                <a:cs typeface="Segoe UI" panose="020B0502040204020203" pitchFamily="34" charset="0"/>
              </a:rPr>
              <a:t>Coding to the Highest Level of Specificity</a:t>
            </a:r>
          </a:p>
        </p:txBody>
      </p:sp>
      <p:sp>
        <p:nvSpPr>
          <p:cNvPr id="6" name="Rectangle 5">
            <a:extLst>
              <a:ext uri="{FF2B5EF4-FFF2-40B4-BE49-F238E27FC236}">
                <a16:creationId xmlns:a16="http://schemas.microsoft.com/office/drawing/2014/main" id="{8B34DDE6-FE8D-4EA2-966A-EFB91CCA3ACA}"/>
              </a:ext>
            </a:extLst>
          </p:cNvPr>
          <p:cNvSpPr/>
          <p:nvPr/>
        </p:nvSpPr>
        <p:spPr>
          <a:xfrm>
            <a:off x="523874" y="924706"/>
            <a:ext cx="8096250" cy="2416046"/>
          </a:xfrm>
          <a:prstGeom prst="rect">
            <a:avLst/>
          </a:prstGeom>
        </p:spPr>
        <p:txBody>
          <a:bodyPr wrap="square">
            <a:spAutoFit/>
          </a:bodyPr>
          <a:lstStyle/>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Include chronic conditions in documentation.</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Code to the highest specificity.</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Monitored, Evaluated, Assessed or Treated (MEAT) should be noted.</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Clarify whether a condition is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chronic</a:t>
            </a: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or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acute</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a:t>
            </a: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Clarify whether a condition is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controlled</a:t>
            </a: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 or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uncontrolled</a:t>
            </a:r>
            <a:r>
              <a:rPr lang="en-US" b="1">
                <a:solidFill>
                  <a:srgbClr val="92D050"/>
                </a:solidFill>
                <a:latin typeface="Corbel" panose="020B0503020204020204" pitchFamily="34" charset="0"/>
                <a:ea typeface="Segoe UI" panose="020B0502040204020203" pitchFamily="34" charset="0"/>
                <a:cs typeface="Segoe UI" panose="020B0502040204020203" pitchFamily="34" charset="0"/>
              </a:rPr>
              <a:t>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to document the current status of condition/how it is being managed.</a:t>
            </a:r>
          </a:p>
          <a:p>
            <a:pPr marL="582930" lvl="1" indent="-285750">
              <a:spcAft>
                <a:spcPts val="600"/>
              </a:spcAft>
              <a:buFont typeface="Arial" panose="020B0604020202020204" pitchFamily="34" charset="0"/>
              <a:buChar char="•"/>
            </a:pPr>
            <a:r>
              <a:rPr lang="en-US">
                <a:solidFill>
                  <a:schemeClr val="accent4">
                    <a:lumMod val="75000"/>
                    <a:lumOff val="25000"/>
                  </a:schemeClr>
                </a:solidFill>
                <a:latin typeface="Corbel" panose="020B0503020204020204" pitchFamily="34" charset="0"/>
                <a:ea typeface="Segoe UI" panose="020B0502040204020203" pitchFamily="34" charset="0"/>
                <a:cs typeface="Segoe UI" panose="020B0502040204020203" pitchFamily="34" charset="0"/>
              </a:rPr>
              <a:t>Clarify the </a:t>
            </a:r>
            <a:r>
              <a:rPr lang="en-US" b="1">
                <a:solidFill>
                  <a:srgbClr val="0070C0"/>
                </a:solidFill>
                <a:latin typeface="Corbel" panose="020B0503020204020204" pitchFamily="34" charset="0"/>
                <a:ea typeface="Segoe UI" panose="020B0502040204020203" pitchFamily="34" charset="0"/>
                <a:cs typeface="Segoe UI" panose="020B0502040204020203" pitchFamily="34" charset="0"/>
              </a:rPr>
              <a:t>type of diabetes</a:t>
            </a:r>
            <a:r>
              <a:rPr lang="en-US" b="1">
                <a:solidFill>
                  <a:srgbClr val="55565A"/>
                </a:solidFill>
                <a:latin typeface="Corbel" panose="020B0503020204020204" pitchFamily="34" charset="0"/>
                <a:ea typeface="Segoe UI" panose="020B0502040204020203" pitchFamily="34" charset="0"/>
                <a:cs typeface="Segoe UI" panose="020B0502040204020203" pitchFamily="34" charset="0"/>
              </a:rPr>
              <a:t> </a:t>
            </a:r>
            <a:r>
              <a:rPr lang="en-US">
                <a:solidFill>
                  <a:srgbClr val="55565A"/>
                </a:solidFill>
                <a:latin typeface="Corbel" panose="020B0503020204020204" pitchFamily="34" charset="0"/>
                <a:ea typeface="Segoe UI" panose="020B0502040204020203" pitchFamily="34" charset="0"/>
                <a:cs typeface="Segoe UI" panose="020B0502040204020203" pitchFamily="34" charset="0"/>
              </a:rPr>
              <a:t>(if applicable).</a:t>
            </a:r>
          </a:p>
        </p:txBody>
      </p:sp>
      <p:sp>
        <p:nvSpPr>
          <p:cNvPr id="9" name="TextBox 8">
            <a:extLst>
              <a:ext uri="{FF2B5EF4-FFF2-40B4-BE49-F238E27FC236}">
                <a16:creationId xmlns:a16="http://schemas.microsoft.com/office/drawing/2014/main" id="{18471BD0-A803-4BE3-89C3-66275742ACD6}"/>
              </a:ext>
            </a:extLst>
          </p:cNvPr>
          <p:cNvSpPr txBox="1"/>
          <p:nvPr/>
        </p:nvSpPr>
        <p:spPr>
          <a:xfrm>
            <a:off x="601470" y="4370219"/>
            <a:ext cx="7941059" cy="889933"/>
          </a:xfrm>
          <a:prstGeom prst="rect">
            <a:avLst/>
          </a:prstGeom>
          <a:noFill/>
        </p:spPr>
        <p:txBody>
          <a:bodyPr wrap="square" rtlCol="0">
            <a:spAutoFit/>
          </a:bodyPr>
          <a:lstStyle/>
          <a:p>
            <a:pPr algn="ct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Example: Notes may say “Diabetes Type II and CKD Stage III,” </a:t>
            </a:r>
          </a:p>
          <a:p>
            <a:pPr algn="ctr"/>
            <a:r>
              <a:rPr lang="en-US" sz="1600">
                <a:solidFill>
                  <a:srgbClr val="55565A"/>
                </a:solidFill>
                <a:latin typeface="Corbel" panose="020B0503020204020204" pitchFamily="34" charset="0"/>
                <a:ea typeface="Segoe UI" panose="020B0502040204020203" pitchFamily="34" charset="0"/>
                <a:cs typeface="Segoe UI" panose="020B0502040204020203" pitchFamily="34" charset="0"/>
              </a:rPr>
              <a:t>but if stated as “CKD III Due to Diabetes,” it would result in a different ICD-10 Code.</a:t>
            </a:r>
          </a:p>
          <a:p>
            <a:endParaRPr lang="en-US">
              <a:solidFill>
                <a:srgbClr val="55565A"/>
              </a:solidFill>
              <a:latin typeface="Abadi" panose="020B0604020104020204" pitchFamily="34" charset="0"/>
            </a:endParaRPr>
          </a:p>
        </p:txBody>
      </p:sp>
      <p:sp>
        <p:nvSpPr>
          <p:cNvPr id="10" name="TextBox 9">
            <a:extLst>
              <a:ext uri="{FF2B5EF4-FFF2-40B4-BE49-F238E27FC236}">
                <a16:creationId xmlns:a16="http://schemas.microsoft.com/office/drawing/2014/main" id="{76BE23FB-7BCF-408B-9D5B-CF33D007D5FE}"/>
              </a:ext>
            </a:extLst>
          </p:cNvPr>
          <p:cNvSpPr txBox="1"/>
          <p:nvPr/>
        </p:nvSpPr>
        <p:spPr>
          <a:xfrm>
            <a:off x="1601595" y="5638800"/>
            <a:ext cx="6095999" cy="584775"/>
          </a:xfrm>
          <a:prstGeom prst="rect">
            <a:avLst/>
          </a:prstGeom>
          <a:noFill/>
        </p:spPr>
        <p:txBody>
          <a:bodyPr wrap="square" rtlCol="0">
            <a:spAutoFit/>
          </a:bodyPr>
          <a:lstStyle/>
          <a:p>
            <a:pPr algn="ctr"/>
            <a:r>
              <a:rPr lang="en-US" sz="1600" b="1">
                <a:solidFill>
                  <a:srgbClr val="0070C0"/>
                </a:solidFill>
                <a:latin typeface="Corbel" panose="020B0503020204020204" pitchFamily="34" charset="0"/>
                <a:cs typeface="Segoe UI" panose="020B0502040204020203" pitchFamily="34" charset="0"/>
              </a:rPr>
              <a:t>Improper documentation could result in audits and/or the request of medical records.</a:t>
            </a:r>
          </a:p>
        </p:txBody>
      </p:sp>
    </p:spTree>
    <p:extLst>
      <p:ext uri="{BB962C8B-B14F-4D97-AF65-F5344CB8AC3E}">
        <p14:creationId xmlns:p14="http://schemas.microsoft.com/office/powerpoint/2010/main" val="2240137797"/>
      </p:ext>
    </p:extLst>
  </p:cSld>
  <p:clrMapOvr>
    <a:masterClrMapping/>
  </p:clrMapOvr>
  <p:transition/>
</p:sld>
</file>

<file path=ppt/theme/theme1.xml><?xml version="1.0" encoding="utf-8"?>
<a:theme xmlns:a="http://schemas.openxmlformats.org/drawingml/2006/main" name="template">
  <a:themeElements>
    <a:clrScheme name="BCBSLA Template Colors">
      <a:dk1>
        <a:srgbClr val="007EBF"/>
      </a:dk1>
      <a:lt1>
        <a:srgbClr val="FFFFFE"/>
      </a:lt1>
      <a:dk2>
        <a:srgbClr val="000C17"/>
      </a:dk2>
      <a:lt2>
        <a:srgbClr val="8F908E"/>
      </a:lt2>
      <a:accent1>
        <a:srgbClr val="73C1E1"/>
      </a:accent1>
      <a:accent2>
        <a:srgbClr val="1B315E"/>
      </a:accent2>
      <a:accent3>
        <a:srgbClr val="81B930"/>
      </a:accent3>
      <a:accent4>
        <a:srgbClr val="0D0C0B"/>
      </a:accent4>
      <a:accent5>
        <a:srgbClr val="B1D3DB"/>
      </a:accent5>
      <a:accent6>
        <a:srgbClr val="E57C29"/>
      </a:accent6>
      <a:hlink>
        <a:srgbClr val="007EBF"/>
      </a:hlink>
      <a:folHlink>
        <a:srgbClr val="61003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093B1CB3C2D347848008512375E6D8" ma:contentTypeVersion="11" ma:contentTypeDescription="Create a new document." ma:contentTypeScope="" ma:versionID="91c6168edf8e1053756359d5b0174425">
  <xsd:schema xmlns:xsd="http://www.w3.org/2001/XMLSchema" xmlns:xs="http://www.w3.org/2001/XMLSchema" xmlns:p="http://schemas.microsoft.com/office/2006/metadata/properties" xmlns:ns2="441f9976-ce9e-4c21-a7f2-b9e23f592ae3" xmlns:ns3="7d8af7c6-f978-4354-8c91-7286beec58b3" targetNamespace="http://schemas.microsoft.com/office/2006/metadata/properties" ma:root="true" ma:fieldsID="983ce7dc0ae58f8bd0f22460b27e4054" ns2:_="" ns3:_="">
    <xsd:import namespace="441f9976-ce9e-4c21-a7f2-b9e23f592ae3"/>
    <xsd:import namespace="7d8af7c6-f978-4354-8c91-7286beec58b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1f9976-ce9e-4c21-a7f2-b9e23f592a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46e1051-4377-402f-bc24-5102172175d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8af7c6-f978-4354-8c91-7286beec58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9c0241-f0da-4d37-b93f-ce552d8412de}" ma:internalName="TaxCatchAll" ma:showField="CatchAllData" ma:web="7d8af7c6-f978-4354-8c91-7286beec58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899652-FD9F-48B3-B292-F032AE1D6150}">
  <ds:schemaRefs>
    <ds:schemaRef ds:uri="441f9976-ce9e-4c21-a7f2-b9e23f592ae3"/>
    <ds:schemaRef ds:uri="7d8af7c6-f978-4354-8c91-7286beec58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FD0CBF-8A37-41DE-AEA3-F4A5E59A0E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1635</TotalTime>
  <Words>12009</Words>
  <Application>Microsoft Office PowerPoint</Application>
  <PresentationFormat>On-screen Show (4:3)</PresentationFormat>
  <Paragraphs>1073</Paragraphs>
  <Slides>119</Slides>
  <Notes>76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119</vt:i4>
      </vt:variant>
    </vt:vector>
  </HeadingPairs>
  <TitlesOfParts>
    <vt:vector size="134" baseType="lpstr">
      <vt:lpstr>Abadi</vt:lpstr>
      <vt:lpstr>Arial</vt:lpstr>
      <vt:lpstr>Arial Black</vt:lpstr>
      <vt:lpstr>Arial Narrow</vt:lpstr>
      <vt:lpstr>Calibri</vt:lpstr>
      <vt:lpstr>Century Gothic</vt:lpstr>
      <vt:lpstr>Corbel</vt:lpstr>
      <vt:lpstr>Courier New</vt:lpstr>
      <vt:lpstr>Gill Sans MT</vt:lpstr>
      <vt:lpstr>Segoe UI</vt:lpstr>
      <vt:lpstr>Symbol</vt:lpstr>
      <vt:lpstr>Times New Roman</vt:lpstr>
      <vt:lpstr>Wingdings</vt:lpstr>
      <vt:lpstr>Wingdings 2</vt:lpstr>
      <vt:lpstr>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iLinkBlue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Louisiana Blue Policies and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Authorizations </vt:lpstr>
      <vt:lpstr>PowerPoint Presentation</vt:lpstr>
      <vt:lpstr>PowerPoint Presentation</vt:lpstr>
      <vt:lpstr>Adding Notes to an Authorization Request</vt:lpstr>
      <vt:lpstr>Provider Note Type</vt:lpstr>
      <vt:lpstr>Adding Notes to an Authorization Request</vt:lpstr>
      <vt:lpstr>PowerPoint Presentation</vt:lpstr>
      <vt:lpstr>PowerPoint Presentation</vt:lpstr>
      <vt:lpstr>PowerPoint Presentation</vt:lpstr>
      <vt:lpstr>PowerPoint Presentation</vt:lpstr>
      <vt:lpstr>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Claims Editing</vt:lpstr>
      <vt:lpstr>Claims Editing System Application</vt:lpstr>
      <vt:lpstr>Claims Editing System Application</vt:lpstr>
      <vt:lpstr>PowerPoint Presentation</vt:lpstr>
      <vt:lpstr>PowerPoint Presentation</vt:lpstr>
      <vt:lpstr>CES Application Outputs</vt:lpstr>
      <vt:lpstr>Troubleshooting</vt:lpstr>
      <vt:lpstr>Helpful Reminders</vt:lpstr>
      <vt:lpstr>PowerPoint Presentation</vt:lpstr>
      <vt:lpstr>PowerPoint Presentation</vt:lpstr>
      <vt:lpstr>PowerPoint Presentation</vt:lpstr>
      <vt:lpstr>PowerPoint Presentation</vt:lpstr>
      <vt:lpstr>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Blue Distinction Specialty Care</vt:lpstr>
      <vt:lpstr>Blue Distinction Level Comparison</vt:lpstr>
      <vt:lpstr>PowerPoint Presentation</vt:lpstr>
      <vt:lpstr>Hospital-based Providers</vt:lpstr>
      <vt:lpstr>PowerPoint Presentation</vt:lpstr>
    </vt:vector>
  </TitlesOfParts>
  <Company>Blue Cross Blue Shield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Rodriguez, Erica</dc:creator>
  <cp:lastModifiedBy>Turner, Tres</cp:lastModifiedBy>
  <cp:revision>24</cp:revision>
  <cp:lastPrinted>2019-05-07T13:49:27Z</cp:lastPrinted>
  <dcterms:created xsi:type="dcterms:W3CDTF">2016-06-09T20:11:10Z</dcterms:created>
  <dcterms:modified xsi:type="dcterms:W3CDTF">2025-03-26T12:38:21Z</dcterms:modified>
</cp:coreProperties>
</file>