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07"/>
  </p:notesMasterIdLst>
  <p:sldIdLst>
    <p:sldId id="1240" r:id="rId4"/>
    <p:sldId id="380" r:id="rId5"/>
    <p:sldId id="1241" r:id="rId6"/>
    <p:sldId id="1237" r:id="rId7"/>
    <p:sldId id="346" r:id="rId8"/>
    <p:sldId id="1167" r:id="rId9"/>
    <p:sldId id="1192" r:id="rId10"/>
    <p:sldId id="344" r:id="rId11"/>
    <p:sldId id="1193" r:id="rId12"/>
    <p:sldId id="621" r:id="rId13"/>
    <p:sldId id="932" r:id="rId14"/>
    <p:sldId id="1243" r:id="rId15"/>
    <p:sldId id="543" r:id="rId16"/>
    <p:sldId id="1271" r:id="rId17"/>
    <p:sldId id="541" r:id="rId18"/>
    <p:sldId id="542" r:id="rId19"/>
    <p:sldId id="372" r:id="rId20"/>
    <p:sldId id="544" r:id="rId21"/>
    <p:sldId id="416" r:id="rId22"/>
    <p:sldId id="1238" r:id="rId23"/>
    <p:sldId id="1242" r:id="rId24"/>
    <p:sldId id="1247" r:id="rId25"/>
    <p:sldId id="475" r:id="rId26"/>
    <p:sldId id="1219" r:id="rId27"/>
    <p:sldId id="1220" r:id="rId28"/>
    <p:sldId id="398" r:id="rId29"/>
    <p:sldId id="435" r:id="rId30"/>
    <p:sldId id="1279" r:id="rId31"/>
    <p:sldId id="436" r:id="rId32"/>
    <p:sldId id="437" r:id="rId33"/>
    <p:sldId id="948" r:id="rId34"/>
    <p:sldId id="259" r:id="rId35"/>
    <p:sldId id="1244" r:id="rId36"/>
    <p:sldId id="342" r:id="rId37"/>
    <p:sldId id="266" r:id="rId38"/>
    <p:sldId id="1245" r:id="rId39"/>
    <p:sldId id="1295" r:id="rId40"/>
    <p:sldId id="1294" r:id="rId41"/>
    <p:sldId id="270" r:id="rId42"/>
    <p:sldId id="273" r:id="rId43"/>
    <p:sldId id="668" r:id="rId44"/>
    <p:sldId id="667" r:id="rId45"/>
    <p:sldId id="298" r:id="rId46"/>
    <p:sldId id="336" r:id="rId47"/>
    <p:sldId id="352" r:id="rId48"/>
    <p:sldId id="1221" r:id="rId49"/>
    <p:sldId id="1272" r:id="rId50"/>
    <p:sldId id="926" r:id="rId51"/>
    <p:sldId id="1282" r:id="rId52"/>
    <p:sldId id="1288" r:id="rId53"/>
    <p:sldId id="1217" r:id="rId54"/>
    <p:sldId id="1289" r:id="rId55"/>
    <p:sldId id="1287" r:id="rId56"/>
    <p:sldId id="1293" r:id="rId57"/>
    <p:sldId id="1291" r:id="rId58"/>
    <p:sldId id="1290" r:id="rId59"/>
    <p:sldId id="1148" r:id="rId60"/>
    <p:sldId id="1205" r:id="rId61"/>
    <p:sldId id="1274" r:id="rId62"/>
    <p:sldId id="1246" r:id="rId63"/>
    <p:sldId id="1292" r:id="rId64"/>
    <p:sldId id="1262" r:id="rId65"/>
    <p:sldId id="1275" r:id="rId66"/>
    <p:sldId id="1276" r:id="rId67"/>
    <p:sldId id="1227" r:id="rId68"/>
    <p:sldId id="1232" r:id="rId69"/>
    <p:sldId id="928" r:id="rId70"/>
    <p:sldId id="321" r:id="rId71"/>
    <p:sldId id="473" r:id="rId72"/>
    <p:sldId id="472" r:id="rId73"/>
    <p:sldId id="669" r:id="rId74"/>
    <p:sldId id="288" r:id="rId75"/>
    <p:sldId id="289" r:id="rId76"/>
    <p:sldId id="297" r:id="rId77"/>
    <p:sldId id="335" r:id="rId78"/>
    <p:sldId id="1258" r:id="rId79"/>
    <p:sldId id="326" r:id="rId80"/>
    <p:sldId id="1278" r:id="rId81"/>
    <p:sldId id="949" r:id="rId82"/>
    <p:sldId id="290" r:id="rId83"/>
    <p:sldId id="1284" r:id="rId84"/>
    <p:sldId id="324" r:id="rId85"/>
    <p:sldId id="325" r:id="rId86"/>
    <p:sldId id="929" r:id="rId87"/>
    <p:sldId id="371" r:id="rId88"/>
    <p:sldId id="396" r:id="rId89"/>
    <p:sldId id="397" r:id="rId90"/>
    <p:sldId id="511" r:id="rId91"/>
    <p:sldId id="950" r:id="rId92"/>
    <p:sldId id="444" r:id="rId93"/>
    <p:sldId id="1316" r:id="rId94"/>
    <p:sldId id="1222" r:id="rId95"/>
    <p:sldId id="1223" r:id="rId96"/>
    <p:sldId id="445" r:id="rId97"/>
    <p:sldId id="1218" r:id="rId98"/>
    <p:sldId id="1206" r:id="rId99"/>
    <p:sldId id="1207" r:id="rId100"/>
    <p:sldId id="474" r:id="rId101"/>
    <p:sldId id="430" r:id="rId102"/>
    <p:sldId id="431" r:id="rId103"/>
    <p:sldId id="432" r:id="rId104"/>
    <p:sldId id="433" r:id="rId105"/>
    <p:sldId id="513" r:id="rId10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BA9D9B-29DC-415E-9E00-7D0B61268DB1}">
          <p14:sldIdLst>
            <p14:sldId id="1240"/>
            <p14:sldId id="380"/>
            <p14:sldId id="1241"/>
          </p14:sldIdLst>
        </p14:section>
        <p14:section name="Network Maintenance" id="{D3C05FF6-D8AB-4DCD-BC0E-B6206FAA6860}">
          <p14:sldIdLst>
            <p14:sldId id="1237"/>
            <p14:sldId id="346"/>
            <p14:sldId id="1167"/>
            <p14:sldId id="1192"/>
            <p14:sldId id="344"/>
            <p14:sldId id="1193"/>
            <p14:sldId id="621"/>
          </p14:sldIdLst>
        </p14:section>
        <p14:section name="Our Networks" id="{D3D67A08-35DE-45BC-8020-C6BB2B62E2E0}">
          <p14:sldIdLst>
            <p14:sldId id="932"/>
            <p14:sldId id="1243"/>
            <p14:sldId id="543"/>
            <p14:sldId id="1271"/>
            <p14:sldId id="541"/>
            <p14:sldId id="542"/>
            <p14:sldId id="372"/>
            <p14:sldId id="544"/>
            <p14:sldId id="416"/>
          </p14:sldIdLst>
        </p14:section>
        <p14:section name="Online Resources" id="{08EB3009-A6E3-405A-9ED9-8EB3AB9BB06E}">
          <p14:sldIdLst>
            <p14:sldId id="1238"/>
            <p14:sldId id="1242"/>
            <p14:sldId id="1247"/>
            <p14:sldId id="475"/>
            <p14:sldId id="1219"/>
            <p14:sldId id="1220"/>
            <p14:sldId id="398"/>
            <p14:sldId id="435"/>
            <p14:sldId id="1279"/>
            <p14:sldId id="436"/>
            <p14:sldId id="437"/>
          </p14:sldIdLst>
        </p14:section>
        <p14:section name="iLinkBlue" id="{7F6C3E4D-9280-4749-A5F6-5AF8BE0C8A44}">
          <p14:sldIdLst>
            <p14:sldId id="948"/>
            <p14:sldId id="259"/>
            <p14:sldId id="1244"/>
            <p14:sldId id="342"/>
            <p14:sldId id="266"/>
            <p14:sldId id="1245"/>
            <p14:sldId id="1295"/>
            <p14:sldId id="1294"/>
            <p14:sldId id="270"/>
            <p14:sldId id="273"/>
            <p14:sldId id="668"/>
            <p14:sldId id="667"/>
            <p14:sldId id="298"/>
            <p14:sldId id="336"/>
            <p14:sldId id="352"/>
            <p14:sldId id="1221"/>
          </p14:sldIdLst>
        </p14:section>
        <p14:section name="authorization info" id="{EFA1E4DC-A51F-4097-A756-A1B788828363}">
          <p14:sldIdLst>
            <p14:sldId id="1272"/>
            <p14:sldId id="926"/>
            <p14:sldId id="1282"/>
            <p14:sldId id="1288"/>
            <p14:sldId id="1217"/>
            <p14:sldId id="1289"/>
            <p14:sldId id="1287"/>
            <p14:sldId id="1293"/>
            <p14:sldId id="1291"/>
            <p14:sldId id="1290"/>
            <p14:sldId id="1148"/>
            <p14:sldId id="1205"/>
          </p14:sldIdLst>
        </p14:section>
        <p14:section name="authorizations" id="{EEE56147-DB35-43B4-8E33-4F845CF30D5A}">
          <p14:sldIdLst>
            <p14:sldId id="1274"/>
            <p14:sldId id="1246"/>
            <p14:sldId id="1292"/>
            <p14:sldId id="1262"/>
            <p14:sldId id="1275"/>
            <p14:sldId id="1276"/>
            <p14:sldId id="1227"/>
            <p14:sldId id="1232"/>
          </p14:sldIdLst>
        </p14:section>
        <p14:section name="Claims" id="{D5CB6E10-B96B-432A-88E0-79BEE3D2E9D2}">
          <p14:sldIdLst>
            <p14:sldId id="928"/>
            <p14:sldId id="321"/>
            <p14:sldId id="473"/>
            <p14:sldId id="472"/>
            <p14:sldId id="669"/>
            <p14:sldId id="288"/>
            <p14:sldId id="289"/>
            <p14:sldId id="297"/>
            <p14:sldId id="335"/>
            <p14:sldId id="1258"/>
            <p14:sldId id="326"/>
            <p14:sldId id="1278"/>
          </p14:sldIdLst>
        </p14:section>
        <p14:section name="Claims Editing" id="{7A08C761-C134-4B6E-9A0E-E4BFF6A1F20D}">
          <p14:sldIdLst>
            <p14:sldId id="949"/>
            <p14:sldId id="290"/>
            <p14:sldId id="1284"/>
            <p14:sldId id="324"/>
            <p14:sldId id="325"/>
          </p14:sldIdLst>
        </p14:section>
        <p14:section name="Helpful Reminders" id="{E6637E1E-F841-4707-B5F9-0C71909A5B78}">
          <p14:sldIdLst>
            <p14:sldId id="929"/>
            <p14:sldId id="371"/>
            <p14:sldId id="396"/>
            <p14:sldId id="397"/>
            <p14:sldId id="511"/>
          </p14:sldIdLst>
        </p14:section>
        <p14:section name="Resources" id="{302143EB-EA64-4A57-8E1A-C97D7BDDFBE8}">
          <p14:sldIdLst>
            <p14:sldId id="950"/>
            <p14:sldId id="444"/>
            <p14:sldId id="1316"/>
            <p14:sldId id="1222"/>
            <p14:sldId id="1223"/>
            <p14:sldId id="445"/>
          </p14:sldIdLst>
        </p14:section>
        <p14:section name="Appendix" id="{D493CC41-8C46-4E8B-A38D-A20B3722214B}">
          <p14:sldIdLst>
            <p14:sldId id="1218"/>
            <p14:sldId id="1206"/>
            <p14:sldId id="1207"/>
            <p14:sldId id="474"/>
            <p14:sldId id="430"/>
            <p14:sldId id="431"/>
            <p14:sldId id="432"/>
            <p14:sldId id="433"/>
            <p14:sldId id="513"/>
          </p14:sldIdLst>
        </p14:section>
      </p14:sectionLst>
    </p:ext>
    <p:ext uri="{EFAFB233-063F-42B5-8137-9DF3F51BA10A}">
      <p15:sldGuideLst xmlns:p15="http://schemas.microsoft.com/office/powerpoint/2012/main">
        <p15:guide id="1" orient="horz" pos="3120"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681E28-602C-A9A4-3299-DEB2079C360D}" name="Davis, Marie C." initials="MD" userId="S::e06712@lahsic.com::7e57a22e-aa66-429f-a13c-4f1b429e4645" providerId="AD"/>
  <p188:author id="{524C6531-962A-CA82-C335-97B7BFB1F6E2}" name="Gibson, Kaitlyn" initials="GK" userId="S::e51889@lahsic.com::33cb7aff-5e76-4c37-a85b-cb6a1b168dab" providerId="AD"/>
  <p188:author id="{AEC0855A-7B6B-365C-B542-92A98B91FA7C}" name="Smith, Julie" initials="SJ" userId="S::e50699@lahsic.com::b2d8af8d-bec4-4937-a220-62aa6a8f5463" providerId="AD"/>
  <p188:author id="{64190861-FACC-679A-ADCA-A8AF3F47ECB8}" name="Mouton, Paden" initials="MP" userId="S::e43280@lahsic.com::fb5c14e2-350d-464b-9749-b70f58e554cb" providerId="AD"/>
  <p188:author id="{CCC8E16E-CE39-38A4-28C6-23AC762F1411}" name="Turner, Tres" initials="TT" userId="S::e51935@lahsic.com::b95751f5-17e1-4fd6-b39a-4693ddfdd346" providerId="AD"/>
  <p188:author id="{E4019078-81AF-DE0A-A107-E6A1D666E9F8}" name="Adams, Jana L." initials="AJL" userId="S::e42452@lahsic.com::2e3e66ff-17bb-4e19-8057-8b53f9269e48" providerId="AD"/>
  <p188:author id="{A92ACFAC-B5CE-6F3A-3640-FD1BF5D09276}" name="Miller, Michelle" initials="MM" userId="S::e34390@lahsic.com::e3c544f6-c1e5-47cc-b1b2-075fe750d42d" providerId="AD"/>
  <p188:author id="{2BB33EAD-DCF1-E3B2-E3A5-BD2EEB0C9CFF}" name="Guy, Mary E." initials="MG" userId="S::e33840@lahsic.com::808c0702-d048-470c-8003-a765e29b05f3" providerId="AD"/>
  <p188:author id="{8B959AF7-C49A-DE28-C7B6-4B7B0846668F}" name="Gomila, Billy" initials="GB" userId="S::e50449@lahsic.com::16779507-230d-4b0c-a24f-aad54ccfe7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driguez, Erica" initials="R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565A"/>
    <a:srgbClr val="0070C0"/>
    <a:srgbClr val="F89728"/>
    <a:srgbClr val="CBD8E8"/>
    <a:srgbClr val="7F7F7F"/>
    <a:srgbClr val="9AC933"/>
    <a:srgbClr val="0C7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312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commentAuthors" Target="commentAuthor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13" tIns="45707" rIns="91413" bIns="45707" rtlCol="0"/>
          <a:lstStyle>
            <a:lvl1pPr algn="l">
              <a:defRPr sz="1200">
                <a:latin typeface="Corbel" panose="020B0503020204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13" tIns="45707" rIns="91413" bIns="45707" rtlCol="0"/>
          <a:lstStyle>
            <a:lvl1pPr algn="r">
              <a:defRPr sz="1200">
                <a:latin typeface="Corbel" panose="020B0503020204020204" pitchFamily="34" charset="0"/>
              </a:defRPr>
            </a:lvl1pPr>
          </a:lstStyle>
          <a:p>
            <a:fld id="{0D15329C-568A-43CB-BBFC-6058F3D2E79B}" type="datetimeFigureOut">
              <a:rPr lang="en-US" smtClean="0"/>
              <a:pPr/>
              <a:t>3/26/2025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13" tIns="45707" rIns="91413" bIns="4570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13" tIns="45707" rIns="91413" bIns="457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13" tIns="45707" rIns="91413" bIns="45707" rtlCol="0" anchor="b"/>
          <a:lstStyle>
            <a:lvl1pPr algn="l">
              <a:defRPr sz="1200">
                <a:latin typeface="Corbel" panose="020B0503020204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13" tIns="45707" rIns="91413" bIns="45707" rtlCol="0" anchor="b"/>
          <a:lstStyle>
            <a:lvl1pPr algn="r">
              <a:defRPr sz="1200">
                <a:latin typeface="Corbel" panose="020B0503020204020204" pitchFamily="34" charset="0"/>
              </a:defRPr>
            </a:lvl1pPr>
          </a:lstStyle>
          <a:p>
            <a:fld id="{3A762DD8-1CD6-4465-B647-B1056B6301DE}" type="slidenum">
              <a:rPr lang="en-US" smtClean="0"/>
              <a:pPr/>
              <a:t>‹#›</a:t>
            </a:fld>
            <a:endParaRPr lang="en-US"/>
          </a:p>
        </p:txBody>
      </p:sp>
    </p:spTree>
    <p:extLst>
      <p:ext uri="{BB962C8B-B14F-4D97-AF65-F5344CB8AC3E}">
        <p14:creationId xmlns:p14="http://schemas.microsoft.com/office/powerpoint/2010/main" val="76855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t>1</a:t>
            </a:fld>
            <a:endParaRPr lang="en-US"/>
          </a:p>
        </p:txBody>
      </p:sp>
    </p:spTree>
    <p:extLst>
      <p:ext uri="{BB962C8B-B14F-4D97-AF65-F5344CB8AC3E}">
        <p14:creationId xmlns:p14="http://schemas.microsoft.com/office/powerpoint/2010/main" val="3872728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21</a:t>
            </a:fld>
            <a:endParaRPr lang="en-US"/>
          </a:p>
        </p:txBody>
      </p:sp>
    </p:spTree>
    <p:extLst>
      <p:ext uri="{BB962C8B-B14F-4D97-AF65-F5344CB8AC3E}">
        <p14:creationId xmlns:p14="http://schemas.microsoft.com/office/powerpoint/2010/main" val="157822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22</a:t>
            </a:fld>
            <a:endParaRPr lang="en-US"/>
          </a:p>
        </p:txBody>
      </p:sp>
    </p:spTree>
    <p:extLst>
      <p:ext uri="{BB962C8B-B14F-4D97-AF65-F5344CB8AC3E}">
        <p14:creationId xmlns:p14="http://schemas.microsoft.com/office/powerpoint/2010/main" val="2182833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23</a:t>
            </a:fld>
            <a:endParaRPr lang="en-US"/>
          </a:p>
        </p:txBody>
      </p:sp>
    </p:spTree>
    <p:extLst>
      <p:ext uri="{BB962C8B-B14F-4D97-AF65-F5344CB8AC3E}">
        <p14:creationId xmlns:p14="http://schemas.microsoft.com/office/powerpoint/2010/main" val="121085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324B53-D0B4-4E0D-BF24-F032BB107959}" type="slidenum">
              <a:rPr lang="en-US" smtClean="0"/>
              <a:t>24</a:t>
            </a:fld>
            <a:endParaRPr lang="en-US" dirty="0"/>
          </a:p>
        </p:txBody>
      </p:sp>
    </p:spTree>
    <p:extLst>
      <p:ext uri="{BB962C8B-B14F-4D97-AF65-F5344CB8AC3E}">
        <p14:creationId xmlns:p14="http://schemas.microsoft.com/office/powerpoint/2010/main" val="188272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25</a:t>
            </a:fld>
            <a:endParaRPr lang="en-US"/>
          </a:p>
        </p:txBody>
      </p:sp>
    </p:spTree>
    <p:extLst>
      <p:ext uri="{BB962C8B-B14F-4D97-AF65-F5344CB8AC3E}">
        <p14:creationId xmlns:p14="http://schemas.microsoft.com/office/powerpoint/2010/main" val="2108087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26</a:t>
            </a:fld>
            <a:endParaRPr lang="en-US"/>
          </a:p>
        </p:txBody>
      </p:sp>
    </p:spTree>
    <p:extLst>
      <p:ext uri="{BB962C8B-B14F-4D97-AF65-F5344CB8AC3E}">
        <p14:creationId xmlns:p14="http://schemas.microsoft.com/office/powerpoint/2010/main" val="2317642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5324B53-D0B4-4E0D-BF24-F032BB107959}" type="slidenum">
              <a:rPr lang="en-US" smtClean="0"/>
              <a:t>27</a:t>
            </a:fld>
            <a:endParaRPr lang="en-US"/>
          </a:p>
        </p:txBody>
      </p:sp>
    </p:spTree>
    <p:extLst>
      <p:ext uri="{BB962C8B-B14F-4D97-AF65-F5344CB8AC3E}">
        <p14:creationId xmlns:p14="http://schemas.microsoft.com/office/powerpoint/2010/main" val="76478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29</a:t>
            </a:fld>
            <a:endParaRPr lang="en-US"/>
          </a:p>
        </p:txBody>
      </p:sp>
    </p:spTree>
    <p:extLst>
      <p:ext uri="{BB962C8B-B14F-4D97-AF65-F5344CB8AC3E}">
        <p14:creationId xmlns:p14="http://schemas.microsoft.com/office/powerpoint/2010/main" val="379333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30</a:t>
            </a:fld>
            <a:endParaRPr lang="en-US"/>
          </a:p>
        </p:txBody>
      </p:sp>
    </p:spTree>
    <p:extLst>
      <p:ext uri="{BB962C8B-B14F-4D97-AF65-F5344CB8AC3E}">
        <p14:creationId xmlns:p14="http://schemas.microsoft.com/office/powerpoint/2010/main" val="5380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32</a:t>
            </a:fld>
            <a:endParaRPr lang="en-US"/>
          </a:p>
        </p:txBody>
      </p:sp>
    </p:spTree>
    <p:extLst>
      <p:ext uri="{BB962C8B-B14F-4D97-AF65-F5344CB8AC3E}">
        <p14:creationId xmlns:p14="http://schemas.microsoft.com/office/powerpoint/2010/main" val="104182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a:t>
            </a:r>
          </a:p>
        </p:txBody>
      </p:sp>
      <p:sp>
        <p:nvSpPr>
          <p:cNvPr id="4" name="Slide Number Placeholder 3"/>
          <p:cNvSpPr>
            <a:spLocks noGrp="1"/>
          </p:cNvSpPr>
          <p:nvPr>
            <p:ph type="sldNum" sz="quarter" idx="5"/>
          </p:nvPr>
        </p:nvSpPr>
        <p:spPr/>
        <p:txBody>
          <a:bodyPr/>
          <a:lstStyle/>
          <a:p>
            <a:fld id="{3A762DD8-1CD6-4465-B647-B1056B6301DE}" type="slidenum">
              <a:rPr lang="en-US" smtClean="0"/>
              <a:t>2</a:t>
            </a:fld>
            <a:endParaRPr lang="en-US"/>
          </a:p>
        </p:txBody>
      </p:sp>
    </p:spTree>
    <p:extLst>
      <p:ext uri="{BB962C8B-B14F-4D97-AF65-F5344CB8AC3E}">
        <p14:creationId xmlns:p14="http://schemas.microsoft.com/office/powerpoint/2010/main" val="762986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33</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34</a:t>
            </a:fld>
            <a:endParaRPr lang="en-US"/>
          </a:p>
        </p:txBody>
      </p:sp>
    </p:spTree>
    <p:extLst>
      <p:ext uri="{BB962C8B-B14F-4D97-AF65-F5344CB8AC3E}">
        <p14:creationId xmlns:p14="http://schemas.microsoft.com/office/powerpoint/2010/main" val="3625471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Logging in for the first time </a:t>
            </a:r>
          </a:p>
          <a:p>
            <a:r>
              <a:rPr lang="en-US" dirty="0"/>
              <a:t>When a new user logs into iLinkBlue for the first time, the password must be reset. On the iLinkBlue Login screen, click on the “</a:t>
            </a:r>
            <a:r>
              <a:rPr lang="en-US" b="1" dirty="0"/>
              <a:t>Forgot/Reset Password” </a:t>
            </a:r>
            <a:r>
              <a:rPr lang="en-US" dirty="0"/>
              <a:t>button. Follow the screen prompts to enter your username and click the </a:t>
            </a:r>
            <a:r>
              <a:rPr lang="en-US" b="1" dirty="0"/>
              <a:t>“Request Password” </a:t>
            </a:r>
            <a:r>
              <a:rPr lang="en-US" dirty="0"/>
              <a:t>button. The system will send you an email to reset your password. Click on the link in the email. Follow the prompts to set up a new password. </a:t>
            </a:r>
          </a:p>
          <a:p>
            <a:endParaRPr lang="en-US" dirty="0"/>
          </a:p>
          <a:p>
            <a:r>
              <a:rPr lang="en-US" b="1" dirty="0"/>
              <a:t>User passwords </a:t>
            </a:r>
          </a:p>
          <a:p>
            <a:r>
              <a:rPr lang="en-US" dirty="0"/>
              <a:t>Passwords must be eight positions and contain a number, an uppercase letter, a lowercase letter and one special character (~! @#$%^&amp;). User passwords expire every 180 days. Do not use your browser’s password manager function to save or store your password. This can prevent you from changing your password when it expires. </a:t>
            </a:r>
          </a:p>
          <a:p>
            <a:endParaRPr lang="en-US" dirty="0"/>
          </a:p>
          <a:p>
            <a:r>
              <a:rPr lang="en-US" b="1" dirty="0"/>
              <a:t>Inactivity Policy </a:t>
            </a:r>
          </a:p>
          <a:p>
            <a:r>
              <a:rPr lang="en-US" dirty="0"/>
              <a:t>It is important to periodically log into iLinkBlue to keep your account active. iLinkBlue accounts that are not accessed for 180 days are locked due to inactivity. If an account is locked due to inactivity: </a:t>
            </a:r>
          </a:p>
          <a:p>
            <a:endParaRPr lang="en-US" dirty="0"/>
          </a:p>
          <a:p>
            <a:r>
              <a:rPr lang="en-US" dirty="0"/>
              <a:t>• iLinkBlue users will need to contact their administrative representative. The administrative representatives will need to deactivate the existing account for the user through the Delegated Access application. Then create the user a new account through Delegated Access. </a:t>
            </a:r>
          </a:p>
          <a:p>
            <a:endParaRPr lang="en-US" dirty="0"/>
          </a:p>
          <a:p>
            <a:r>
              <a:rPr lang="en-US" dirty="0"/>
              <a:t>• Administrative representatives will need to contact the PIM Team at PIMTeam@lablue.com or 1-800-716-2299, option 5 to reactivate their administrative representative account. Note: </a:t>
            </a:r>
          </a:p>
          <a:p>
            <a:r>
              <a:rPr lang="en-US" dirty="0"/>
              <a:t>Inactivity iLinkBlue terminates your account if it remains inactive for one year. If iLinkBlue terminates your account, you will need to contact our PIM Team for assistance. You will need to complete a new Administrative Representative Registration Packet (available at www.lablue.com\providers).</a:t>
            </a:r>
          </a:p>
          <a:p>
            <a:endParaRPr lang="en-US" dirty="0"/>
          </a:p>
        </p:txBody>
      </p:sp>
      <p:sp>
        <p:nvSpPr>
          <p:cNvPr id="4" name="Slide Number Placeholder 3"/>
          <p:cNvSpPr>
            <a:spLocks noGrp="1"/>
          </p:cNvSpPr>
          <p:nvPr>
            <p:ph type="sldNum" sz="quarter" idx="5"/>
          </p:nvPr>
        </p:nvSpPr>
        <p:spPr/>
        <p:txBody>
          <a:bodyPr/>
          <a:lstStyle/>
          <a:p>
            <a:fld id="{30312933-1AE3-49AA-9D39-66B735FD79BA}" type="slidenum">
              <a:rPr lang="en-US" smtClean="0"/>
              <a:t>35</a:t>
            </a:fld>
            <a:endParaRPr lang="en-US"/>
          </a:p>
        </p:txBody>
      </p:sp>
    </p:spTree>
    <p:extLst>
      <p:ext uri="{BB962C8B-B14F-4D97-AF65-F5344CB8AC3E}">
        <p14:creationId xmlns:p14="http://schemas.microsoft.com/office/powerpoint/2010/main" val="4037073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36</a:t>
            </a:fld>
            <a:endParaRPr lang="en-US"/>
          </a:p>
        </p:txBody>
      </p:sp>
    </p:spTree>
    <p:extLst>
      <p:ext uri="{BB962C8B-B14F-4D97-AF65-F5344CB8AC3E}">
        <p14:creationId xmlns:p14="http://schemas.microsoft.com/office/powerpoint/2010/main" val="1296587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lumMod val="75000"/>
                    <a:lumOff val="25000"/>
                  </a:schemeClr>
                </a:solidFill>
                <a:latin typeface="Corbel" panose="020B0503020204020204" pitchFamily="34" charset="0"/>
              </a:rPr>
              <a:t>For your security, you must enter the passcode to authenticate who you are when logging into iLinkBlue. </a:t>
            </a:r>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37</a:t>
            </a:fld>
            <a:endParaRPr lang="en-US"/>
          </a:p>
        </p:txBody>
      </p:sp>
    </p:spTree>
    <p:extLst>
      <p:ext uri="{BB962C8B-B14F-4D97-AF65-F5344CB8AC3E}">
        <p14:creationId xmlns:p14="http://schemas.microsoft.com/office/powerpoint/2010/main" val="3075014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searching </a:t>
            </a:r>
            <a:r>
              <a:rPr lang="en-US" err="1"/>
              <a:t>iLB</a:t>
            </a:r>
            <a:r>
              <a:rPr lang="en-US"/>
              <a:t>, if you still have member eligibility questions about a BCBSLA member, you may call our Customer Care Center at 1-800-922-8866.  A CSR will ask the following information found on the Coverage Information screen:</a:t>
            </a:r>
          </a:p>
          <a:p>
            <a:endParaRPr lang="en-US"/>
          </a:p>
          <a:p>
            <a:r>
              <a:rPr lang="en-US"/>
              <a:t>The member’s effective date</a:t>
            </a:r>
          </a:p>
          <a:p>
            <a:r>
              <a:rPr lang="en-US"/>
              <a:t>The member’s cancel date</a:t>
            </a:r>
          </a:p>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39</a:t>
            </a:fld>
            <a:endParaRPr lang="en-US"/>
          </a:p>
        </p:txBody>
      </p:sp>
    </p:spTree>
    <p:extLst>
      <p:ext uri="{BB962C8B-B14F-4D97-AF65-F5344CB8AC3E}">
        <p14:creationId xmlns:p14="http://schemas.microsoft.com/office/powerpoint/2010/main" val="421889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searching </a:t>
            </a:r>
            <a:r>
              <a:rPr lang="en-US" err="1"/>
              <a:t>iLB</a:t>
            </a:r>
            <a:r>
              <a:rPr lang="en-US"/>
              <a:t>, if you still have member eligibility questions about a BCBSLA member, you may call our Customer Care Center at 1-800-922-8866.  A CSR will ask the following information found on the Coverage Information screen:</a:t>
            </a:r>
          </a:p>
          <a:p>
            <a:endParaRPr lang="en-US"/>
          </a:p>
          <a:p>
            <a:r>
              <a:rPr lang="en-US"/>
              <a:t>The member’s effective date</a:t>
            </a:r>
          </a:p>
          <a:p>
            <a:r>
              <a:rPr lang="en-US"/>
              <a:t>The member’s cancel date</a:t>
            </a:r>
          </a:p>
          <a:p>
            <a:endParaRPr lang="en-US"/>
          </a:p>
          <a:p>
            <a:r>
              <a:rPr lang="en-US"/>
              <a:t>COB information is available if we are aware of it. </a:t>
            </a:r>
          </a:p>
          <a:p>
            <a:endParaRPr lang="en-US"/>
          </a:p>
          <a:p>
            <a:r>
              <a:rPr lang="en-US"/>
              <a:t>Under benefits you can also find timely filing for the group, provider type by specialty and applicable copayments. </a:t>
            </a:r>
          </a:p>
        </p:txBody>
      </p:sp>
      <p:sp>
        <p:nvSpPr>
          <p:cNvPr id="4" name="Slide Number Placeholder 3"/>
          <p:cNvSpPr>
            <a:spLocks noGrp="1"/>
          </p:cNvSpPr>
          <p:nvPr>
            <p:ph type="sldNum" sz="quarter" idx="5"/>
          </p:nvPr>
        </p:nvSpPr>
        <p:spPr/>
        <p:txBody>
          <a:bodyPr/>
          <a:lstStyle/>
          <a:p>
            <a:fld id="{30312933-1AE3-49AA-9D39-66B735FD79BA}" type="slidenum">
              <a:rPr lang="en-US" smtClean="0"/>
              <a:t>40</a:t>
            </a:fld>
            <a:endParaRPr lang="en-US"/>
          </a:p>
        </p:txBody>
      </p:sp>
    </p:spTree>
    <p:extLst>
      <p:ext uri="{BB962C8B-B14F-4D97-AF65-F5344CB8AC3E}">
        <p14:creationId xmlns:p14="http://schemas.microsoft.com/office/powerpoint/2010/main" val="3789434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82B3A-90F0-483B-AB0A-311482CCD090}" type="slidenum">
              <a:rPr lang="en-US" smtClean="0"/>
              <a:t>41</a:t>
            </a:fld>
            <a:endParaRPr lang="en-US"/>
          </a:p>
        </p:txBody>
      </p:sp>
    </p:spTree>
    <p:extLst>
      <p:ext uri="{BB962C8B-B14F-4D97-AF65-F5344CB8AC3E}">
        <p14:creationId xmlns:p14="http://schemas.microsoft.com/office/powerpoint/2010/main" val="313250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43</a:t>
            </a:fld>
            <a:endParaRPr lang="en-US"/>
          </a:p>
        </p:txBody>
      </p:sp>
    </p:spTree>
    <p:extLst>
      <p:ext uri="{BB962C8B-B14F-4D97-AF65-F5344CB8AC3E}">
        <p14:creationId xmlns:p14="http://schemas.microsoft.com/office/powerpoint/2010/main" val="2919277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#3 this information will allow the provider to see what networks they are contracted in.</a:t>
            </a:r>
          </a:p>
          <a:p>
            <a:r>
              <a:rPr lang="en-US"/>
              <a:t>Research multiple codes at once in the Professional Provider Allowable Charges Search application and the Outpatient Facility Allowable Charges Search application by entering the first few numbers of the code followed by an asterisk. The example chart (at right) shows</a:t>
            </a:r>
          </a:p>
          <a:p>
            <a:endParaRPr lang="en-US"/>
          </a:p>
          <a:p>
            <a:r>
              <a:rPr lang="en-US"/>
              <a:t>Allowable Charges Research Examples 99214 only shows the allowable for 99214 </a:t>
            </a:r>
          </a:p>
          <a:p>
            <a:r>
              <a:rPr lang="en-US"/>
              <a:t>992* generates a list of all codes starting with 992</a:t>
            </a:r>
          </a:p>
          <a:p>
            <a:r>
              <a:rPr lang="en-US"/>
              <a:t>99* generates a list of all codes starting with 99 </a:t>
            </a:r>
          </a:p>
          <a:p>
            <a:r>
              <a:rPr lang="en-US"/>
              <a:t>9* generates a list of all codes starting with 9</a:t>
            </a:r>
          </a:p>
        </p:txBody>
      </p:sp>
      <p:sp>
        <p:nvSpPr>
          <p:cNvPr id="4" name="Slide Number Placeholder 3"/>
          <p:cNvSpPr>
            <a:spLocks noGrp="1"/>
          </p:cNvSpPr>
          <p:nvPr>
            <p:ph type="sldNum" sz="quarter" idx="5"/>
          </p:nvPr>
        </p:nvSpPr>
        <p:spPr/>
        <p:txBody>
          <a:bodyPr/>
          <a:lstStyle/>
          <a:p>
            <a:fld id="{30312933-1AE3-49AA-9D39-66B735FD79BA}" type="slidenum">
              <a:rPr lang="en-US" smtClean="0"/>
              <a:t>44</a:t>
            </a:fld>
            <a:endParaRPr lang="en-US"/>
          </a:p>
        </p:txBody>
      </p:sp>
    </p:spTree>
    <p:extLst>
      <p:ext uri="{BB962C8B-B14F-4D97-AF65-F5344CB8AC3E}">
        <p14:creationId xmlns:p14="http://schemas.microsoft.com/office/powerpoint/2010/main" val="67314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pPr/>
              <a:t>3</a:t>
            </a:fld>
            <a:endParaRPr lang="en-US"/>
          </a:p>
        </p:txBody>
      </p:sp>
    </p:spTree>
    <p:extLst>
      <p:ext uri="{BB962C8B-B14F-4D97-AF65-F5344CB8AC3E}">
        <p14:creationId xmlns:p14="http://schemas.microsoft.com/office/powerpoint/2010/main" val="3555079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Refund request letters no longer being sent hardcopy.</a:t>
            </a:r>
          </a:p>
        </p:txBody>
      </p:sp>
      <p:sp>
        <p:nvSpPr>
          <p:cNvPr id="4" name="Slide Number Placeholder 3"/>
          <p:cNvSpPr>
            <a:spLocks noGrp="1"/>
          </p:cNvSpPr>
          <p:nvPr>
            <p:ph type="sldNum" sz="quarter" idx="5"/>
          </p:nvPr>
        </p:nvSpPr>
        <p:spPr/>
        <p:txBody>
          <a:bodyPr/>
          <a:lstStyle/>
          <a:p>
            <a:fld id="{30312933-1AE3-49AA-9D39-66B735FD79BA}" type="slidenum">
              <a:rPr lang="en-US" smtClean="0"/>
              <a:t>45</a:t>
            </a:fld>
            <a:endParaRPr lang="en-US" dirty="0"/>
          </a:p>
        </p:txBody>
      </p:sp>
    </p:spTree>
    <p:extLst>
      <p:ext uri="{BB962C8B-B14F-4D97-AF65-F5344CB8AC3E}">
        <p14:creationId xmlns:p14="http://schemas.microsoft.com/office/powerpoint/2010/main" val="2108901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a:t>
            </a:r>
          </a:p>
        </p:txBody>
      </p:sp>
      <p:sp>
        <p:nvSpPr>
          <p:cNvPr id="4" name="Slide Number Placeholder 3"/>
          <p:cNvSpPr>
            <a:spLocks noGrp="1"/>
          </p:cNvSpPr>
          <p:nvPr>
            <p:ph type="sldNum" sz="quarter" idx="5"/>
          </p:nvPr>
        </p:nvSpPr>
        <p:spPr/>
        <p:txBody>
          <a:bodyPr/>
          <a:lstStyle/>
          <a:p>
            <a:fld id="{3A762DD8-1CD6-4465-B647-B1056B6301DE}" type="slidenum">
              <a:rPr lang="en-US" smtClean="0"/>
              <a:t>48</a:t>
            </a:fld>
            <a:endParaRPr lang="en-US"/>
          </a:p>
        </p:txBody>
      </p:sp>
    </p:spTree>
    <p:extLst>
      <p:ext uri="{BB962C8B-B14F-4D97-AF65-F5344CB8AC3E}">
        <p14:creationId xmlns:p14="http://schemas.microsoft.com/office/powerpoint/2010/main" val="3166854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Provider noticed we had the wrong policy linked. Instead of submitting a dispute, email the provider.relations@lablue.com.</a:t>
            </a:r>
          </a:p>
        </p:txBody>
      </p:sp>
      <p:sp>
        <p:nvSpPr>
          <p:cNvPr id="4" name="Slide Number Placeholder 3"/>
          <p:cNvSpPr>
            <a:spLocks noGrp="1"/>
          </p:cNvSpPr>
          <p:nvPr>
            <p:ph type="sldNum" sz="quarter" idx="5"/>
          </p:nvPr>
        </p:nvSpPr>
        <p:spPr/>
        <p:txBody>
          <a:bodyPr/>
          <a:lstStyle/>
          <a:p>
            <a:fld id="{0B70E82F-2BF1-40C3-876B-B44587BD9199}" type="slidenum">
              <a:rPr lang="en-US" smtClean="0"/>
              <a:t>49</a:t>
            </a:fld>
            <a:endParaRPr lang="en-US"/>
          </a:p>
        </p:txBody>
      </p:sp>
    </p:spTree>
    <p:extLst>
      <p:ext uri="{BB962C8B-B14F-4D97-AF65-F5344CB8AC3E}">
        <p14:creationId xmlns:p14="http://schemas.microsoft.com/office/powerpoint/2010/main" val="3363197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0E82F-2BF1-40C3-876B-B44587BD9199}" type="slidenum">
              <a:rPr lang="en-US" smtClean="0"/>
              <a:t>52</a:t>
            </a:fld>
            <a:endParaRPr lang="en-US"/>
          </a:p>
        </p:txBody>
      </p:sp>
    </p:spTree>
    <p:extLst>
      <p:ext uri="{BB962C8B-B14F-4D97-AF65-F5344CB8AC3E}">
        <p14:creationId xmlns:p14="http://schemas.microsoft.com/office/powerpoint/2010/main" val="2447413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egoe UI" panose="020B0502040204020203" pitchFamily="34" charset="0"/>
              </a:rPr>
              <a:t>If you've checked the FEP Medical Policy Guidelines and there is not medical policy, check the Louisiana Blue Medical Policy Guidelines too.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70E82F-2BF1-40C3-876B-B44587BD9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095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3700-4CFD-818D-D9FE-D074D496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0A625-DA9F-2FA6-974E-9B3A89DB8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E323D-6CF9-6C02-6065-059EB3AA5687}"/>
              </a:ext>
            </a:extLst>
          </p:cNvPr>
          <p:cNvSpPr>
            <a:spLocks noGrp="1"/>
          </p:cNvSpPr>
          <p:nvPr>
            <p:ph type="body" idx="1"/>
          </p:nvPr>
        </p:nvSpPr>
        <p:spPr/>
        <p:txBody>
          <a:bodyPr/>
          <a:lstStyle/>
          <a:p>
            <a:r>
              <a:rPr lang="en-US" b="0" i="0" dirty="0">
                <a:solidFill>
                  <a:srgbClr val="333333"/>
                </a:solidFill>
                <a:effectLst/>
                <a:latin typeface="Segoe UI" panose="020B0502040204020203" pitchFamily="34" charset="0"/>
              </a:rPr>
              <a:t>If you've checked the FEP Medical Policy Guidelines and there is not medical policy, check the Louisiana Blue Medical Policy Guidelines too. </a:t>
            </a:r>
            <a:endParaRPr lang="en-US" dirty="0"/>
          </a:p>
        </p:txBody>
      </p:sp>
      <p:sp>
        <p:nvSpPr>
          <p:cNvPr id="4" name="Slide Number Placeholder 3">
            <a:extLst>
              <a:ext uri="{FF2B5EF4-FFF2-40B4-BE49-F238E27FC236}">
                <a16:creationId xmlns:a16="http://schemas.microsoft.com/office/drawing/2014/main" id="{19CAFB3C-0FEA-0B70-6E4A-318B588362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70E82F-2BF1-40C3-876B-B44587BD9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67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egoe UI" panose="020B0502040204020203" pitchFamily="34" charset="0"/>
              </a:rPr>
              <a:t>If you've checked the FEP Medical Policy Guidelines and there is not medical policy, check the Louisiana Blue Medical Policy Guidelines too.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70E82F-2BF1-40C3-876B-B44587BD9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571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to be in prof too</a:t>
            </a:r>
          </a:p>
        </p:txBody>
      </p:sp>
      <p:sp>
        <p:nvSpPr>
          <p:cNvPr id="4" name="Slide Number Placeholder 3"/>
          <p:cNvSpPr>
            <a:spLocks noGrp="1"/>
          </p:cNvSpPr>
          <p:nvPr>
            <p:ph type="sldNum" sz="quarter" idx="5"/>
          </p:nvPr>
        </p:nvSpPr>
        <p:spPr/>
        <p:txBody>
          <a:bodyPr/>
          <a:lstStyle/>
          <a:p>
            <a:fld id="{3A762DD8-1CD6-4465-B647-B1056B6301DE}" type="slidenum">
              <a:rPr lang="en-US" smtClean="0"/>
              <a:pPr/>
              <a:t>62</a:t>
            </a:fld>
            <a:endParaRPr lang="en-US"/>
          </a:p>
        </p:txBody>
      </p:sp>
    </p:spTree>
    <p:extLst>
      <p:ext uri="{BB962C8B-B14F-4D97-AF65-F5344CB8AC3E}">
        <p14:creationId xmlns:p14="http://schemas.microsoft.com/office/powerpoint/2010/main" val="2456735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to be in prof too</a:t>
            </a:r>
          </a:p>
        </p:txBody>
      </p:sp>
      <p:sp>
        <p:nvSpPr>
          <p:cNvPr id="4" name="Slide Number Placeholder 3"/>
          <p:cNvSpPr>
            <a:spLocks noGrp="1"/>
          </p:cNvSpPr>
          <p:nvPr>
            <p:ph type="sldNum" sz="quarter" idx="5"/>
          </p:nvPr>
        </p:nvSpPr>
        <p:spPr/>
        <p:txBody>
          <a:bodyPr/>
          <a:lstStyle/>
          <a:p>
            <a:fld id="{3A762DD8-1CD6-4465-B647-B1056B6301DE}" type="slidenum">
              <a:rPr lang="en-US" smtClean="0"/>
              <a:pPr/>
              <a:t>63</a:t>
            </a:fld>
            <a:endParaRPr lang="en-US"/>
          </a:p>
        </p:txBody>
      </p:sp>
    </p:spTree>
    <p:extLst>
      <p:ext uri="{BB962C8B-B14F-4D97-AF65-F5344CB8AC3E}">
        <p14:creationId xmlns:p14="http://schemas.microsoft.com/office/powerpoint/2010/main" val="316171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MS Mincho" panose="02020609040205080304" pitchFamily="49" charset="-128"/>
                <a:cs typeface="Arial" panose="020B0604020202020204" pitchFamily="34" charset="0"/>
              </a:rPr>
              <a:t>The field is prepopulated with a placeholder text (***) description for the selection made in the Note Type field. Erase the placeholder text, then enter your comments.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ea typeface="MS Mincho" panose="02020609040205080304" pitchFamily="49" charset="-128"/>
                <a:cs typeface="Arial" panose="020B0604020202020204" pitchFamily="34" charset="0"/>
              </a:rPr>
              <a:t>Epic is not a Windows-based program; attaching a document may vary depending on your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panose="020B0502040204020203" pitchFamily="34" charset="0"/>
              <a:ea typeface="MS Mincho" panose="02020609040205080304" pitchFamily="49"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pPr/>
              <a:t>64</a:t>
            </a:fld>
            <a:endParaRPr lang="en-US"/>
          </a:p>
        </p:txBody>
      </p:sp>
    </p:spTree>
    <p:extLst>
      <p:ext uri="{BB962C8B-B14F-4D97-AF65-F5344CB8AC3E}">
        <p14:creationId xmlns:p14="http://schemas.microsoft.com/office/powerpoint/2010/main" val="374070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5</a:t>
            </a:fld>
            <a:endParaRPr lang="en-US"/>
          </a:p>
        </p:txBody>
      </p:sp>
    </p:spTree>
    <p:extLst>
      <p:ext uri="{BB962C8B-B14F-4D97-AF65-F5344CB8AC3E}">
        <p14:creationId xmlns:p14="http://schemas.microsoft.com/office/powerpoint/2010/main" val="3172319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69</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70</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72</a:t>
            </a:fld>
            <a:endParaRPr lang="en-US"/>
          </a:p>
        </p:txBody>
      </p:sp>
    </p:spTree>
    <p:extLst>
      <p:ext uri="{BB962C8B-B14F-4D97-AF65-F5344CB8AC3E}">
        <p14:creationId xmlns:p14="http://schemas.microsoft.com/office/powerpoint/2010/main" val="1502666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solidFill>
                  <a:schemeClr val="tx1">
                    <a:lumMod val="75000"/>
                    <a:lumOff val="25000"/>
                  </a:schemeClr>
                </a:solidFill>
                <a:latin typeface="Corbel" panose="020B0503020204020204" pitchFamily="34" charset="0"/>
              </a:rPr>
              <a:t>Louisiana Blue publishes separate reports for each applicable line of business: Louisiana Blue, HMO, OGB and FEP, etc. </a:t>
            </a:r>
          </a:p>
          <a:p>
            <a:pPr defTabSz="966612">
              <a:defRPr/>
            </a:pPr>
            <a:endParaRPr lang="en-US" sz="1300">
              <a:solidFill>
                <a:schemeClr val="tx1">
                  <a:lumMod val="75000"/>
                  <a:lumOff val="25000"/>
                </a:schemeClr>
              </a:solidFill>
              <a:latin typeface="Corbel" panose="020B0503020204020204" pitchFamily="34" charset="0"/>
            </a:endParaRPr>
          </a:p>
          <a:p>
            <a:pPr defTabSz="966612">
              <a:defRPr/>
            </a:pPr>
            <a:endParaRPr lang="en-US" sz="1300">
              <a:solidFill>
                <a:schemeClr val="tx1">
                  <a:lumMod val="75000"/>
                  <a:lumOff val="25000"/>
                </a:schemeClr>
              </a:solidFill>
              <a:latin typeface="Corbel" panose="020B0503020204020204" pitchFamily="34" charset="0"/>
            </a:endParaRPr>
          </a:p>
          <a:p>
            <a:pPr defTabSz="966612">
              <a:defRPr/>
            </a:pPr>
            <a:r>
              <a:rPr lang="en-US" sz="1300">
                <a:solidFill>
                  <a:schemeClr val="tx1">
                    <a:lumMod val="75000"/>
                    <a:lumOff val="25000"/>
                  </a:schemeClr>
                </a:solidFill>
                <a:latin typeface="Corbel" panose="020B0503020204020204" pitchFamily="34" charset="0"/>
              </a:rPr>
              <a:t>EFT is a free service where Louisiana Blue deposits your payment into your checking account. The EFT notifications screen looks similar to the payment registers screen. </a:t>
            </a:r>
          </a:p>
          <a:p>
            <a:pPr defTabSz="966612">
              <a:defRPr/>
            </a:pPr>
            <a:endParaRPr lang="en-US" sz="1300">
              <a:solidFill>
                <a:schemeClr val="tx1">
                  <a:lumMod val="75000"/>
                  <a:lumOff val="25000"/>
                </a:schemeClr>
              </a:solidFill>
              <a:latin typeface="Corbel" panose="020B0503020204020204" pitchFamily="34" charset="0"/>
            </a:endParaRPr>
          </a:p>
          <a:p>
            <a:pPr defTabSz="966612">
              <a:defRPr/>
            </a:pPr>
            <a:endParaRPr lang="en-US" sz="1300">
              <a:solidFill>
                <a:schemeClr val="tx1">
                  <a:lumMod val="75000"/>
                  <a:lumOff val="25000"/>
                </a:schemeClr>
              </a:solidFill>
              <a:latin typeface="Corbel" panose="020B0503020204020204" pitchFamily="34" charset="0"/>
            </a:endParaRPr>
          </a:p>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74</a:t>
            </a:fld>
            <a:endParaRPr lang="en-US"/>
          </a:p>
        </p:txBody>
      </p:sp>
    </p:spTree>
    <p:extLst>
      <p:ext uri="{BB962C8B-B14F-4D97-AF65-F5344CB8AC3E}">
        <p14:creationId xmlns:p14="http://schemas.microsoft.com/office/powerpoint/2010/main" val="2116987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75</a:t>
            </a:fld>
            <a:endParaRPr lang="en-US"/>
          </a:p>
        </p:txBody>
      </p:sp>
    </p:spTree>
    <p:extLst>
      <p:ext uri="{BB962C8B-B14F-4D97-AF65-F5344CB8AC3E}">
        <p14:creationId xmlns:p14="http://schemas.microsoft.com/office/powerpoint/2010/main" val="339668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Action Requests are NOT available for Blue Advantage.</a:t>
            </a:r>
          </a:p>
        </p:txBody>
      </p:sp>
      <p:sp>
        <p:nvSpPr>
          <p:cNvPr id="4" name="Slide Number Placeholder 3"/>
          <p:cNvSpPr>
            <a:spLocks noGrp="1"/>
          </p:cNvSpPr>
          <p:nvPr>
            <p:ph type="sldNum" sz="quarter" idx="10"/>
          </p:nvPr>
        </p:nvSpPr>
        <p:spPr/>
        <p:txBody>
          <a:bodyPr/>
          <a:lstStyle/>
          <a:p>
            <a:fld id="{65324B53-D0B4-4E0D-BF24-F032BB107959}" type="slidenum">
              <a:rPr lang="en-US" smtClean="0"/>
              <a:t>76</a:t>
            </a:fld>
            <a:endParaRPr lang="en-US"/>
          </a:p>
        </p:txBody>
      </p:sp>
    </p:spTree>
    <p:extLst>
      <p:ext uri="{BB962C8B-B14F-4D97-AF65-F5344CB8AC3E}">
        <p14:creationId xmlns:p14="http://schemas.microsoft.com/office/powerpoint/2010/main" val="3727352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claim has more than one line, you only need to do 1 Action Request.</a:t>
            </a:r>
          </a:p>
        </p:txBody>
      </p:sp>
      <p:sp>
        <p:nvSpPr>
          <p:cNvPr id="4" name="Slide Number Placeholder 3"/>
          <p:cNvSpPr>
            <a:spLocks noGrp="1"/>
          </p:cNvSpPr>
          <p:nvPr>
            <p:ph type="sldNum" sz="quarter" idx="5"/>
          </p:nvPr>
        </p:nvSpPr>
        <p:spPr/>
        <p:txBody>
          <a:bodyPr/>
          <a:lstStyle/>
          <a:p>
            <a:fld id="{30312933-1AE3-49AA-9D39-66B735FD79BA}" type="slidenum">
              <a:rPr lang="en-US" smtClean="0"/>
              <a:t>77</a:t>
            </a:fld>
            <a:endParaRPr lang="en-US"/>
          </a:p>
        </p:txBody>
      </p:sp>
    </p:spTree>
    <p:extLst>
      <p:ext uri="{BB962C8B-B14F-4D97-AF65-F5344CB8AC3E}">
        <p14:creationId xmlns:p14="http://schemas.microsoft.com/office/powerpoint/2010/main" val="3349540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78</a:t>
            </a:fld>
            <a:endParaRPr lang="en-US"/>
          </a:p>
        </p:txBody>
      </p:sp>
    </p:spTree>
    <p:extLst>
      <p:ext uri="{BB962C8B-B14F-4D97-AF65-F5344CB8AC3E}">
        <p14:creationId xmlns:p14="http://schemas.microsoft.com/office/powerpoint/2010/main" val="585924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need to accept the terms and conditions for CES. </a:t>
            </a:r>
          </a:p>
          <a:p>
            <a:pPr marL="0" indent="0">
              <a:buNone/>
            </a:pPr>
            <a:r>
              <a:rPr lang="en-US" sz="1200">
                <a:solidFill>
                  <a:srgbClr val="55565A"/>
                </a:solidFill>
                <a:latin typeface="Corbel" panose="020B0503020204020204" pitchFamily="34" charset="0"/>
                <a:cs typeface="Segoe UI" panose="020B0502040204020203" pitchFamily="34" charset="0"/>
              </a:rPr>
              <a:t>Certain codes will be denied because the services should be included with other services billed on the same day.</a:t>
            </a:r>
          </a:p>
          <a:p>
            <a:pPr marL="0" indent="0">
              <a:buNone/>
            </a:pPr>
            <a:endParaRPr lang="en-US" sz="1200">
              <a:solidFill>
                <a:srgbClr val="55565A"/>
              </a:solidFill>
              <a:latin typeface="Corbel" panose="020B0503020204020204" pitchFamily="34" charset="0"/>
              <a:cs typeface="Segoe UI" panose="020B0502040204020203" pitchFamily="34" charset="0"/>
            </a:endParaRPr>
          </a:p>
          <a:p>
            <a:pPr marL="0" indent="0">
              <a:buNone/>
            </a:pPr>
            <a:r>
              <a:rPr lang="en-US" sz="1200" b="1">
                <a:solidFill>
                  <a:srgbClr val="9AC933"/>
                </a:solidFill>
                <a:latin typeface="Corbel" panose="020B0503020204020204" pitchFamily="34" charset="0"/>
                <a:cs typeface="Segoe UI" panose="020B0502040204020203" pitchFamily="34" charset="0"/>
              </a:rPr>
              <a:t>Examples</a:t>
            </a:r>
            <a:r>
              <a:rPr lang="en-US" sz="1200">
                <a:solidFill>
                  <a:srgbClr val="55565A"/>
                </a:solidFill>
                <a:latin typeface="Corbel" panose="020B0503020204020204" pitchFamily="34" charset="0"/>
                <a:cs typeface="Segoe UI" panose="020B0502040204020203" pitchFamily="34" charset="0"/>
              </a:rPr>
              <a:t>: Codes billed for general surgical supplies, quality measure codes </a:t>
            </a:r>
            <a:br>
              <a:rPr lang="en-US" sz="1200">
                <a:solidFill>
                  <a:srgbClr val="55565A"/>
                </a:solidFill>
                <a:latin typeface="Corbel" panose="020B0503020204020204" pitchFamily="34" charset="0"/>
                <a:cs typeface="Segoe UI" panose="020B0502040204020203" pitchFamily="34" charset="0"/>
              </a:rPr>
            </a:br>
            <a:r>
              <a:rPr lang="en-US" sz="1200">
                <a:solidFill>
                  <a:srgbClr val="55565A"/>
                </a:solidFill>
                <a:latin typeface="Corbel" panose="020B0503020204020204" pitchFamily="34" charset="0"/>
                <a:cs typeface="Segoe UI" panose="020B0502040204020203" pitchFamily="34" charset="0"/>
              </a:rPr>
              <a:t>(e.g., 0001F-9000F).</a:t>
            </a:r>
          </a:p>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80</a:t>
            </a:fld>
            <a:endParaRPr lang="en-US"/>
          </a:p>
        </p:txBody>
      </p:sp>
    </p:spTree>
    <p:extLst>
      <p:ext uri="{BB962C8B-B14F-4D97-AF65-F5344CB8AC3E}">
        <p14:creationId xmlns:p14="http://schemas.microsoft.com/office/powerpoint/2010/main" val="4205374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0E82F-2BF1-40C3-876B-B44587BD9199}" type="slidenum">
              <a:rPr lang="en-US" smtClean="0"/>
              <a:t>81</a:t>
            </a:fld>
            <a:endParaRPr lang="en-US"/>
          </a:p>
        </p:txBody>
      </p:sp>
    </p:spTree>
    <p:extLst>
      <p:ext uri="{BB962C8B-B14F-4D97-AF65-F5344CB8AC3E}">
        <p14:creationId xmlns:p14="http://schemas.microsoft.com/office/powerpoint/2010/main" val="73725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on the form what edits are needed. You do not need to complete all sections. </a:t>
            </a:r>
          </a:p>
        </p:txBody>
      </p:sp>
      <p:sp>
        <p:nvSpPr>
          <p:cNvPr id="4" name="Slide Number Placeholder 3"/>
          <p:cNvSpPr>
            <a:spLocks noGrp="1"/>
          </p:cNvSpPr>
          <p:nvPr>
            <p:ph type="sldNum" sz="quarter" idx="5"/>
          </p:nvPr>
        </p:nvSpPr>
        <p:spPr/>
        <p:txBody>
          <a:bodyPr/>
          <a:lstStyle/>
          <a:p>
            <a:fld id="{4DEDC4F5-0EA3-4F46-8C52-1C6CE153BD7E}" type="slidenum">
              <a:rPr lang="en-US" smtClean="0"/>
              <a:t>7</a:t>
            </a:fld>
            <a:endParaRPr lang="en-US"/>
          </a:p>
        </p:txBody>
      </p:sp>
    </p:spTree>
    <p:extLst>
      <p:ext uri="{BB962C8B-B14F-4D97-AF65-F5344CB8AC3E}">
        <p14:creationId xmlns:p14="http://schemas.microsoft.com/office/powerpoint/2010/main" val="1231702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85</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86</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87</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88</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Updated option 2/3</a:t>
            </a:r>
          </a:p>
        </p:txBody>
      </p:sp>
      <p:sp>
        <p:nvSpPr>
          <p:cNvPr id="4" name="Slide Number Placeholder 3"/>
          <p:cNvSpPr>
            <a:spLocks noGrp="1"/>
          </p:cNvSpPr>
          <p:nvPr>
            <p:ph type="sldNum" sz="quarter" idx="10"/>
          </p:nvPr>
        </p:nvSpPr>
        <p:spPr/>
        <p:txBody>
          <a:bodyPr/>
          <a:lstStyle/>
          <a:p>
            <a:fld id="{65324B53-D0B4-4E0D-BF24-F032BB107959}" type="slidenum">
              <a:rPr lang="en-US" smtClean="0"/>
              <a:t>90</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91</a:t>
            </a:fld>
            <a:endParaRPr lang="en-US"/>
          </a:p>
        </p:txBody>
      </p:sp>
    </p:spTree>
    <p:extLst>
      <p:ext uri="{BB962C8B-B14F-4D97-AF65-F5344CB8AC3E}">
        <p14:creationId xmlns:p14="http://schemas.microsoft.com/office/powerpoint/2010/main" val="621134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92</a:t>
            </a:fld>
            <a:endParaRPr lang="en-US"/>
          </a:p>
        </p:txBody>
      </p:sp>
    </p:spTree>
    <p:extLst>
      <p:ext uri="{BB962C8B-B14F-4D97-AF65-F5344CB8AC3E}">
        <p14:creationId xmlns:p14="http://schemas.microsoft.com/office/powerpoint/2010/main" val="1927580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93</a:t>
            </a:fld>
            <a:endParaRPr lang="en-US"/>
          </a:p>
        </p:txBody>
      </p:sp>
    </p:spTree>
    <p:extLst>
      <p:ext uri="{BB962C8B-B14F-4D97-AF65-F5344CB8AC3E}">
        <p14:creationId xmlns:p14="http://schemas.microsoft.com/office/powerpoint/2010/main" val="1816494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5565A"/>
                </a:solidFill>
                <a:effectLst/>
                <a:latin typeface="Corbel" panose="020B0503020204020204" pitchFamily="34" charset="0"/>
                <a:ea typeface="Times New Roman" panose="02020603050405020304" pitchFamily="18" charset="0"/>
              </a:rPr>
              <a:t>We do not accept faxed or mailed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55565A"/>
              </a:solidFill>
              <a:effectLst/>
              <a:latin typeface="Corbel" panose="020B05030202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ea typeface="Calibri" panose="020F0502020204030204" pitchFamily="34" charset="0"/>
              </a:rPr>
              <a:t>reimbursement during credentialing (for both A897 and regular) is only backdated to one month prior to the date of receipt of the application</a:t>
            </a:r>
            <a:r>
              <a:rPr lang="en-US" sz="1200">
                <a:solidFill>
                  <a:srgbClr val="55565A"/>
                </a:solidFill>
                <a:effectLst/>
                <a:latin typeface="Corbel" panose="020B0503020204020204" pitchFamily="34" charset="0"/>
                <a:ea typeface="Calibri" panose="020F0502020204030204" pitchFamily="34" charset="0"/>
              </a:rPr>
              <a:t>.</a:t>
            </a:r>
            <a:endParaRPr lang="en-US" sz="1200">
              <a:solidFill>
                <a:srgbClr val="55565A"/>
              </a:solidFill>
              <a:effectLst/>
              <a:latin typeface="Corbel" panose="020B0503020204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96</a:t>
            </a:fld>
            <a:endParaRPr lang="en-US"/>
          </a:p>
        </p:txBody>
      </p:sp>
    </p:spTree>
    <p:extLst>
      <p:ext uri="{BB962C8B-B14F-4D97-AF65-F5344CB8AC3E}">
        <p14:creationId xmlns:p14="http://schemas.microsoft.com/office/powerpoint/2010/main" val="92404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information is included in the professional credentialing section 2 of the professional and facility manuals</a:t>
            </a:r>
          </a:p>
        </p:txBody>
      </p:sp>
      <p:sp>
        <p:nvSpPr>
          <p:cNvPr id="4" name="Slide Number Placeholder 3"/>
          <p:cNvSpPr>
            <a:spLocks noGrp="1"/>
          </p:cNvSpPr>
          <p:nvPr>
            <p:ph type="sldNum" sz="quarter" idx="5"/>
          </p:nvPr>
        </p:nvSpPr>
        <p:spPr/>
        <p:txBody>
          <a:bodyPr/>
          <a:lstStyle/>
          <a:p>
            <a:fld id="{4DEDC4F5-0EA3-4F46-8C52-1C6CE153BD7E}" type="slidenum">
              <a:rPr lang="en-US" smtClean="0"/>
              <a:t>97</a:t>
            </a:fld>
            <a:endParaRPr lang="en-US"/>
          </a:p>
        </p:txBody>
      </p:sp>
    </p:spTree>
    <p:extLst>
      <p:ext uri="{BB962C8B-B14F-4D97-AF65-F5344CB8AC3E}">
        <p14:creationId xmlns:p14="http://schemas.microsoft.com/office/powerpoint/2010/main" val="262705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on the form what edits are needed. You do not need to complete all sections. </a:t>
            </a:r>
          </a:p>
        </p:txBody>
      </p:sp>
      <p:sp>
        <p:nvSpPr>
          <p:cNvPr id="4" name="Slide Number Placeholder 3"/>
          <p:cNvSpPr>
            <a:spLocks noGrp="1"/>
          </p:cNvSpPr>
          <p:nvPr>
            <p:ph type="sldNum" sz="quarter" idx="5"/>
          </p:nvPr>
        </p:nvSpPr>
        <p:spPr/>
        <p:txBody>
          <a:bodyPr/>
          <a:lstStyle/>
          <a:p>
            <a:fld id="{4DEDC4F5-0EA3-4F46-8C52-1C6CE153BD7E}" type="slidenum">
              <a:rPr lang="en-US" smtClean="0"/>
              <a:t>9</a:t>
            </a:fld>
            <a:endParaRPr lang="en-US"/>
          </a:p>
        </p:txBody>
      </p:sp>
    </p:spTree>
    <p:extLst>
      <p:ext uri="{BB962C8B-B14F-4D97-AF65-F5344CB8AC3E}">
        <p14:creationId xmlns:p14="http://schemas.microsoft.com/office/powerpoint/2010/main" val="38943018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98</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99</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100</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101</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rPr>
              <a:t>you should ask the member PBM  (ESI or CVS Caremark, for authorization.  Check the back of the member's ID card.</a:t>
            </a:r>
            <a:endParaRPr lang="en-US" sz="1800">
              <a:solidFill>
                <a:prstClr val="black"/>
              </a:solidFill>
            </a:endParaRPr>
          </a:p>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102</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103</a:t>
            </a:fld>
            <a:endParaRPr lang="en-US"/>
          </a:p>
        </p:txBody>
      </p:sp>
    </p:spTree>
    <p:extLst>
      <p:ext uri="{BB962C8B-B14F-4D97-AF65-F5344CB8AC3E}">
        <p14:creationId xmlns:p14="http://schemas.microsoft.com/office/powerpoint/2010/main" val="231663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82B3A-90F0-483B-AB0A-311482CCD090}" type="slidenum">
              <a:rPr lang="en-US" smtClean="0"/>
              <a:t>12</a:t>
            </a:fld>
            <a:endParaRPr lang="en-US"/>
          </a:p>
        </p:txBody>
      </p:sp>
    </p:spTree>
    <p:extLst>
      <p:ext uri="{BB962C8B-B14F-4D97-AF65-F5344CB8AC3E}">
        <p14:creationId xmlns:p14="http://schemas.microsoft.com/office/powerpoint/2010/main" val="88156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17</a:t>
            </a:fld>
            <a:endParaRPr lang="en-US"/>
          </a:p>
        </p:txBody>
      </p:sp>
    </p:spTree>
    <p:extLst>
      <p:ext uri="{BB962C8B-B14F-4D97-AF65-F5344CB8AC3E}">
        <p14:creationId xmlns:p14="http://schemas.microsoft.com/office/powerpoint/2010/main" val="148064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19</a:t>
            </a:fld>
            <a:endParaRPr lang="en-US"/>
          </a:p>
        </p:txBody>
      </p:sp>
    </p:spTree>
    <p:extLst>
      <p:ext uri="{BB962C8B-B14F-4D97-AF65-F5344CB8AC3E}">
        <p14:creationId xmlns:p14="http://schemas.microsoft.com/office/powerpoint/2010/main" val="204234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2" descr="bcbsla-ppt-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6"/>
          <p:cNvSpPr txBox="1">
            <a:spLocks noChangeArrowheads="1"/>
          </p:cNvSpPr>
          <p:nvPr userDrawn="1"/>
        </p:nvSpPr>
        <p:spPr bwMode="auto">
          <a:xfrm>
            <a:off x="8026400" y="6664325"/>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fld id="{23F7320A-2A3B-4E95-BFF3-12F644EF74BA}" type="slidenum">
              <a:rPr lang="en-US" sz="1000" smtClean="0">
                <a:solidFill>
                  <a:srgbClr val="007EBF"/>
                </a:solidFill>
                <a:latin typeface="Corbel" panose="020B0503020204020204" pitchFamily="34" charset="0"/>
              </a:rPr>
              <a:pPr algn="r" eaLnBrk="1" fontAlgn="base" hangingPunct="1">
                <a:spcBef>
                  <a:spcPct val="50000"/>
                </a:spcBef>
                <a:spcAft>
                  <a:spcPct val="0"/>
                </a:spcAft>
                <a:defRPr/>
              </a:pPr>
              <a:t>‹#›</a:t>
            </a:fld>
            <a:endParaRPr lang="en-US" sz="1000">
              <a:solidFill>
                <a:srgbClr val="007EBF"/>
              </a:solidFill>
              <a:latin typeface="Corbel" panose="020B0503020204020204" pitchFamily="34" charset="0"/>
            </a:endParaRPr>
          </a:p>
        </p:txBody>
      </p:sp>
      <p:sp>
        <p:nvSpPr>
          <p:cNvPr id="497667" name="Rectangle 3"/>
          <p:cNvSpPr>
            <a:spLocks noGrp="1" noChangeArrowheads="1"/>
          </p:cNvSpPr>
          <p:nvPr>
            <p:ph type="ctrTitle"/>
          </p:nvPr>
        </p:nvSpPr>
        <p:spPr>
          <a:xfrm>
            <a:off x="533400" y="2209800"/>
            <a:ext cx="8077200" cy="1219200"/>
          </a:xfrm>
        </p:spPr>
        <p:txBody>
          <a:bodyPr/>
          <a:lstStyle>
            <a:lvl1pPr algn="ctr">
              <a:defRPr sz="4400">
                <a:solidFill>
                  <a:schemeClr val="bg1"/>
                </a:solidFill>
              </a:defRPr>
            </a:lvl1pPr>
          </a:lstStyle>
          <a:p>
            <a:r>
              <a:rPr lang="en-US"/>
              <a:t>Click to edit Master title style</a:t>
            </a:r>
          </a:p>
        </p:txBody>
      </p:sp>
      <p:sp>
        <p:nvSpPr>
          <p:cNvPr id="497668" name="Rectangle 4"/>
          <p:cNvSpPr>
            <a:spLocks noGrp="1" noChangeArrowheads="1"/>
          </p:cNvSpPr>
          <p:nvPr>
            <p:ph type="subTitle" idx="1"/>
          </p:nvPr>
        </p:nvSpPr>
        <p:spPr>
          <a:xfrm>
            <a:off x="762000" y="3200400"/>
            <a:ext cx="7562850" cy="1066800"/>
          </a:xfrm>
        </p:spPr>
        <p:txBody>
          <a:bodyPr anchor="ctr" anchorCtr="1"/>
          <a:lstStyle>
            <a:lvl1pPr marL="0" indent="0" algn="ctr">
              <a:buFontTx/>
              <a:buNone/>
              <a:defRPr sz="3500">
                <a:solidFill>
                  <a:schemeClr val="bg1"/>
                </a:solidFill>
              </a:defRPr>
            </a:lvl1pPr>
          </a:lstStyle>
          <a:p>
            <a:r>
              <a:rPr lang="en-US"/>
              <a:t>Click to edit Master subtitle style</a:t>
            </a:r>
          </a:p>
        </p:txBody>
      </p:sp>
    </p:spTree>
    <p:extLst>
      <p:ext uri="{BB962C8B-B14F-4D97-AF65-F5344CB8AC3E}">
        <p14:creationId xmlns:p14="http://schemas.microsoft.com/office/powerpoint/2010/main" val="89350114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375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bcbsla-ppt-blank-ver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705600" y="381000"/>
            <a:ext cx="1905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381000"/>
            <a:ext cx="6477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1081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524000"/>
            <a:ext cx="4152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62500" y="1524000"/>
            <a:ext cx="4152900" cy="4953000"/>
          </a:xfrm>
        </p:spPr>
        <p:txBody>
          <a:bodyPr/>
          <a:lstStyle/>
          <a:p>
            <a:pPr lvl="0"/>
            <a:endParaRPr lang="en-US" noProof="0"/>
          </a:p>
        </p:txBody>
      </p:sp>
      <p:sp>
        <p:nvSpPr>
          <p:cNvPr id="5" name="Title 1"/>
          <p:cNvSpPr>
            <a:spLocks noGrp="1"/>
          </p:cNvSpPr>
          <p:nvPr>
            <p:ph type="title"/>
          </p:nvPr>
        </p:nvSpPr>
        <p:spPr>
          <a:xfrm>
            <a:off x="457200" y="533400"/>
            <a:ext cx="6553200" cy="990600"/>
          </a:xfrm>
        </p:spPr>
        <p:txBody>
          <a:bodyPr/>
          <a:lstStyle/>
          <a:p>
            <a:r>
              <a:rPr lang="en-US"/>
              <a:t>Click to edit Master title style</a:t>
            </a:r>
          </a:p>
        </p:txBody>
      </p:sp>
    </p:spTree>
    <p:extLst>
      <p:ext uri="{BB962C8B-B14F-4D97-AF65-F5344CB8AC3E}">
        <p14:creationId xmlns:p14="http://schemas.microsoft.com/office/powerpoint/2010/main" val="6745728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76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76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47F5AA-9BD0-41E6-AC16-73AE11485F70}"/>
              </a:ext>
            </a:extLst>
          </p:cNvPr>
          <p:cNvSpPr/>
          <p:nvPr userDrawn="1"/>
        </p:nvSpPr>
        <p:spPr>
          <a:xfrm>
            <a:off x="0" y="0"/>
            <a:ext cx="9144000" cy="290557"/>
          </a:xfrm>
          <a:prstGeom prst="rect">
            <a:avLst/>
          </a:prstGeom>
          <a:solidFill>
            <a:srgbClr val="009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8" name="Title 1">
            <a:extLst>
              <a:ext uri="{FF2B5EF4-FFF2-40B4-BE49-F238E27FC236}">
                <a16:creationId xmlns:a16="http://schemas.microsoft.com/office/drawing/2014/main" id="{BAADADD4-E8E7-4F3E-B747-E1CC58585051}"/>
              </a:ext>
            </a:extLst>
          </p:cNvPr>
          <p:cNvSpPr>
            <a:spLocks noGrp="1"/>
          </p:cNvSpPr>
          <p:nvPr>
            <p:ph type="title"/>
          </p:nvPr>
        </p:nvSpPr>
        <p:spPr>
          <a:xfrm>
            <a:off x="132770" y="410198"/>
            <a:ext cx="7886700" cy="623843"/>
          </a:xfrm>
        </p:spPr>
        <p:txBody>
          <a:bodyPr>
            <a:normAutofit/>
          </a:bodyPr>
          <a:lstStyle>
            <a:lvl1pPr>
              <a:defRPr sz="2400">
                <a:solidFill>
                  <a:schemeClr val="tx1">
                    <a:lumMod val="75000"/>
                    <a:lumOff val="25000"/>
                  </a:schemeClr>
                </a:solidFill>
                <a:latin typeface="Corbel" panose="020B0503020204020204" pitchFamily="34" charset="0"/>
                <a:cs typeface="Segoe UI" panose="020B0502040204020203"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3369D917-0DEC-42B9-8758-53E70F02419D}"/>
              </a:ext>
            </a:extLst>
          </p:cNvPr>
          <p:cNvCxnSpPr>
            <a:cxnSpLocks/>
          </p:cNvCxnSpPr>
          <p:nvPr userDrawn="1"/>
        </p:nvCxnSpPr>
        <p:spPr>
          <a:xfrm>
            <a:off x="132770" y="1004753"/>
            <a:ext cx="7947201" cy="0"/>
          </a:xfrm>
          <a:prstGeom prst="line">
            <a:avLst/>
          </a:prstGeom>
          <a:ln w="57150">
            <a:solidFill>
              <a:srgbClr val="0099CC"/>
            </a:solidFill>
          </a:ln>
          <a:effectLst/>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760EAC9-E71F-4A37-9CE7-866016B6A180}"/>
              </a:ext>
            </a:extLst>
          </p:cNvPr>
          <p:cNvSpPr>
            <a:spLocks noGrp="1"/>
          </p:cNvSpPr>
          <p:nvPr>
            <p:ph idx="1"/>
          </p:nvPr>
        </p:nvSpPr>
        <p:spPr>
          <a:xfrm>
            <a:off x="387581" y="1385050"/>
            <a:ext cx="8432224" cy="4874434"/>
          </a:xfrm>
        </p:spPr>
        <p:txBody>
          <a:bodyPr/>
          <a:lstStyle>
            <a:lvl1pPr>
              <a:defRPr>
                <a:solidFill>
                  <a:schemeClr val="tx1">
                    <a:lumMod val="75000"/>
                    <a:lumOff val="25000"/>
                  </a:schemeClr>
                </a:solidFill>
                <a:latin typeface="Corbel" panose="020B0503020204020204" pitchFamily="34" charset="0"/>
                <a:cs typeface="Segoe UI" panose="020B0502040204020203" pitchFamily="34" charset="0"/>
              </a:defRPr>
            </a:lvl1pPr>
            <a:lvl2pPr>
              <a:defRPr>
                <a:solidFill>
                  <a:schemeClr val="tx1">
                    <a:lumMod val="75000"/>
                    <a:lumOff val="25000"/>
                  </a:schemeClr>
                </a:solidFill>
                <a:latin typeface="Corbel" panose="020B0503020204020204" pitchFamily="34" charset="0"/>
                <a:cs typeface="Segoe UI" panose="020B0502040204020203" pitchFamily="34" charset="0"/>
              </a:defRPr>
            </a:lvl2pPr>
            <a:lvl3pPr>
              <a:defRPr>
                <a:solidFill>
                  <a:schemeClr val="tx1">
                    <a:lumMod val="75000"/>
                    <a:lumOff val="25000"/>
                  </a:schemeClr>
                </a:solidFill>
                <a:latin typeface="Corbel" panose="020B0503020204020204" pitchFamily="34" charset="0"/>
                <a:cs typeface="Segoe UI" panose="020B0502040204020203" pitchFamily="34" charset="0"/>
              </a:defRPr>
            </a:lvl3pPr>
            <a:lvl4pPr>
              <a:defRPr>
                <a:solidFill>
                  <a:schemeClr val="tx1">
                    <a:lumMod val="75000"/>
                    <a:lumOff val="25000"/>
                  </a:schemeClr>
                </a:solidFill>
                <a:latin typeface="Corbel" panose="020B0503020204020204" pitchFamily="34" charset="0"/>
                <a:cs typeface="Segoe UI" panose="020B0502040204020203" pitchFamily="34" charset="0"/>
              </a:defRPr>
            </a:lvl4pPr>
            <a:lvl5pPr>
              <a:defRPr>
                <a:solidFill>
                  <a:schemeClr val="tx1">
                    <a:lumMod val="75000"/>
                    <a:lumOff val="25000"/>
                  </a:schemeClr>
                </a:solidFill>
                <a:latin typeface="Corbel" panose="020B0503020204020204"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694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4903" y="6385445"/>
            <a:ext cx="2057400" cy="365125"/>
          </a:xfrm>
        </p:spPr>
        <p:txBody>
          <a:bodyPr/>
          <a:lstStyle>
            <a:lvl1pPr>
              <a:defRPr>
                <a:solidFill>
                  <a:srgbClr val="555C71"/>
                </a:solidFill>
                <a:latin typeface="Corbel" panose="020B0503020204020204" pitchFamily="34" charset="0"/>
              </a:defRPr>
            </a:lvl1pPr>
          </a:lstStyle>
          <a:p>
            <a:fld id="{58C75CFB-35AF-4AE8-8ECD-394369A32573}" type="slidenum">
              <a:rPr lang="en-US" smtClean="0"/>
              <a:pPr/>
              <a:t>‹#›</a:t>
            </a:fld>
            <a:endParaRPr lang="en-US"/>
          </a:p>
        </p:txBody>
      </p:sp>
      <p:sp>
        <p:nvSpPr>
          <p:cNvPr id="4" name="Text Placeholder 3">
            <a:extLst>
              <a:ext uri="{FF2B5EF4-FFF2-40B4-BE49-F238E27FC236}">
                <a16:creationId xmlns:a16="http://schemas.microsoft.com/office/drawing/2014/main" id="{9889AA70-0BDF-48A1-A55F-720FD1960D4D}"/>
              </a:ext>
            </a:extLst>
          </p:cNvPr>
          <p:cNvSpPr>
            <a:spLocks noGrp="1"/>
          </p:cNvSpPr>
          <p:nvPr>
            <p:ph type="body" sz="quarter" idx="14" hasCustomPrompt="1"/>
          </p:nvPr>
        </p:nvSpPr>
        <p:spPr>
          <a:xfrm>
            <a:off x="488315" y="469215"/>
            <a:ext cx="7886700" cy="593190"/>
          </a:xfrm>
        </p:spPr>
        <p:txBody>
          <a:bodyPr>
            <a:noAutofit/>
          </a:bodyPr>
          <a:lstStyle>
            <a:lvl1pPr marL="0" indent="0">
              <a:buNone/>
              <a:defRPr b="1">
                <a:solidFill>
                  <a:srgbClr val="003359"/>
                </a:solidFill>
                <a:latin typeface="Corbel" panose="020B0503020204020204" pitchFamily="34" charset="0"/>
                <a:cs typeface="Segoe UI" panose="020B0502040204020203" pitchFamily="34" charset="0"/>
              </a:defRPr>
            </a:lvl1pPr>
            <a:lvl3pPr marL="914400" indent="0">
              <a:buNone/>
              <a:defRPr/>
            </a:lvl3pPr>
          </a:lstStyle>
          <a:p>
            <a:pPr lvl="0"/>
            <a:r>
              <a:rPr lang="en-US" b="1">
                <a:latin typeface="Segoe UI" panose="020B0502040204020203" pitchFamily="34" charset="0"/>
                <a:cs typeface="Segoe UI" panose="020B0502040204020203" pitchFamily="34" charset="0"/>
              </a:rPr>
              <a:t>Heading text</a:t>
            </a:r>
            <a:endParaRPr lang="en-US"/>
          </a:p>
        </p:txBody>
      </p:sp>
      <p:sp>
        <p:nvSpPr>
          <p:cNvPr id="8" name="Content Placeholder 2">
            <a:extLst>
              <a:ext uri="{FF2B5EF4-FFF2-40B4-BE49-F238E27FC236}">
                <a16:creationId xmlns:a16="http://schemas.microsoft.com/office/drawing/2014/main" id="{7EED89F8-ACA9-4869-AE93-A740EFF5C6D4}"/>
              </a:ext>
            </a:extLst>
          </p:cNvPr>
          <p:cNvSpPr>
            <a:spLocks noGrp="1"/>
          </p:cNvSpPr>
          <p:nvPr>
            <p:ph idx="13"/>
          </p:nvPr>
        </p:nvSpPr>
        <p:spPr>
          <a:xfrm>
            <a:off x="695151" y="1619251"/>
            <a:ext cx="7886700" cy="4351338"/>
          </a:xfrm>
        </p:spPr>
        <p:txBody>
          <a:bodyPr/>
          <a:lstStyle>
            <a:lvl1pPr>
              <a:buClr>
                <a:srgbClr val="8FCAE7"/>
              </a:buClr>
              <a:defRPr>
                <a:solidFill>
                  <a:srgbClr val="003359"/>
                </a:solidFill>
                <a:latin typeface="Corbel" panose="020B0503020204020204" pitchFamily="34" charset="0"/>
                <a:cs typeface="Segoe UI" panose="020B0502040204020203" pitchFamily="34" charset="0"/>
              </a:defRPr>
            </a:lvl1pPr>
            <a:lvl2pPr>
              <a:buClr>
                <a:srgbClr val="8FCAE7"/>
              </a:buClr>
              <a:defRPr>
                <a:solidFill>
                  <a:srgbClr val="003359"/>
                </a:solidFill>
                <a:latin typeface="Corbel" panose="020B0503020204020204" pitchFamily="34" charset="0"/>
                <a:cs typeface="Segoe UI" panose="020B0502040204020203" pitchFamily="34" charset="0"/>
              </a:defRPr>
            </a:lvl2pPr>
            <a:lvl3pPr>
              <a:buClr>
                <a:srgbClr val="8FCAE7"/>
              </a:buClr>
              <a:defRPr>
                <a:solidFill>
                  <a:srgbClr val="003359"/>
                </a:solidFill>
                <a:latin typeface="Corbel" panose="020B0503020204020204" pitchFamily="34" charset="0"/>
                <a:cs typeface="Segoe UI" panose="020B0502040204020203" pitchFamily="34" charset="0"/>
              </a:defRPr>
            </a:lvl3pPr>
            <a:lvl4pPr>
              <a:buClr>
                <a:srgbClr val="8FCAE7"/>
              </a:buClr>
              <a:defRPr>
                <a:solidFill>
                  <a:srgbClr val="003359"/>
                </a:solidFill>
                <a:latin typeface="Corbel" panose="020B0503020204020204" pitchFamily="34" charset="0"/>
                <a:cs typeface="Segoe UI" panose="020B0502040204020203" pitchFamily="34" charset="0"/>
              </a:defRPr>
            </a:lvl4pPr>
            <a:lvl5pPr>
              <a:buClr>
                <a:srgbClr val="8FCAE7"/>
              </a:buClr>
              <a:defRPr>
                <a:solidFill>
                  <a:srgbClr val="003359"/>
                </a:solidFill>
                <a:latin typeface="Corbel" panose="020B0503020204020204"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sosceles Triangle 1">
            <a:extLst>
              <a:ext uri="{FF2B5EF4-FFF2-40B4-BE49-F238E27FC236}">
                <a16:creationId xmlns:a16="http://schemas.microsoft.com/office/drawing/2014/main" id="{305AC0E5-533B-46AA-8A0A-30F4A527647B}"/>
              </a:ext>
            </a:extLst>
          </p:cNvPr>
          <p:cNvSpPr/>
          <p:nvPr userDrawn="1"/>
        </p:nvSpPr>
        <p:spPr>
          <a:xfrm>
            <a:off x="-179388" y="0"/>
            <a:ext cx="377508" cy="6858000"/>
          </a:xfrm>
          <a:prstGeom prst="triangle">
            <a:avLst/>
          </a:prstGeom>
          <a:solidFill>
            <a:srgbClr val="BE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Isosceles Triangle 8">
            <a:extLst>
              <a:ext uri="{FF2B5EF4-FFF2-40B4-BE49-F238E27FC236}">
                <a16:creationId xmlns:a16="http://schemas.microsoft.com/office/drawing/2014/main" id="{F5E97BD8-C244-454C-9BB1-DA5803C70E52}"/>
              </a:ext>
            </a:extLst>
          </p:cNvPr>
          <p:cNvSpPr/>
          <p:nvPr userDrawn="1"/>
        </p:nvSpPr>
        <p:spPr>
          <a:xfrm flipH="1" flipV="1">
            <a:off x="8872045" y="0"/>
            <a:ext cx="520268" cy="7094970"/>
          </a:xfrm>
          <a:prstGeom prst="triangle">
            <a:avLst/>
          </a:prstGeom>
          <a:solidFill>
            <a:srgbClr val="BE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91339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15B5BC-D9F5-4C13-B818-2BF4361E938C}" type="slidenum">
              <a:rPr lang="en-US" smtClean="0"/>
              <a:t>‹#›</a:t>
            </a:fld>
            <a:endParaRPr lang="en-US"/>
          </a:p>
        </p:txBody>
      </p:sp>
      <p:cxnSp>
        <p:nvCxnSpPr>
          <p:cNvPr id="2" name="Straight Connector 1">
            <a:extLst>
              <a:ext uri="{FF2B5EF4-FFF2-40B4-BE49-F238E27FC236}">
                <a16:creationId xmlns:a16="http://schemas.microsoft.com/office/drawing/2014/main" id="{6E76C832-64B1-03E1-7BC9-12EB3FBEFB9B}"/>
              </a:ext>
            </a:extLst>
          </p:cNvPr>
          <p:cNvCxnSpPr/>
          <p:nvPr userDrawn="1"/>
        </p:nvCxnSpPr>
        <p:spPr>
          <a:xfrm>
            <a:off x="0" y="936319"/>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564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8B2A6-D9D5-7580-772E-ED4FEA2A435E}"/>
              </a:ext>
            </a:extLst>
          </p:cNvPr>
          <p:cNvSpPr/>
          <p:nvPr userDrawn="1"/>
        </p:nvSpPr>
        <p:spPr>
          <a:xfrm>
            <a:off x="8443398" y="633712"/>
            <a:ext cx="539430" cy="605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1FE304E-BD9A-614F-95B1-CB413441B677}"/>
              </a:ext>
            </a:extLst>
          </p:cNvPr>
          <p:cNvSpPr>
            <a:spLocks noGrp="1"/>
          </p:cNvSpPr>
          <p:nvPr>
            <p:ph type="sldNum" sz="quarter" idx="12"/>
          </p:nvPr>
        </p:nvSpPr>
        <p:spPr>
          <a:xfrm>
            <a:off x="144350" y="137220"/>
            <a:ext cx="770468" cy="365125"/>
          </a:xfrm>
          <a:prstGeom prst="rect">
            <a:avLst/>
          </a:prstGeom>
        </p:spPr>
        <p:txBody>
          <a:bodyPr/>
          <a:lstStyle>
            <a:lvl1pPr algn="l">
              <a:defRPr sz="800">
                <a:solidFill>
                  <a:srgbClr val="969FA7"/>
                </a:solidFill>
              </a:defRPr>
            </a:lvl1pPr>
          </a:lstStyle>
          <a:p>
            <a:fld id="{6515B5BC-D9F5-4C13-B818-2BF4361E938C}" type="slidenum">
              <a:rPr lang="en-US" smtClean="0"/>
              <a:pPr/>
              <a:t>‹#›</a:t>
            </a:fld>
            <a:endParaRPr lang="en-US"/>
          </a:p>
        </p:txBody>
      </p:sp>
    </p:spTree>
    <p:extLst>
      <p:ext uri="{BB962C8B-B14F-4D97-AF65-F5344CB8AC3E}">
        <p14:creationId xmlns:p14="http://schemas.microsoft.com/office/powerpoint/2010/main" val="3451007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539A42-C866-4EAA-A5FB-27D8263F5F9C}"/>
              </a:ext>
            </a:extLst>
          </p:cNvPr>
          <p:cNvSpPr>
            <a:spLocks noGrp="1"/>
          </p:cNvSpPr>
          <p:nvPr>
            <p:ph type="title"/>
          </p:nvPr>
        </p:nvSpPr>
        <p:spPr>
          <a:xfrm>
            <a:off x="457200" y="533400"/>
            <a:ext cx="6553200" cy="99060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C2E6F272-36E1-4EEE-8872-8ED29EFA10FD}"/>
              </a:ext>
            </a:extLst>
          </p:cNvPr>
          <p:cNvSpPr>
            <a:spLocks noGrp="1"/>
          </p:cNvSpPr>
          <p:nvPr>
            <p:ph idx="1"/>
          </p:nvPr>
        </p:nvSpPr>
        <p:spPr>
          <a:xfrm>
            <a:off x="457200" y="1752600"/>
            <a:ext cx="8458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10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36237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CDAE1D-4BEB-716E-107A-DEC202C75C50}"/>
              </a:ext>
            </a:extLst>
          </p:cNvPr>
          <p:cNvSpPr>
            <a:spLocks noGrp="1"/>
          </p:cNvSpPr>
          <p:nvPr>
            <p:ph type="sldNum" sz="quarter" idx="12"/>
          </p:nvPr>
        </p:nvSpPr>
        <p:spPr/>
        <p:txBody>
          <a:bodyPr/>
          <a:lstStyle/>
          <a:p>
            <a:fld id="{0C2181C2-2AAD-4DC0-831B-98C4A5B3C004}" type="slidenum">
              <a:rPr lang="en-US" smtClean="0"/>
              <a:t>‹#›</a:t>
            </a:fld>
            <a:endParaRPr lang="en-US"/>
          </a:p>
        </p:txBody>
      </p:sp>
      <p:cxnSp>
        <p:nvCxnSpPr>
          <p:cNvPr id="7" name="Straight Connector 6">
            <a:extLst>
              <a:ext uri="{FF2B5EF4-FFF2-40B4-BE49-F238E27FC236}">
                <a16:creationId xmlns:a16="http://schemas.microsoft.com/office/drawing/2014/main" id="{E2F445FF-C25B-9E14-87F8-9353AD2894D8}"/>
              </a:ext>
            </a:extLst>
          </p:cNvPr>
          <p:cNvCxnSpPr>
            <a:cxnSpLocks/>
          </p:cNvCxnSpPr>
          <p:nvPr userDrawn="1"/>
        </p:nvCxnSpPr>
        <p:spPr>
          <a:xfrm>
            <a:off x="452889" y="1147156"/>
            <a:ext cx="8109220" cy="0"/>
          </a:xfrm>
          <a:prstGeom prst="line">
            <a:avLst/>
          </a:prstGeom>
          <a:ln>
            <a:solidFill>
              <a:srgbClr val="4EB8EF"/>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4BC0D1F-13A0-9582-B6A4-5F9B1FC0EF87}"/>
              </a:ext>
            </a:extLst>
          </p:cNvPr>
          <p:cNvSpPr>
            <a:spLocks noGrp="1"/>
          </p:cNvSpPr>
          <p:nvPr>
            <p:ph type="body" sz="quarter" idx="13" hasCustomPrompt="1"/>
          </p:nvPr>
        </p:nvSpPr>
        <p:spPr>
          <a:xfrm>
            <a:off x="492125" y="500063"/>
            <a:ext cx="8069984" cy="984250"/>
          </a:xfrm>
          <a:prstGeom prst="rect">
            <a:avLst/>
          </a:prstGeom>
        </p:spPr>
        <p:txBody>
          <a:bodyPr/>
          <a:lstStyle>
            <a:lvl1pPr marL="0" indent="0">
              <a:buNone/>
              <a:defRPr b="1">
                <a:solidFill>
                  <a:schemeClr val="tx1">
                    <a:lumMod val="85000"/>
                    <a:lumOff val="15000"/>
                  </a:schemeClr>
                </a:solidFill>
                <a:latin typeface="Segoe UI" panose="020B0502040204020203" pitchFamily="34" charset="0"/>
                <a:cs typeface="Segoe UI" panose="020B0502040204020203" pitchFamily="34" charset="0"/>
              </a:defRPr>
            </a:lvl1pPr>
          </a:lstStyle>
          <a:p>
            <a:pPr lvl="0"/>
            <a:r>
              <a:rPr lang="en-US"/>
              <a:t>text</a:t>
            </a:r>
          </a:p>
        </p:txBody>
      </p:sp>
      <p:sp>
        <p:nvSpPr>
          <p:cNvPr id="9" name="Text Placeholder 11">
            <a:extLst>
              <a:ext uri="{FF2B5EF4-FFF2-40B4-BE49-F238E27FC236}">
                <a16:creationId xmlns:a16="http://schemas.microsoft.com/office/drawing/2014/main" id="{C3BD3F9C-C8DB-EBA2-752D-9570FDB825B4}"/>
              </a:ext>
            </a:extLst>
          </p:cNvPr>
          <p:cNvSpPr>
            <a:spLocks noGrp="1"/>
          </p:cNvSpPr>
          <p:nvPr>
            <p:ph type="body" sz="quarter" idx="14"/>
          </p:nvPr>
        </p:nvSpPr>
        <p:spPr>
          <a:xfrm>
            <a:off x="492124" y="1820863"/>
            <a:ext cx="8109219" cy="4814887"/>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835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86600" y="6413621"/>
            <a:ext cx="2057400" cy="365125"/>
          </a:xfrm>
        </p:spPr>
        <p:txBody>
          <a:bodyPr/>
          <a:lstStyle>
            <a:lvl1pPr>
              <a:defRPr>
                <a:solidFill>
                  <a:srgbClr val="555C71"/>
                </a:solidFill>
              </a:defRPr>
            </a:lvl1pPr>
          </a:lstStyle>
          <a:p>
            <a:fld id="{58C75CFB-35AF-4AE8-8ECD-394369A32573}" type="slidenum">
              <a:rPr lang="en-US" smtClean="0"/>
              <a:pPr/>
              <a:t>‹#›</a:t>
            </a:fld>
            <a:endParaRPr lang="en-US"/>
          </a:p>
        </p:txBody>
      </p:sp>
      <p:sp>
        <p:nvSpPr>
          <p:cNvPr id="4" name="Rectangle 3">
            <a:extLst>
              <a:ext uri="{FF2B5EF4-FFF2-40B4-BE49-F238E27FC236}">
                <a16:creationId xmlns:a16="http://schemas.microsoft.com/office/drawing/2014/main" id="{DC1C2D42-CE75-4686-A424-D081FCF94BAC}"/>
              </a:ext>
            </a:extLst>
          </p:cNvPr>
          <p:cNvSpPr/>
          <p:nvPr userDrawn="1"/>
        </p:nvSpPr>
        <p:spPr>
          <a:xfrm>
            <a:off x="320431" y="250091"/>
            <a:ext cx="8495323" cy="6346093"/>
          </a:xfrm>
          <a:prstGeom prst="rect">
            <a:avLst/>
          </a:prstGeom>
          <a:noFill/>
          <a:ln w="28575">
            <a:solidFill>
              <a:srgbClr val="9DCB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93D62BBB-F1DD-69DC-3F49-5E7344183048}"/>
              </a:ext>
            </a:extLst>
          </p:cNvPr>
          <p:cNvSpPr>
            <a:spLocks noGrp="1"/>
          </p:cNvSpPr>
          <p:nvPr>
            <p:ph type="body" sz="quarter" idx="14" hasCustomPrompt="1"/>
          </p:nvPr>
        </p:nvSpPr>
        <p:spPr>
          <a:xfrm>
            <a:off x="695151" y="611205"/>
            <a:ext cx="7886700" cy="593190"/>
          </a:xfrm>
        </p:spPr>
        <p:txBody>
          <a:bodyPr>
            <a:noAutofit/>
          </a:bodyPr>
          <a:lstStyle>
            <a:lvl1pPr marL="0" indent="0">
              <a:buNone/>
              <a:defRPr b="1">
                <a:solidFill>
                  <a:srgbClr val="38424B"/>
                </a:solidFill>
                <a:latin typeface="Segoe UI" panose="020B0502040204020203" pitchFamily="34" charset="0"/>
                <a:cs typeface="Segoe UI" panose="020B0502040204020203" pitchFamily="34" charset="0"/>
              </a:defRPr>
            </a:lvl1pPr>
            <a:lvl3pPr marL="914400" indent="0">
              <a:buNone/>
              <a:defRPr/>
            </a:lvl3pPr>
          </a:lstStyle>
          <a:p>
            <a:pPr lvl="0"/>
            <a:r>
              <a:rPr lang="en-US" b="1">
                <a:latin typeface="Segoe UI" panose="020B0502040204020203" pitchFamily="34" charset="0"/>
                <a:cs typeface="Segoe UI" panose="020B0502040204020203" pitchFamily="34" charset="0"/>
              </a:rPr>
              <a:t>Heading text</a:t>
            </a:r>
            <a:endParaRPr lang="en-US"/>
          </a:p>
        </p:txBody>
      </p:sp>
      <p:sp>
        <p:nvSpPr>
          <p:cNvPr id="5" name="Content Placeholder 2">
            <a:extLst>
              <a:ext uri="{FF2B5EF4-FFF2-40B4-BE49-F238E27FC236}">
                <a16:creationId xmlns:a16="http://schemas.microsoft.com/office/drawing/2014/main" id="{4E67B454-B093-35F2-934C-8D916FA6B62D}"/>
              </a:ext>
            </a:extLst>
          </p:cNvPr>
          <p:cNvSpPr>
            <a:spLocks noGrp="1"/>
          </p:cNvSpPr>
          <p:nvPr>
            <p:ph idx="13"/>
          </p:nvPr>
        </p:nvSpPr>
        <p:spPr>
          <a:xfrm>
            <a:off x="695151" y="1619251"/>
            <a:ext cx="7815803" cy="4351338"/>
          </a:xfrm>
        </p:spPr>
        <p:txBody>
          <a:bodyPr>
            <a:noAutofit/>
          </a:bodyPr>
          <a:lstStyle>
            <a:lvl1pPr>
              <a:buClr>
                <a:srgbClr val="63A6AF"/>
              </a:buClr>
              <a:defRPr>
                <a:solidFill>
                  <a:srgbClr val="38424B"/>
                </a:solidFill>
                <a:latin typeface="Segoe UI" panose="020B0502040204020203" pitchFamily="34" charset="0"/>
                <a:cs typeface="Segoe UI" panose="020B0502040204020203" pitchFamily="34" charset="0"/>
              </a:defRPr>
            </a:lvl1pPr>
            <a:lvl2pPr>
              <a:buClr>
                <a:srgbClr val="63A6AF"/>
              </a:buClr>
              <a:defRPr>
                <a:solidFill>
                  <a:srgbClr val="38424B"/>
                </a:solidFill>
                <a:latin typeface="Segoe UI" panose="020B0502040204020203" pitchFamily="34" charset="0"/>
                <a:cs typeface="Segoe UI" panose="020B0502040204020203" pitchFamily="34" charset="0"/>
              </a:defRPr>
            </a:lvl2pPr>
            <a:lvl3pPr>
              <a:buClr>
                <a:srgbClr val="63A6AF"/>
              </a:buClr>
              <a:defRPr>
                <a:solidFill>
                  <a:srgbClr val="38424B"/>
                </a:solidFill>
                <a:latin typeface="Segoe UI" panose="020B0502040204020203" pitchFamily="34" charset="0"/>
                <a:cs typeface="Segoe UI" panose="020B0502040204020203" pitchFamily="34" charset="0"/>
              </a:defRPr>
            </a:lvl3pPr>
            <a:lvl4pPr>
              <a:buClr>
                <a:srgbClr val="63A6AF"/>
              </a:buClr>
              <a:defRPr>
                <a:solidFill>
                  <a:srgbClr val="38424B"/>
                </a:solidFill>
                <a:latin typeface="Segoe UI" panose="020B0502040204020203" pitchFamily="34" charset="0"/>
                <a:cs typeface="Segoe UI" panose="020B0502040204020203" pitchFamily="34" charset="0"/>
              </a:defRPr>
            </a:lvl4pPr>
            <a:lvl5pPr>
              <a:buClr>
                <a:srgbClr val="63A6AF"/>
              </a:buClr>
              <a:defRPr>
                <a:solidFill>
                  <a:srgbClr val="38424B"/>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1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503217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152900" cy="47798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4152900" cy="47798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581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8032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272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24000"/>
            <a:ext cx="4041775" cy="8032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272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7200" y="533400"/>
            <a:ext cx="6553200" cy="990600"/>
          </a:xfrm>
        </p:spPr>
        <p:txBody>
          <a:bodyPr/>
          <a:lstStyle/>
          <a:p>
            <a:r>
              <a:rPr lang="en-US"/>
              <a:t>Click to edit Master title style</a:t>
            </a:r>
          </a:p>
        </p:txBody>
      </p:sp>
    </p:spTree>
    <p:extLst>
      <p:ext uri="{BB962C8B-B14F-4D97-AF65-F5344CB8AC3E}">
        <p14:creationId xmlns:p14="http://schemas.microsoft.com/office/powerpoint/2010/main" val="24945079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070570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952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2487"/>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52487"/>
            <a:ext cx="5111750" cy="5548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14537"/>
            <a:ext cx="3008313" cy="4386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841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26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38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92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64501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cbsla-ppt-blank.jp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Rectangle 3"/>
          <p:cNvSpPr>
            <a:spLocks noGrp="1" noChangeArrowheads="1"/>
          </p:cNvSpPr>
          <p:nvPr>
            <p:ph type="title"/>
          </p:nvPr>
        </p:nvSpPr>
        <p:spPr bwMode="auto">
          <a:xfrm>
            <a:off x="457200" y="533400"/>
            <a:ext cx="655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17526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6"/>
          <p:cNvSpPr txBox="1">
            <a:spLocks noChangeArrowheads="1"/>
          </p:cNvSpPr>
          <p:nvPr userDrawn="1"/>
        </p:nvSpPr>
        <p:spPr bwMode="auto">
          <a:xfrm>
            <a:off x="8001000" y="6573328"/>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fld id="{DCC6D25A-3D58-4715-9FE7-F09F2BAD725C}" type="slidenum">
              <a:rPr lang="en-US" sz="1000" smtClean="0">
                <a:solidFill>
                  <a:srgbClr val="007EBF"/>
                </a:solidFill>
                <a:latin typeface="Corbel" panose="020B0503020204020204" pitchFamily="34" charset="0"/>
              </a:rPr>
              <a:pPr algn="r" eaLnBrk="1" fontAlgn="base" hangingPunct="1">
                <a:spcBef>
                  <a:spcPct val="50000"/>
                </a:spcBef>
                <a:spcAft>
                  <a:spcPct val="0"/>
                </a:spcAft>
                <a:defRPr/>
              </a:pPr>
              <a:t>‹#›</a:t>
            </a:fld>
            <a:endParaRPr lang="en-US" sz="1000">
              <a:solidFill>
                <a:srgbClr val="007EBF"/>
              </a:solidFill>
              <a:latin typeface="Corbel" panose="020B0503020204020204" pitchFamily="34" charset="0"/>
            </a:endParaRPr>
          </a:p>
        </p:txBody>
      </p:sp>
    </p:spTree>
    <p:extLst>
      <p:ext uri="{BB962C8B-B14F-4D97-AF65-F5344CB8AC3E}">
        <p14:creationId xmlns:p14="http://schemas.microsoft.com/office/powerpoint/2010/main" val="524270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0" r:id="rId15"/>
    <p:sldLayoutId id="2147483691" r:id="rId16"/>
    <p:sldLayoutId id="2147483692" r:id="rId17"/>
    <p:sldLayoutId id="2147483693" r:id="rId18"/>
    <p:sldLayoutId id="2147483694" r:id="rId19"/>
    <p:sldLayoutId id="2147483695" r:id="rId20"/>
    <p:sldLayoutId id="2147483696" r:id="rId21"/>
  </p:sldLayoutIdLst>
  <p:transition/>
  <p:hf hdr="0" ftr="0" dt="0"/>
  <p:txStyles>
    <p:title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p:titleStyle>
    <p:body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Corbel" panose="020B0503020204020204" pitchFamily="34" charset="0"/>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Corbel" panose="020B0503020204020204" pitchFamily="34" charset="0"/>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Corbel" panose="020B0503020204020204" pitchFamily="34" charset="0"/>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Corbel" panose="020B0503020204020204" pitchFamily="34" charset="0"/>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Corbel" panose="020B0503020204020204" pitchFamily="34" charset="0"/>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mailto:ProviderIdentMgmt@lablue.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4.sv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2.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svg"/></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sv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447800"/>
            <a:ext cx="3733800" cy="4724400"/>
          </a:xfrm>
          <a:prstGeom prst="rect">
            <a:avLst/>
          </a:prstGeom>
          <a:noFill/>
        </p:spPr>
        <p:txBody>
          <a:bodyPr wrap="square" rtlCol="0">
            <a:noAutofit/>
          </a:bodyPr>
          <a:lstStyle/>
          <a:p>
            <a:pPr marL="0" lvl="1">
              <a:spcAft>
                <a:spcPts val="12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the listening benefit of webinar attendees, we have muted all lines and will be starting our presentation shortly.</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This helps prevent background noise (e.g., unmuted phones or phones put on hold) during the webinar.</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This also means we are unable to hear you during the webinar.</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Please submit your questions directly through the webinar platform.</a:t>
            </a:r>
          </a:p>
          <a:p>
            <a:pPr marL="0" lvl="1">
              <a:spcAft>
                <a:spcPts val="1200"/>
              </a:spcAft>
            </a:pPr>
            <a:endParaRPr lang="en-US" sz="2000">
              <a:latin typeface="Corbel" panose="020B0503020204020204" pitchFamily="34" charset="0"/>
              <a:ea typeface="Segoe UI" panose="020B0502040204020203" pitchFamily="34" charset="0"/>
              <a:cs typeface="Segoe UI" panose="020B0502040204020203" pitchFamily="34" charset="0"/>
            </a:endParaRPr>
          </a:p>
        </p:txBody>
      </p:sp>
      <p:sp>
        <p:nvSpPr>
          <p:cNvPr id="7" name="Right Arrow 6"/>
          <p:cNvSpPr/>
          <p:nvPr/>
        </p:nvSpPr>
        <p:spPr>
          <a:xfrm>
            <a:off x="4229100" y="4648200"/>
            <a:ext cx="685800" cy="463162"/>
          </a:xfrm>
          <a:prstGeom prst="right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8" name="Rounded Rectangle 7"/>
          <p:cNvSpPr/>
          <p:nvPr/>
        </p:nvSpPr>
        <p:spPr>
          <a:xfrm>
            <a:off x="5410200" y="1447800"/>
            <a:ext cx="3276600" cy="4419600"/>
          </a:xfrm>
          <a:prstGeom prst="roundRect">
            <a:avLst>
              <a:gd name="adj" fmla="val 5505"/>
            </a:avLst>
          </a:prstGeom>
          <a:noFill/>
          <a:ln w="38100">
            <a:solidFill>
              <a:schemeClr val="bg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Welcome to the Louisiana Blue Network</a:t>
            </a:r>
          </a:p>
        </p:txBody>
      </p:sp>
      <p:sp>
        <p:nvSpPr>
          <p:cNvPr id="10" name="Rectangle 9">
            <a:extLst>
              <a:ext uri="{FF2B5EF4-FFF2-40B4-BE49-F238E27FC236}">
                <a16:creationId xmlns:a16="http://schemas.microsoft.com/office/drawing/2014/main" id="{D966DB44-5CAB-4DBE-B6A5-56D5279C46E7}"/>
              </a:ext>
            </a:extLst>
          </p:cNvPr>
          <p:cNvSpPr/>
          <p:nvPr/>
        </p:nvSpPr>
        <p:spPr>
          <a:xfrm>
            <a:off x="5502779" y="1733996"/>
            <a:ext cx="3200400" cy="3570208"/>
          </a:xfrm>
          <a:prstGeom prst="rect">
            <a:avLst/>
          </a:prstGeom>
        </p:spPr>
        <p:txBody>
          <a:bodyPr wrap="square">
            <a:spAutoFit/>
          </a:bodyPr>
          <a:lstStyle/>
          <a:p>
            <a:r>
              <a:rPr lang="en-US" b="1" u="sng">
                <a:solidFill>
                  <a:srgbClr val="55565A"/>
                </a:solidFill>
                <a:latin typeface="Corbel" panose="020B0503020204020204" pitchFamily="34" charset="0"/>
                <a:cs typeface="Segoe UI" panose="020B0502040204020203" pitchFamily="34" charset="0"/>
              </a:rPr>
              <a:t>How to submit questions</a:t>
            </a:r>
            <a:r>
              <a:rPr lang="en-US" b="1">
                <a:solidFill>
                  <a:srgbClr val="55565A"/>
                </a:solidFill>
                <a:latin typeface="Corbel" panose="020B0503020204020204" pitchFamily="34" charset="0"/>
                <a:cs typeface="Segoe UI" panose="020B0502040204020203" pitchFamily="34" charset="0"/>
              </a:rPr>
              <a:t>:</a:t>
            </a:r>
          </a:p>
          <a:p>
            <a:endParaRPr lang="en-US" b="1">
              <a:solidFill>
                <a:srgbClr val="55565A"/>
              </a:solidFill>
              <a:latin typeface="Corbel" panose="020B0503020204020204" pitchFamily="34" charset="0"/>
              <a:cs typeface="Segoe UI" panose="020B0502040204020203" pitchFamily="34" charset="0"/>
            </a:endParaRP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Open the Q&amp;A feature at the bottom of your screen,  type your question related to today’s training webinar and hit “enter.”</a:t>
            </a: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Once your question is answered, it will appear in the “Answered” tab. </a:t>
            </a: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All questions will be answered by the end of the webinar. </a:t>
            </a:r>
          </a:p>
        </p:txBody>
      </p:sp>
    </p:spTree>
    <p:extLst>
      <p:ext uri="{BB962C8B-B14F-4D97-AF65-F5344CB8AC3E}">
        <p14:creationId xmlns:p14="http://schemas.microsoft.com/office/powerpoint/2010/main" val="19702867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AFCADC1E-9E8D-43DC-FC9A-67072C6A3C40}"/>
              </a:ext>
            </a:extLst>
          </p:cNvPr>
          <p:cNvSpPr/>
          <p:nvPr/>
        </p:nvSpPr>
        <p:spPr>
          <a:xfrm rot="16200000">
            <a:off x="825937" y="4300654"/>
            <a:ext cx="1731412" cy="3383281"/>
          </a:xfrm>
          <a:prstGeom prst="homePlat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D319796-B7C4-9BB9-1B16-E5741B14FB4E}"/>
              </a:ext>
            </a:extLst>
          </p:cNvPr>
          <p:cNvPicPr>
            <a:picLocks noChangeAspect="1"/>
          </p:cNvPicPr>
          <p:nvPr/>
        </p:nvPicPr>
        <p:blipFill rotWithShape="1">
          <a:blip r:embed="rId2">
            <a:extLst>
              <a:ext uri="{28A0092B-C50C-407E-A947-70E740481C1C}">
                <a14:useLocalDpi xmlns:a14="http://schemas.microsoft.com/office/drawing/2010/main" val="0"/>
              </a:ext>
            </a:extLst>
          </a:blip>
          <a:srcRect r="1394"/>
          <a:stretch/>
        </p:blipFill>
        <p:spPr>
          <a:xfrm>
            <a:off x="5405459" y="2275829"/>
            <a:ext cx="3371092" cy="3291840"/>
          </a:xfrm>
          <a:prstGeom prst="rect">
            <a:avLst/>
          </a:prstGeom>
          <a:ln>
            <a:solidFill>
              <a:srgbClr val="55565A"/>
            </a:solidFill>
          </a:ln>
        </p:spPr>
      </p:pic>
      <p:sp>
        <p:nvSpPr>
          <p:cNvPr id="14" name="Rectangle 13">
            <a:extLst>
              <a:ext uri="{FF2B5EF4-FFF2-40B4-BE49-F238E27FC236}">
                <a16:creationId xmlns:a16="http://schemas.microsoft.com/office/drawing/2014/main" id="{FFCA80A2-8DA2-4B68-8E14-4E0AEFB895A2}"/>
              </a:ext>
            </a:extLst>
          </p:cNvPr>
          <p:cNvSpPr/>
          <p:nvPr/>
        </p:nvSpPr>
        <p:spPr>
          <a:xfrm>
            <a:off x="5562601" y="4029013"/>
            <a:ext cx="1905000" cy="198908"/>
          </a:xfrm>
          <a:prstGeom prst="rect">
            <a:avLst/>
          </a:prstGeom>
          <a:noFill/>
          <a:ln w="127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0" name="Rectangle 19">
            <a:extLst>
              <a:ext uri="{FF2B5EF4-FFF2-40B4-BE49-F238E27FC236}">
                <a16:creationId xmlns:a16="http://schemas.microsoft.com/office/drawing/2014/main" id="{B62F3A5B-ABF6-4034-BF6B-8C60CCEB30E9}"/>
              </a:ext>
            </a:extLst>
          </p:cNvPr>
          <p:cNvSpPr/>
          <p:nvPr/>
        </p:nvSpPr>
        <p:spPr>
          <a:xfrm>
            <a:off x="457200" y="993274"/>
            <a:ext cx="840430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For more information on how to complete the credentialing/recredentialing processes, view our </a:t>
            </a: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 Credentialing &amp; Data Management Webinar </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presentation. It is available online at </a:t>
            </a: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&gt;Workshops and Webinar Presentations</a:t>
            </a: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pic>
        <p:nvPicPr>
          <p:cNvPr id="5" name="Picture 4">
            <a:extLst>
              <a:ext uri="{FF2B5EF4-FFF2-40B4-BE49-F238E27FC236}">
                <a16:creationId xmlns:a16="http://schemas.microsoft.com/office/drawing/2014/main" id="{D860311C-16F3-E49A-977F-756F19222942}"/>
              </a:ext>
            </a:extLst>
          </p:cNvPr>
          <p:cNvPicPr>
            <a:picLocks noChangeAspect="1"/>
          </p:cNvPicPr>
          <p:nvPr/>
        </p:nvPicPr>
        <p:blipFill>
          <a:blip r:embed="rId3" cstate="print">
            <a:extLst>
              <a:ext uri="{28A0092B-C50C-407E-A947-70E740481C1C}">
                <a14:useLocalDpi xmlns:a14="http://schemas.microsoft.com/office/drawing/2010/main" val="0"/>
              </a:ext>
            </a:extLst>
          </a:blip>
          <a:srcRect l="12772" r="12772"/>
          <a:stretch/>
        </p:blipFill>
        <p:spPr>
          <a:xfrm>
            <a:off x="573010" y="2382118"/>
            <a:ext cx="3632779" cy="2744471"/>
          </a:xfrm>
          <a:prstGeom prst="rect">
            <a:avLst/>
          </a:prstGeom>
          <a:ln>
            <a:solidFill>
              <a:srgbClr val="55565A"/>
            </a:solidFill>
          </a:ln>
        </p:spPr>
      </p:pic>
      <p:grpSp>
        <p:nvGrpSpPr>
          <p:cNvPr id="16" name="Group 15">
            <a:extLst>
              <a:ext uri="{FF2B5EF4-FFF2-40B4-BE49-F238E27FC236}">
                <a16:creationId xmlns:a16="http://schemas.microsoft.com/office/drawing/2014/main" id="{26ACE725-C9ED-C2BE-8464-22BB641FF449}"/>
              </a:ext>
            </a:extLst>
          </p:cNvPr>
          <p:cNvGrpSpPr/>
          <p:nvPr/>
        </p:nvGrpSpPr>
        <p:grpSpPr>
          <a:xfrm>
            <a:off x="2967710" y="4227921"/>
            <a:ext cx="3383280" cy="2377440"/>
            <a:chOff x="2848892" y="4221798"/>
            <a:chExt cx="3383280" cy="2377440"/>
          </a:xfrm>
        </p:grpSpPr>
        <p:grpSp>
          <p:nvGrpSpPr>
            <p:cNvPr id="7" name="Group 6">
              <a:extLst>
                <a:ext uri="{FF2B5EF4-FFF2-40B4-BE49-F238E27FC236}">
                  <a16:creationId xmlns:a16="http://schemas.microsoft.com/office/drawing/2014/main" id="{14CEAF42-F5EE-627C-D7EC-54B14135F4A9}"/>
                </a:ext>
              </a:extLst>
            </p:cNvPr>
            <p:cNvGrpSpPr>
              <a:grpSpLocks/>
            </p:cNvGrpSpPr>
            <p:nvPr/>
          </p:nvGrpSpPr>
          <p:grpSpPr>
            <a:xfrm>
              <a:off x="2848892" y="4221798"/>
              <a:ext cx="3383280" cy="2377440"/>
              <a:chOff x="5478330" y="4324827"/>
              <a:chExt cx="3574686" cy="2386272"/>
            </a:xfrm>
          </p:grpSpPr>
          <p:grpSp>
            <p:nvGrpSpPr>
              <p:cNvPr id="9" name="Group 8">
                <a:extLst>
                  <a:ext uri="{FF2B5EF4-FFF2-40B4-BE49-F238E27FC236}">
                    <a16:creationId xmlns:a16="http://schemas.microsoft.com/office/drawing/2014/main" id="{78059F5C-3A47-7048-7EC5-6C3C1C15E37E}"/>
                  </a:ext>
                </a:extLst>
              </p:cNvPr>
              <p:cNvGrpSpPr>
                <a:grpSpLocks/>
              </p:cNvGrpSpPr>
              <p:nvPr/>
            </p:nvGrpSpPr>
            <p:grpSpPr>
              <a:xfrm>
                <a:off x="5478330" y="4324827"/>
                <a:ext cx="3574686" cy="2386272"/>
                <a:chOff x="5333614" y="4193267"/>
                <a:chExt cx="3574686" cy="2386272"/>
              </a:xfrm>
            </p:grpSpPr>
            <p:pic>
              <p:nvPicPr>
                <p:cNvPr id="11" name="Picture 10">
                  <a:extLst>
                    <a:ext uri="{FF2B5EF4-FFF2-40B4-BE49-F238E27FC236}">
                      <a16:creationId xmlns:a16="http://schemas.microsoft.com/office/drawing/2014/main" id="{E5D86061-77B4-4A97-73D0-63D7DC3C33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541" t="8707" r="8716" b="9715"/>
                <a:stretch/>
              </p:blipFill>
              <p:spPr>
                <a:xfrm>
                  <a:off x="5333614" y="4193267"/>
                  <a:ext cx="3574686" cy="2386272"/>
                </a:xfrm>
                <a:prstGeom prst="rect">
                  <a:avLst/>
                </a:prstGeom>
              </p:spPr>
            </p:pic>
            <p:pic>
              <p:nvPicPr>
                <p:cNvPr id="12" name="Picture 11">
                  <a:extLst>
                    <a:ext uri="{FF2B5EF4-FFF2-40B4-BE49-F238E27FC236}">
                      <a16:creationId xmlns:a16="http://schemas.microsoft.com/office/drawing/2014/main" id="{3BA55523-8ABA-825F-29D3-8E489277C235}"/>
                    </a:ext>
                  </a:extLst>
                </p:cNvPr>
                <p:cNvPicPr>
                  <a:picLocks noChangeAspect="1"/>
                </p:cNvPicPr>
                <p:nvPr/>
              </p:nvPicPr>
              <p:blipFill rotWithShape="1">
                <a:blip r:embed="rId5">
                  <a:clrChange>
                    <a:clrFrom>
                      <a:srgbClr val="FFFFFF"/>
                    </a:clrFrom>
                    <a:clrTo>
                      <a:srgbClr val="FFFFFF">
                        <a:alpha val="0"/>
                      </a:srgbClr>
                    </a:clrTo>
                  </a:clrChange>
                </a:blip>
                <a:srcRect l="5328" t="9298" r="3664"/>
                <a:stretch/>
              </p:blipFill>
              <p:spPr>
                <a:xfrm>
                  <a:off x="5808741" y="4311912"/>
                  <a:ext cx="2624789" cy="1674447"/>
                </a:xfrm>
                <a:prstGeom prst="rect">
                  <a:avLst/>
                </a:prstGeom>
              </p:spPr>
            </p:pic>
          </p:grpSp>
          <p:sp>
            <p:nvSpPr>
              <p:cNvPr id="10" name="Rectangle 9">
                <a:extLst>
                  <a:ext uri="{FF2B5EF4-FFF2-40B4-BE49-F238E27FC236}">
                    <a16:creationId xmlns:a16="http://schemas.microsoft.com/office/drawing/2014/main" id="{8E82E002-3226-CADE-22AC-FF05D5A91EF8}"/>
                  </a:ext>
                </a:extLst>
              </p:cNvPr>
              <p:cNvSpPr>
                <a:spLocks/>
              </p:cNvSpPr>
              <p:nvPr/>
            </p:nvSpPr>
            <p:spPr>
              <a:xfrm>
                <a:off x="6735337" y="4529403"/>
                <a:ext cx="1206725" cy="7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8070CBA-DFAD-E1EC-4B41-506DB2A7BE49}"/>
                </a:ext>
              </a:extLst>
            </p:cNvPr>
            <p:cNvPicPr>
              <a:picLocks noChangeAspect="1"/>
            </p:cNvPicPr>
            <p:nvPr/>
          </p:nvPicPr>
          <p:blipFill rotWithShape="1">
            <a:blip r:embed="rId6"/>
            <a:srcRect l="-1" t="5036" r="6896" b="1844"/>
            <a:stretch/>
          </p:blipFill>
          <p:spPr>
            <a:xfrm>
              <a:off x="3294534" y="4338313"/>
              <a:ext cx="2484245" cy="1676142"/>
            </a:xfrm>
            <a:prstGeom prst="rect">
              <a:avLst/>
            </a:prstGeom>
          </p:spPr>
        </p:pic>
      </p:grpSp>
      <p:sp>
        <p:nvSpPr>
          <p:cNvPr id="3" name="Title 1">
            <a:extLst>
              <a:ext uri="{FF2B5EF4-FFF2-40B4-BE49-F238E27FC236}">
                <a16:creationId xmlns:a16="http://schemas.microsoft.com/office/drawing/2014/main" id="{6D818ADE-7669-72D7-B793-5F4C2B9BFA66}"/>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Learn More About Credentialing and Recredentialing</a:t>
            </a:r>
          </a:p>
        </p:txBody>
      </p:sp>
      <p:sp>
        <p:nvSpPr>
          <p:cNvPr id="2" name="TextBox 1">
            <a:extLst>
              <a:ext uri="{FF2B5EF4-FFF2-40B4-BE49-F238E27FC236}">
                <a16:creationId xmlns:a16="http://schemas.microsoft.com/office/drawing/2014/main" id="{60E415A2-24B9-BCF0-A323-EE6F8BF52CCF}"/>
              </a:ext>
            </a:extLst>
          </p:cNvPr>
          <p:cNvSpPr txBox="1"/>
          <p:nvPr/>
        </p:nvSpPr>
        <p:spPr>
          <a:xfrm>
            <a:off x="573010" y="5685612"/>
            <a:ext cx="2579747" cy="101566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500" b="1" dirty="0">
                <a:solidFill>
                  <a:srgbClr val="0070C0"/>
                </a:solidFill>
                <a:latin typeface="Corbel" panose="020B0503020204020204" pitchFamily="34" charset="0"/>
                <a:cs typeface="Segoe UI" panose="020B0502040204020203" pitchFamily="34" charset="0"/>
              </a:rPr>
              <a:t>To attend this webinar in May</a:t>
            </a:r>
            <a:r>
              <a:rPr lang="en-US" sz="1500" dirty="0">
                <a:solidFill>
                  <a:srgbClr val="55565A"/>
                </a:solidFill>
                <a:latin typeface="Corbel" panose="020B0503020204020204" pitchFamily="34" charset="0"/>
                <a:cs typeface="Segoe UI" panose="020B0502040204020203" pitchFamily="34" charset="0"/>
              </a:rPr>
              <a:t>, register using the link in our upcoming Provider Weekly Digests. </a:t>
            </a:r>
            <a:endParaRPr kumimoji="0" lang="en-US" sz="150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1873385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4724400"/>
            <a:ext cx="3017520" cy="200711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Reporting NDCs on Professional Claims</a:t>
            </a:r>
          </a:p>
        </p:txBody>
      </p:sp>
      <p:sp>
        <p:nvSpPr>
          <p:cNvPr id="5" name="Content Placeholder 2"/>
          <p:cNvSpPr txBox="1">
            <a:spLocks/>
          </p:cNvSpPr>
          <p:nvPr/>
        </p:nvSpPr>
        <p:spPr>
          <a:xfrm>
            <a:off x="304800" y="762000"/>
            <a:ext cx="8077200" cy="3581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9062" indent="0">
              <a:buNone/>
            </a:pPr>
            <a:r>
              <a:rPr lang="en-US" sz="1600" b="1">
                <a:latin typeface="Corbel" panose="020B0503020204020204" pitchFamily="34" charset="0"/>
                <a:ea typeface="Segoe UI" panose="020B0502040204020203" pitchFamily="34" charset="0"/>
                <a:cs typeface="Segoe UI" panose="020B0502040204020203" pitchFamily="34" charset="0"/>
              </a:rPr>
              <a:t>For Hardcopy Claims</a:t>
            </a:r>
          </a:p>
          <a:p>
            <a:pPr marL="119062" indent="0">
              <a:spcBef>
                <a:spcPts val="300"/>
              </a:spcBef>
              <a:spcAft>
                <a:spcPts val="1800"/>
              </a:spcAft>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On the CMS-1500 claim form, report the NDC in the shaded area of Box 24A. We follow the CMS guidelines when reporting the NDC. The NDC should be preceded with the qualifier N4 and followed immediately by a valid CMS 11-digit NDC code fixed length 5-4-2 (no hyphens), e.g., N49999999999. The drug quantity and measurement/qualifier should be included.</a:t>
            </a:r>
          </a:p>
          <a:p>
            <a:pPr marL="119062" indent="0">
              <a:buNone/>
            </a:pPr>
            <a:r>
              <a:rPr lang="en-US" sz="1600" b="1">
                <a:latin typeface="Corbel" panose="020B0503020204020204" pitchFamily="34" charset="0"/>
                <a:ea typeface="Segoe UI" panose="020B0502040204020203" pitchFamily="34" charset="0"/>
                <a:cs typeface="Segoe UI" panose="020B0502040204020203" pitchFamily="34" charset="0"/>
              </a:rPr>
              <a:t>For Electronic Claims 837P</a:t>
            </a:r>
          </a:p>
          <a:p>
            <a:pPr marL="119062" indent="0">
              <a:spcBef>
                <a:spcPts val="300"/>
              </a:spcBef>
              <a:spcAft>
                <a:spcPts val="1800"/>
              </a:spcAft>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Report the 11-digit NDC in loop 2410, Segment LIN03 of the 837. The NDC will be validated during processing. The corresponding quantity and unit(s) of measure should be reported in loop 2410 CTP04 and CTP05-1. Available measures of units include the international unit, gram, milligram, milliliter and unit.</a:t>
            </a:r>
          </a:p>
          <a:p>
            <a:pPr marL="119062" indent="0">
              <a:spcBef>
                <a:spcPts val="0"/>
              </a:spcBef>
              <a:buNone/>
            </a:pPr>
            <a:r>
              <a:rPr lang="en-US" sz="1600" b="1">
                <a:latin typeface="Corbel" panose="020B0503020204020204" pitchFamily="34" charset="0"/>
                <a:ea typeface="Segoe UI" panose="020B0502040204020203" pitchFamily="34" charset="0"/>
                <a:cs typeface="Segoe UI" panose="020B0502040204020203" pitchFamily="34" charset="0"/>
              </a:rPr>
              <a:t>For iLinkBlue Claims (Professional Only)</a:t>
            </a:r>
          </a:p>
          <a:p>
            <a:pPr marL="118872" indent="0">
              <a:spcBef>
                <a:spcPts val="300"/>
              </a:spcBef>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Select 24K to expand the claim line to report the NDC, Quantity and Measurement:</a:t>
            </a:r>
          </a:p>
          <a:p>
            <a:pPr marL="404622" indent="-285750"/>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NDC Code Field: Enter the 11-digit NDC code. No alpha characters, spaces or hyphens can be present.</a:t>
            </a:r>
          </a:p>
          <a:p>
            <a:pPr marL="404622" indent="-285750"/>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Quantity: Numeric value of quantity.</a:t>
            </a:r>
          </a:p>
          <a:p>
            <a:pPr marL="404622" indent="-285750"/>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Measurement: Select the appropriate measurement from the drop-down menu.</a:t>
            </a:r>
          </a:p>
          <a:p>
            <a:pPr marL="731520">
              <a:buFont typeface="Symbol" panose="05050102010706020507" pitchFamily="18" charset="2"/>
              <a:buChar cha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F2 – International Unit</a:t>
            </a:r>
          </a:p>
          <a:p>
            <a:pPr marL="731520">
              <a:buFont typeface="Symbol" panose="05050102010706020507" pitchFamily="18" charset="2"/>
              <a:buChar cha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GR – Gram</a:t>
            </a:r>
          </a:p>
          <a:p>
            <a:pPr marL="731520">
              <a:buFont typeface="Symbol" panose="05050102010706020507" pitchFamily="18" charset="2"/>
              <a:buChar cha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ME – Milligram</a:t>
            </a:r>
          </a:p>
          <a:p>
            <a:pPr marL="731520">
              <a:buFont typeface="Symbol" panose="05050102010706020507" pitchFamily="18" charset="2"/>
              <a:buChar cha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ML – Milliliter</a:t>
            </a:r>
          </a:p>
          <a:p>
            <a:pPr marL="731520">
              <a:buFont typeface="Symbol" panose="05050102010706020507" pitchFamily="18" charset="2"/>
              <a:buChar cha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UN – Unit</a:t>
            </a:r>
          </a:p>
          <a:p>
            <a:pPr marL="119062" indent="0">
              <a:buNone/>
            </a:pPr>
            <a:endParaRPr lang="en-US" sz="1600">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1884299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43400" y="5475208"/>
            <a:ext cx="4038600" cy="762001"/>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Reporting NDCs on Professional Claims</a:t>
            </a:r>
          </a:p>
        </p:txBody>
      </p:sp>
      <p:sp>
        <p:nvSpPr>
          <p:cNvPr id="5" name="Rectangle 4"/>
          <p:cNvSpPr/>
          <p:nvPr/>
        </p:nvSpPr>
        <p:spPr>
          <a:xfrm>
            <a:off x="685800" y="1219200"/>
            <a:ext cx="7924800" cy="3570208"/>
          </a:xfrm>
          <a:prstGeom prst="rect">
            <a:avLst/>
          </a:prstGeom>
        </p:spPr>
        <p:txBody>
          <a:bodyPr wrap="square">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You must enter the NDC on your claim in the 11-digit billing format (no spaces, hyphens or other characters). If the NDC on the package label is less than 11 digits, you must add a leading zero to the appropriate segment to create a 5-4-2 format.</a:t>
            </a:r>
          </a:p>
          <a:p>
            <a:endParaRPr lang="en-US">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r>
              <a:rPr lang="en-US" sz="1600" b="1">
                <a:latin typeface="Corbel" panose="020B0503020204020204" pitchFamily="34" charset="0"/>
                <a:ea typeface="Segoe UI" panose="020B0502040204020203" pitchFamily="34" charset="0"/>
                <a:cs typeface="Segoe UI" panose="020B0502040204020203" pitchFamily="34" charset="0"/>
              </a:rPr>
              <a:t>How should the NDC be entered on the claim? See the examples below:</a:t>
            </a: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endParaRPr>
          </a:p>
          <a:p>
            <a:endParaRPr lang="en-US" sz="1600">
              <a:solidFill>
                <a:srgbClr val="7F7F7F"/>
              </a:solidFill>
              <a:latin typeface="Corbel" panose="020B0503020204020204" pitchFamily="34" charset="0"/>
              <a:ea typeface="Segoe UI" panose="020B0502040204020203" pitchFamily="34" charset="0"/>
              <a:cs typeface="Segoe UI" panose="020B0502040204020203" pitchFamily="34" charset="0"/>
            </a:endParaRPr>
          </a:p>
        </p:txBody>
      </p:sp>
      <p:sp>
        <p:nvSpPr>
          <p:cNvPr id="6" name="Rectangle 5"/>
          <p:cNvSpPr/>
          <p:nvPr/>
        </p:nvSpPr>
        <p:spPr>
          <a:xfrm>
            <a:off x="4343400" y="5562600"/>
            <a:ext cx="3886200" cy="584775"/>
          </a:xfrm>
          <a:prstGeom prst="rect">
            <a:avLst/>
          </a:prstGeom>
        </p:spPr>
        <p:txBody>
          <a:bodyPr wrap="square">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If the NDC is not submitted in the correct format, the claim will be denied.</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4556" b="43222"/>
          <a:stretch/>
        </p:blipFill>
        <p:spPr>
          <a:xfrm>
            <a:off x="0" y="5221110"/>
            <a:ext cx="3810000" cy="163688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7016567"/>
              </p:ext>
            </p:extLst>
          </p:nvPr>
        </p:nvGraphicFramePr>
        <p:xfrm>
          <a:off x="769620" y="2895600"/>
          <a:ext cx="7231380" cy="1752600"/>
        </p:xfrm>
        <a:graphic>
          <a:graphicData uri="http://schemas.openxmlformats.org/drawingml/2006/table">
            <a:tbl>
              <a:tblPr firstRow="1" firstCol="1" bandRow="1">
                <a:tableStyleId>{073A0DAA-6AF3-43AB-8588-CEC1D06C72B9}</a:tableStyleId>
              </a:tblPr>
              <a:tblGrid>
                <a:gridCol w="1527544">
                  <a:extLst>
                    <a:ext uri="{9D8B030D-6E8A-4147-A177-3AD203B41FA5}">
                      <a16:colId xmlns:a16="http://schemas.microsoft.com/office/drawing/2014/main" val="20000"/>
                    </a:ext>
                  </a:extLst>
                </a:gridCol>
                <a:gridCol w="1807845">
                  <a:extLst>
                    <a:ext uri="{9D8B030D-6E8A-4147-A177-3AD203B41FA5}">
                      <a16:colId xmlns:a16="http://schemas.microsoft.com/office/drawing/2014/main" val="20001"/>
                    </a:ext>
                  </a:extLst>
                </a:gridCol>
                <a:gridCol w="1807845">
                  <a:extLst>
                    <a:ext uri="{9D8B030D-6E8A-4147-A177-3AD203B41FA5}">
                      <a16:colId xmlns:a16="http://schemas.microsoft.com/office/drawing/2014/main" val="20002"/>
                    </a:ext>
                  </a:extLst>
                </a:gridCol>
                <a:gridCol w="2088146">
                  <a:extLst>
                    <a:ext uri="{9D8B030D-6E8A-4147-A177-3AD203B41FA5}">
                      <a16:colId xmlns:a16="http://schemas.microsoft.com/office/drawing/2014/main" val="20003"/>
                    </a:ext>
                  </a:extLst>
                </a:gridCol>
              </a:tblGrid>
              <a:tr h="481965">
                <a:tc>
                  <a:txBody>
                    <a:bodyPr/>
                    <a:lstStyle/>
                    <a:p>
                      <a:pPr marL="0" marR="0" algn="ctr">
                        <a:spcBef>
                          <a:spcPts val="0"/>
                        </a:spcBef>
                        <a:spcAft>
                          <a:spcPts val="0"/>
                        </a:spcAft>
                      </a:pPr>
                      <a:r>
                        <a:rPr lang="en-US" sz="1100">
                          <a:effectLst/>
                          <a:latin typeface="Corbel" panose="020B0503020204020204" pitchFamily="34" charset="0"/>
                        </a:rPr>
                        <a:t>10-Digit Format</a:t>
                      </a:r>
                    </a:p>
                    <a:p>
                      <a:pPr marL="0" marR="0" algn="ctr">
                        <a:spcBef>
                          <a:spcPts val="0"/>
                        </a:spcBef>
                        <a:spcAft>
                          <a:spcPts val="0"/>
                        </a:spcAft>
                      </a:pPr>
                      <a:r>
                        <a:rPr lang="en-US" sz="1100">
                          <a:effectLst/>
                        </a:rPr>
                        <a:t>on Package</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10-Digit label format</a:t>
                      </a:r>
                    </a:p>
                    <a:p>
                      <a:pPr marL="0" marR="0" algn="ctr">
                        <a:spcBef>
                          <a:spcPts val="0"/>
                        </a:spcBef>
                        <a:spcAft>
                          <a:spcPts val="0"/>
                        </a:spcAft>
                      </a:pPr>
                      <a:r>
                        <a:rPr lang="en-US" sz="1100">
                          <a:effectLst/>
                        </a:rPr>
                        <a:t>Example</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11-Digit</a:t>
                      </a:r>
                    </a:p>
                    <a:p>
                      <a:pPr marL="0" marR="0" algn="ctr">
                        <a:spcBef>
                          <a:spcPts val="0"/>
                        </a:spcBef>
                        <a:spcAft>
                          <a:spcPts val="0"/>
                        </a:spcAft>
                      </a:pPr>
                      <a:r>
                        <a:rPr lang="en-US" sz="1100">
                          <a:effectLst/>
                        </a:rPr>
                        <a:t>Format</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11-Digit Format</a:t>
                      </a:r>
                    </a:p>
                    <a:p>
                      <a:pPr marL="0" marR="0" algn="ctr">
                        <a:spcBef>
                          <a:spcPts val="0"/>
                        </a:spcBef>
                        <a:spcAft>
                          <a:spcPts val="0"/>
                        </a:spcAft>
                      </a:pPr>
                      <a:r>
                        <a:rPr lang="en-US" sz="1100">
                          <a:effectLst/>
                        </a:rPr>
                        <a:t>Example</a:t>
                      </a:r>
                      <a:endParaRPr lang="en-US" sz="1100">
                        <a:effectLst/>
                        <a:latin typeface="Corbel" panose="020B0503020204020204" pitchFamily="34" charset="0"/>
                        <a:ea typeface="Calibri"/>
                        <a:cs typeface="Times New Roman"/>
                      </a:endParaRPr>
                    </a:p>
                  </a:txBody>
                  <a:tcPr marL="68580" marR="68580" marT="0" marB="0" anchor="ctr"/>
                </a:tc>
                <a:extLst>
                  <a:ext uri="{0D108BD9-81ED-4DB2-BD59-A6C34878D82A}">
                    <a16:rowId xmlns:a16="http://schemas.microsoft.com/office/drawing/2014/main" val="10000"/>
                  </a:ext>
                </a:extLst>
              </a:tr>
              <a:tr h="407403">
                <a:tc>
                  <a:txBody>
                    <a:bodyPr/>
                    <a:lstStyle/>
                    <a:p>
                      <a:pPr marL="0" marR="0" algn="ctr">
                        <a:spcBef>
                          <a:spcPts val="0"/>
                        </a:spcBef>
                        <a:spcAft>
                          <a:spcPts val="0"/>
                        </a:spcAft>
                      </a:pPr>
                      <a:r>
                        <a:rPr lang="en-US" sz="1100">
                          <a:effectLst/>
                          <a:latin typeface="Corbel" panose="020B0503020204020204" pitchFamily="34" charset="0"/>
                        </a:rPr>
                        <a:t>4-4-2</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09999-9999-99</a:t>
                      </a:r>
                      <a:endParaRPr lang="en-US" sz="1100">
                        <a:effectLst/>
                        <a:latin typeface="Corbel" panose="020B0503020204020204" pitchFamily="34" charset="0"/>
                        <a:ea typeface="Calibri"/>
                        <a:cs typeface="Times New Roman"/>
                      </a:endParaRPr>
                    </a:p>
                  </a:txBody>
                  <a:tcPr marL="68580" marR="68580" marT="0" marB="0" anchor="ctr"/>
                </a:tc>
                <a:extLst>
                  <a:ext uri="{0D108BD9-81ED-4DB2-BD59-A6C34878D82A}">
                    <a16:rowId xmlns:a16="http://schemas.microsoft.com/office/drawing/2014/main" val="10001"/>
                  </a:ext>
                </a:extLst>
              </a:tr>
              <a:tr h="400484">
                <a:tc>
                  <a:txBody>
                    <a:bodyPr/>
                    <a:lstStyle/>
                    <a:p>
                      <a:pPr marL="0" marR="0" algn="ctr">
                        <a:spcBef>
                          <a:spcPts val="0"/>
                        </a:spcBef>
                        <a:spcAft>
                          <a:spcPts val="0"/>
                        </a:spcAft>
                      </a:pPr>
                      <a:r>
                        <a:rPr lang="en-US" sz="1100">
                          <a:effectLst/>
                          <a:latin typeface="Corbel" panose="020B0503020204020204" pitchFamily="34" charset="0"/>
                        </a:rPr>
                        <a:t>5-3-2</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99999-0999-99</a:t>
                      </a:r>
                      <a:endParaRPr lang="en-US" sz="1100">
                        <a:effectLst/>
                        <a:latin typeface="Corbel" panose="020B0503020204020204" pitchFamily="34" charset="0"/>
                        <a:ea typeface="Calibri"/>
                        <a:cs typeface="Times New Roman"/>
                      </a:endParaRPr>
                    </a:p>
                  </a:txBody>
                  <a:tcPr marL="68580" marR="68580" marT="0" marB="0" anchor="ctr"/>
                </a:tc>
                <a:extLst>
                  <a:ext uri="{0D108BD9-81ED-4DB2-BD59-A6C34878D82A}">
                    <a16:rowId xmlns:a16="http://schemas.microsoft.com/office/drawing/2014/main" val="10002"/>
                  </a:ext>
                </a:extLst>
              </a:tr>
              <a:tr h="462748">
                <a:tc>
                  <a:txBody>
                    <a:bodyPr/>
                    <a:lstStyle/>
                    <a:p>
                      <a:pPr marL="0" marR="0" algn="ctr">
                        <a:spcBef>
                          <a:spcPts val="0"/>
                        </a:spcBef>
                        <a:spcAft>
                          <a:spcPts val="0"/>
                        </a:spcAft>
                      </a:pPr>
                      <a:r>
                        <a:rPr lang="en-US" sz="1100">
                          <a:effectLst/>
                          <a:latin typeface="Corbel" panose="020B0503020204020204" pitchFamily="34" charset="0"/>
                        </a:rPr>
                        <a:t>5-4-1</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99999-9999-09</a:t>
                      </a:r>
                      <a:endParaRPr lang="en-US" sz="1100">
                        <a:effectLst/>
                        <a:latin typeface="Corbel" panose="020B0503020204020204" pitchFamily="34" charset="0"/>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0601155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303520" y="4831080"/>
            <a:ext cx="3535680" cy="134112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Closed Formulary</a:t>
            </a:r>
          </a:p>
        </p:txBody>
      </p:sp>
      <p:sp>
        <p:nvSpPr>
          <p:cNvPr id="5" name="Rectangle 4"/>
          <p:cNvSpPr/>
          <p:nvPr/>
        </p:nvSpPr>
        <p:spPr>
          <a:xfrm>
            <a:off x="152400" y="762000"/>
            <a:ext cx="4419600" cy="4493538"/>
          </a:xfrm>
          <a:prstGeom prst="rect">
            <a:avLst/>
          </a:prstGeom>
        </p:spPr>
        <p:txBody>
          <a:bodyPr wrap="square">
            <a:spAutoFit/>
          </a:bodyPr>
          <a:lstStyle/>
          <a:p>
            <a:pPr marL="285750" marR="0" indent="-285750">
              <a:spcBef>
                <a:spcPts val="0"/>
              </a:spcBef>
              <a:spcAft>
                <a:spcPts val="1800"/>
              </a:spcAft>
              <a:buFont typeface="Arial" panose="020B0604020202020204" pitchFamily="34" charset="0"/>
              <a:buChar char="•"/>
            </a:pP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Most of our members follow a Covered Drug List. Covered Drug Lists include thousands of generic and brand drugs, but not all drugs.</a:t>
            </a:r>
            <a:endParaRPr lang="en-US" sz="1600" b="1">
              <a:solidFill>
                <a:srgbClr val="55565A"/>
              </a:solidFill>
              <a:latin typeface="Corbel" panose="020B0503020204020204" pitchFamily="34" charset="0"/>
              <a:ea typeface="Calibri" panose="020F0502020204030204" pitchFamily="34" charset="0"/>
              <a:cs typeface="Segoe UI" panose="020B0502040204020203" pitchFamily="34" charset="0"/>
            </a:endParaRPr>
          </a:p>
          <a:p>
            <a:pPr marL="285750" marR="0" indent="-285750">
              <a:spcBef>
                <a:spcPts val="0"/>
              </a:spcBef>
              <a:spcAft>
                <a:spcPts val="1800"/>
              </a:spcAft>
              <a:buClr>
                <a:srgbClr val="55565A"/>
              </a:buClr>
              <a:buFont typeface="Arial" panose="020B0604020202020204" pitchFamily="34" charset="0"/>
              <a:buChar char="•"/>
            </a:pPr>
            <a:r>
              <a:rPr lang="en-US" sz="1600" b="1">
                <a:solidFill>
                  <a:srgbClr val="0070C0"/>
                </a:solidFill>
                <a:latin typeface="Corbel" panose="020B0503020204020204" pitchFamily="34" charset="0"/>
                <a:ea typeface="Calibri" panose="020F0502020204030204" pitchFamily="34" charset="0"/>
                <a:cs typeface="Segoe UI" panose="020B0502040204020203" pitchFamily="34" charset="0"/>
              </a:rPr>
              <a:t>Please consider prescribing drugs that are covered</a:t>
            </a:r>
            <a:r>
              <a:rPr lang="en-US" sz="1600">
                <a:solidFill>
                  <a:srgbClr val="0070C0"/>
                </a:solidFill>
                <a:latin typeface="Corbel" panose="020B0503020204020204" pitchFamily="34" charset="0"/>
                <a:ea typeface="Calibri" panose="020F0502020204030204" pitchFamily="34" charset="0"/>
                <a:cs typeface="Segoe UI" panose="020B0502040204020203" pitchFamily="34" charset="0"/>
              </a:rPr>
              <a:t> </a:t>
            </a:r>
            <a:r>
              <a:rPr lang="en-US" sz="1600">
                <a:solidFill>
                  <a:srgbClr val="55565A"/>
                </a:solidFill>
                <a:latin typeface="Corbel" panose="020B0503020204020204" pitchFamily="34" charset="0"/>
                <a:ea typeface="Calibri" panose="020F0502020204030204" pitchFamily="34" charset="0"/>
                <a:cs typeface="Segoe UI" panose="020B0502040204020203" pitchFamily="34" charset="0"/>
              </a:rPr>
              <a:t>or have lower out-of-pocket costs when you believe it is appropriate.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If members fill a prescription drug that is not on the covered drug list, they could have to pay the full cost of the drug out of pocket. </a:t>
            </a:r>
            <a:endParaRPr lang="en-US" sz="1600" b="1">
              <a:solidFill>
                <a:srgbClr val="55565A"/>
              </a:solidFill>
              <a:latin typeface="Corbel" panose="020B0503020204020204" pitchFamily="34" charset="0"/>
              <a:ea typeface="Times New Roman" panose="02020603050405020304" pitchFamily="18" charset="0"/>
              <a:cs typeface="Segoe UI" panose="020B0502040204020203" pitchFamily="34" charset="0"/>
            </a:endParaRPr>
          </a:p>
          <a:p>
            <a:pPr marL="285750" indent="-285750">
              <a:spcAft>
                <a:spcPts val="1800"/>
              </a:spcAft>
              <a:buClr>
                <a:srgbClr val="55565A"/>
              </a:buClr>
              <a:buFont typeface="Arial" panose="020B0604020202020204" pitchFamily="34" charset="0"/>
              <a:buChar char="•"/>
            </a:pPr>
            <a:r>
              <a:rPr lang="en-US" sz="1600" b="1">
                <a:solidFill>
                  <a:srgbClr val="0070C0"/>
                </a:solidFill>
                <a:latin typeface="Corbel" panose="020B0503020204020204" pitchFamily="34" charset="0"/>
                <a:ea typeface="Times New Roman" panose="02020603050405020304" pitchFamily="18" charset="0"/>
                <a:cs typeface="Segoe UI" panose="020B0502040204020203" pitchFamily="34" charset="0"/>
              </a:rPr>
              <a:t>You may ask for a clinical review</a:t>
            </a:r>
            <a:r>
              <a:rPr lang="en-US" sz="1600">
                <a:solidFill>
                  <a:srgbClr val="0070C0"/>
                </a:solidFill>
                <a:latin typeface="Corbel" panose="020B0503020204020204" pitchFamily="34" charset="0"/>
                <a:ea typeface="Times New Roman" panose="02020603050405020304" pitchFamily="18" charset="0"/>
                <a:cs typeface="Segoe UI" panose="020B0502040204020203" pitchFamily="34" charset="0"/>
              </a:rPr>
              <a:t>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(similar to prior authorization) if your patient has a medically necessary need for a </a:t>
            </a:r>
            <a:r>
              <a:rPr lang="en-US" sz="1600" i="1">
                <a:solidFill>
                  <a:srgbClr val="55565A"/>
                </a:solidFill>
                <a:latin typeface="Corbel" panose="020B0503020204020204" pitchFamily="34" charset="0"/>
                <a:ea typeface="Times New Roman" panose="02020603050405020304" pitchFamily="18" charset="0"/>
                <a:cs typeface="Segoe UI" panose="020B0502040204020203" pitchFamily="34" charset="0"/>
              </a:rPr>
              <a:t>non-formulary</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 drug. Find information about submitting a prior authorization at </a:t>
            </a:r>
            <a:r>
              <a:rPr lang="en-US" sz="1600" b="1">
                <a:solidFill>
                  <a:srgbClr val="0070C0"/>
                </a:solidFill>
                <a:latin typeface="Corbel" panose="020B0503020204020204" pitchFamily="34" charset="0"/>
                <a:ea typeface="Times New Roman" panose="02020603050405020304" pitchFamily="18" charset="0"/>
                <a:cs typeface="Segoe UI" panose="020B0502040204020203" pitchFamily="34" charset="0"/>
              </a:rPr>
              <a:t>www.lablue.com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&gt;Provider &gt;Pharmacy. This is not available for drugs excluded from coverage.</a:t>
            </a:r>
            <a:endParaRPr lang="en-US" sz="1600">
              <a:solidFill>
                <a:srgbClr val="55565A"/>
              </a:solidFill>
              <a:latin typeface="Corbel" panose="020B0503020204020204" pitchFamily="34" charset="0"/>
              <a:cs typeface="Segoe UI" panose="020B0502040204020203" pitchFamily="34" charset="0"/>
            </a:endParaRPr>
          </a:p>
        </p:txBody>
      </p:sp>
      <p:sp>
        <p:nvSpPr>
          <p:cNvPr id="6" name="Rectangle 5"/>
          <p:cNvSpPr/>
          <p:nvPr/>
        </p:nvSpPr>
        <p:spPr>
          <a:xfrm>
            <a:off x="5455920" y="5029200"/>
            <a:ext cx="3383280" cy="954107"/>
          </a:xfrm>
          <a:prstGeom prst="rect">
            <a:avLst/>
          </a:prstGeom>
        </p:spPr>
        <p:txBody>
          <a:bodyPr wrap="square">
            <a:spAutoFit/>
          </a:bodyPr>
          <a:lstStyle/>
          <a:p>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You and your patients can check the Covered Drug List and find up-to-date information about drug coverage at </a:t>
            </a:r>
            <a:r>
              <a:rPr lang="en-US" sz="1400" b="1">
                <a:latin typeface="Corbel" panose="020B0503020204020204" pitchFamily="34" charset="0"/>
                <a:ea typeface="Segoe UI" panose="020B0502040204020203" pitchFamily="34" charset="0"/>
                <a:cs typeface="Segoe UI" panose="020B0502040204020203" pitchFamily="34" charset="0"/>
              </a:rPr>
              <a:t>www.lablue.com/covereddrugs</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990600"/>
            <a:ext cx="3385342" cy="3383280"/>
          </a:xfrm>
          <a:prstGeom prst="rect">
            <a:avLst/>
          </a:prstGeom>
          <a:ln>
            <a:noFill/>
          </a:ln>
          <a:effectLst>
            <a:softEdge rad="112500"/>
          </a:effectLst>
        </p:spPr>
      </p:pic>
    </p:spTree>
    <p:extLst>
      <p:ext uri="{BB962C8B-B14F-4D97-AF65-F5344CB8AC3E}">
        <p14:creationId xmlns:p14="http://schemas.microsoft.com/office/powerpoint/2010/main" val="409740136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Provider’s Role in Documenting</a:t>
            </a:r>
          </a:p>
        </p:txBody>
      </p:sp>
      <p:sp>
        <p:nvSpPr>
          <p:cNvPr id="5" name="Rectangle 4">
            <a:extLst>
              <a:ext uri="{FF2B5EF4-FFF2-40B4-BE49-F238E27FC236}">
                <a16:creationId xmlns:a16="http://schemas.microsoft.com/office/drawing/2014/main" id="{D7F20E29-2F0B-447E-B915-133078EB3D81}"/>
              </a:ext>
            </a:extLst>
          </p:cNvPr>
          <p:cNvSpPr/>
          <p:nvPr/>
        </p:nvSpPr>
        <p:spPr>
          <a:xfrm>
            <a:off x="2971800" y="1674354"/>
            <a:ext cx="5923935" cy="3921586"/>
          </a:xfrm>
          <a:prstGeom prst="rect">
            <a:avLst/>
          </a:prstGeom>
        </p:spPr>
        <p:txBody>
          <a:bodyPr wrap="square">
            <a:spAutoFit/>
          </a:bodyPr>
          <a:lstStyle/>
          <a:p>
            <a:pPr marL="582930" lvl="1" indent="-285750">
              <a:spcAft>
                <a:spcPts val="700"/>
              </a:spcAft>
              <a:buClr>
                <a:schemeClr val="accent4">
                  <a:lumMod val="75000"/>
                  <a:lumOff val="25000"/>
                </a:schemeClr>
              </a:buClr>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Each page of the patient’s medical records should include the following for a face-to-face visit:</a:t>
            </a:r>
          </a:p>
          <a:p>
            <a:pPr marL="1017270" lvl="2" indent="-285750">
              <a:spcAft>
                <a:spcPts val="700"/>
              </a:spcAft>
              <a:buClr>
                <a:schemeClr val="accent4">
                  <a:lumMod val="75000"/>
                  <a:lumOff val="25000"/>
                </a:schemeClr>
              </a:buClr>
              <a:buSzPct val="100000"/>
              <a:buFont typeface="Symbol" panose="05050102010706020507" pitchFamily="18" charset="2"/>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Patient name</a:t>
            </a:r>
          </a:p>
          <a:p>
            <a:pPr marL="1017270" lvl="2" indent="-285750">
              <a:spcAft>
                <a:spcPts val="700"/>
              </a:spcAft>
              <a:buClr>
                <a:schemeClr val="accent4">
                  <a:lumMod val="75000"/>
                  <a:lumOff val="25000"/>
                </a:schemeClr>
              </a:buClr>
              <a:buSzPct val="100000"/>
              <a:buFont typeface="Symbol" panose="05050102010706020507" pitchFamily="18" charset="2"/>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Date of birth or other unique identifier </a:t>
            </a:r>
          </a:p>
          <a:p>
            <a:pPr marL="1017270" lvl="2" indent="-285750">
              <a:spcAft>
                <a:spcPts val="700"/>
              </a:spcAft>
              <a:buClr>
                <a:schemeClr val="accent4">
                  <a:lumMod val="75000"/>
                  <a:lumOff val="25000"/>
                </a:schemeClr>
              </a:buClr>
              <a:buSzPct val="100000"/>
              <a:buFont typeface="Symbol" panose="05050102010706020507" pitchFamily="18" charset="2"/>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Date of service including the year</a:t>
            </a:r>
          </a:p>
          <a:p>
            <a:pPr marL="582930" lvl="1" indent="-285750">
              <a:spcAft>
                <a:spcPts val="700"/>
              </a:spcAft>
              <a:buClr>
                <a:schemeClr val="accent4">
                  <a:lumMod val="75000"/>
                  <a:lumOff val="25000"/>
                </a:schemeClr>
              </a:buClr>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Provider signature (must be legible and include credentials).</a:t>
            </a:r>
          </a:p>
          <a:p>
            <a:pPr marL="582930" lvl="1" indent="-285750">
              <a:spcAft>
                <a:spcPts val="700"/>
              </a:spcAft>
              <a:buClr>
                <a:schemeClr val="accent4">
                  <a:lumMod val="75000"/>
                  <a:lumOff val="25000"/>
                </a:schemeClr>
              </a:buClr>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Report ALL applicable diagnoses on claims and report at the highest level of specificity (CMS-1500 claim forms can accommodate up to 12 diagnosis codes).</a:t>
            </a:r>
          </a:p>
          <a:p>
            <a:pPr marL="582930" lvl="1" indent="-285750">
              <a:spcAft>
                <a:spcPts val="700"/>
              </a:spcAft>
              <a:buClr>
                <a:schemeClr val="accent4">
                  <a:lumMod val="75000"/>
                  <a:lumOff val="25000"/>
                </a:schemeClr>
              </a:buClr>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Include all related diagnoses, including chronic conditions you are treating.</a:t>
            </a:r>
          </a:p>
          <a:p>
            <a:pPr marL="582930" lvl="1" indent="-285750">
              <a:spcAft>
                <a:spcPts val="700"/>
              </a:spcAft>
              <a:buClr>
                <a:schemeClr val="accent4">
                  <a:lumMod val="75000"/>
                  <a:lumOff val="25000"/>
                </a:schemeClr>
              </a:buClr>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Medical records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must support ALL</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diagnosis codes on claims.</a:t>
            </a:r>
          </a:p>
        </p:txBody>
      </p:sp>
      <p:sp>
        <p:nvSpPr>
          <p:cNvPr id="6" name="TextBox 5">
            <a:extLst>
              <a:ext uri="{FF2B5EF4-FFF2-40B4-BE49-F238E27FC236}">
                <a16:creationId xmlns:a16="http://schemas.microsoft.com/office/drawing/2014/main" id="{4254C659-E9D1-4F08-9A03-ECB00BC0659F}"/>
              </a:ext>
            </a:extLst>
          </p:cNvPr>
          <p:cNvSpPr txBox="1"/>
          <p:nvPr/>
        </p:nvSpPr>
        <p:spPr>
          <a:xfrm>
            <a:off x="437535" y="799800"/>
            <a:ext cx="7829551" cy="584775"/>
          </a:xfrm>
          <a:prstGeom prst="rect">
            <a:avLst/>
          </a:prstGeom>
          <a:noFill/>
        </p:spPr>
        <p:txBody>
          <a:bodyPr wrap="square" rtlCol="0">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Accuracy and specificity in medical record documentation and coding is critical in creating a complete clinical profile of each individual patient.</a:t>
            </a:r>
            <a:endParaRPr lang="en-US" sz="1600">
              <a:solidFill>
                <a:srgbClr val="55565A"/>
              </a:solidFill>
              <a:latin typeface="Corbel" panose="020B0503020204020204" pitchFamily="34" charset="0"/>
            </a:endParaRPr>
          </a:p>
        </p:txBody>
      </p:sp>
      <p:pic>
        <p:nvPicPr>
          <p:cNvPr id="8" name="Picture 2" descr="G:\Provider\Share\Communications\Artwork\102734692.jpg">
            <a:extLst>
              <a:ext uri="{FF2B5EF4-FFF2-40B4-BE49-F238E27FC236}">
                <a16:creationId xmlns:a16="http://schemas.microsoft.com/office/drawing/2014/main" id="{68E10B67-D683-4A9C-B81D-E48FE4D7D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63565"/>
            <a:ext cx="2762865" cy="4144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3805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1C9EBD-41C3-4474-A97A-91B0752BBE2F}"/>
              </a:ext>
            </a:extLst>
          </p:cNvPr>
          <p:cNvSpPr>
            <a:spLocks noGrp="1"/>
          </p:cNvSpPr>
          <p:nvPr>
            <p:ph type="title"/>
          </p:nvPr>
        </p:nvSpPr>
        <p:spPr>
          <a:xfrm>
            <a:off x="634452" y="3276600"/>
            <a:ext cx="7772400" cy="1362075"/>
          </a:xfrm>
        </p:spPr>
        <p:txBody>
          <a:bodyPr/>
          <a:lstStyle/>
          <a:p>
            <a:pPr algn="ctr"/>
            <a:r>
              <a:rPr lang="en-US">
                <a:latin typeface="Corbel" panose="020B0503020204020204" pitchFamily="34" charset="0"/>
              </a:rPr>
              <a:t>Our Networks</a:t>
            </a:r>
          </a:p>
        </p:txBody>
      </p:sp>
    </p:spTree>
    <p:extLst>
      <p:ext uri="{BB962C8B-B14F-4D97-AF65-F5344CB8AC3E}">
        <p14:creationId xmlns:p14="http://schemas.microsoft.com/office/powerpoint/2010/main" val="1375273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DB138-9114-AD37-6446-B9F44C5A4B20}"/>
              </a:ext>
            </a:extLst>
          </p:cNvPr>
          <p:cNvSpPr/>
          <p:nvPr/>
        </p:nvSpPr>
        <p:spPr>
          <a:xfrm>
            <a:off x="0" y="5239479"/>
            <a:ext cx="9144000" cy="1613895"/>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Corbel" panose="020B0503020204020204" pitchFamily="34" charset="0"/>
            </a:endParaRPr>
          </a:p>
        </p:txBody>
      </p:sp>
      <p:pic>
        <p:nvPicPr>
          <p:cNvPr id="4" name="Picture 3">
            <a:extLst>
              <a:ext uri="{FF2B5EF4-FFF2-40B4-BE49-F238E27FC236}">
                <a16:creationId xmlns:a16="http://schemas.microsoft.com/office/drawing/2014/main" id="{33851D7B-37DD-0CEB-1BF3-524BDE21F2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90637" y="2462871"/>
            <a:ext cx="3200045" cy="4141234"/>
          </a:xfrm>
          <a:prstGeom prst="rect">
            <a:avLst/>
          </a:prstGeom>
          <a:ln>
            <a:solidFill>
              <a:srgbClr val="55565A"/>
            </a:solidFill>
          </a:ln>
        </p:spPr>
      </p:pic>
      <p:sp>
        <p:nvSpPr>
          <p:cNvPr id="7" name="Content Placeholder 2">
            <a:extLst>
              <a:ext uri="{FF2B5EF4-FFF2-40B4-BE49-F238E27FC236}">
                <a16:creationId xmlns:a16="http://schemas.microsoft.com/office/drawing/2014/main" id="{547B78B9-7DFD-4F77-9CC1-7323B192CD2A}"/>
              </a:ext>
            </a:extLst>
          </p:cNvPr>
          <p:cNvSpPr txBox="1">
            <a:spLocks/>
          </p:cNvSpPr>
          <p:nvPr/>
        </p:nvSpPr>
        <p:spPr>
          <a:xfrm>
            <a:off x="228600" y="694016"/>
            <a:ext cx="5118483" cy="4775018"/>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lang="en-US" sz="1600" dirty="0">
                <a:solidFill>
                  <a:srgbClr val="55565A"/>
                </a:solidFill>
                <a:latin typeface="Corbel" panose="020B0503020204020204" pitchFamily="34" charset="0"/>
                <a:cs typeface="Segoe UI" panose="020B0502040204020203" pitchFamily="34" charset="0"/>
              </a:rPr>
              <a:t>Louisiana Blue offers several provider networks that are tied to our members’ benefit plans. These networks include: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Preferred Care PPO</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HMO Louisiana, Inc.</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Blue Connect</a:t>
            </a:r>
          </a:p>
          <a:p>
            <a:pPr>
              <a:buClr>
                <a:srgbClr val="404040"/>
              </a:buClr>
              <a:buFont typeface="Arial" panose="020B0604020202020204" pitchFamily="34" charset="0"/>
              <a:buChar char="•"/>
              <a:defRPr/>
            </a:pPr>
            <a:r>
              <a:rPr lang="en-US" sz="1600" dirty="0" err="1">
                <a:solidFill>
                  <a:srgbClr val="55565A"/>
                </a:solidFill>
                <a:latin typeface="Corbel" panose="020B0503020204020204" pitchFamily="34" charset="0"/>
                <a:cs typeface="Segoe UI" panose="020B0502040204020203" pitchFamily="34" charset="0"/>
              </a:rPr>
              <a:t>BlueHPN</a:t>
            </a:r>
            <a:endParaRPr lang="en-US" sz="1600" dirty="0">
              <a:solidFill>
                <a:srgbClr val="55565A"/>
              </a:solidFill>
              <a:latin typeface="Corbel" panose="020B0503020204020204" pitchFamily="34" charset="0"/>
              <a:cs typeface="Segoe UI" panose="020B0502040204020203" pitchFamily="34" charset="0"/>
            </a:endParaRP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Community Blue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Precision Blue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Signature Blue (Extended Parishes)</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Blue </a:t>
            </a:r>
            <a:r>
              <a:rPr lang="en-US" sz="1600" dirty="0">
                <a:solidFill>
                  <a:srgbClr val="55565A"/>
                </a:solidFill>
                <a:latin typeface="Corbel" panose="020B0503020204020204" pitchFamily="34" charset="0"/>
                <a:cs typeface="Segoe UI" panose="020B0502040204020203" pitchFamily="34" charset="0"/>
              </a:rPr>
              <a:t>Advantage (HMO</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 Blue Advantage (PPO)</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Ochsner Health Network</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Federal Employee Program (FEP)</a:t>
            </a:r>
          </a:p>
          <a:p>
            <a:pPr>
              <a:buClr>
                <a:srgbClr val="404040"/>
              </a:buClr>
              <a:buFont typeface="Arial" panose="020B0604020202020204" pitchFamily="34" charset="0"/>
              <a:buChar char="•"/>
              <a:defRPr/>
            </a:pPr>
            <a:endParaRPr kumimoji="0" lang="en-US" sz="1600" i="0" u="none" strike="noStrike" kern="1200" cap="none" spc="0" normalizeH="0" baseline="0" noProof="0" dirty="0">
              <a:ln>
                <a:noFill/>
              </a:ln>
              <a:solidFill>
                <a:schemeClr val="tx1">
                  <a:lumMod val="65000"/>
                  <a:lumOff val="35000"/>
                </a:schemeClr>
              </a:solidFill>
              <a:effectLst/>
              <a:uLnTx/>
              <a:uFillTx/>
              <a:latin typeface="Corbel" panose="020B0503020204020204" pitchFamily="34" charset="0"/>
              <a:ea typeface="+mn-ea"/>
              <a:cs typeface="+mn-cs"/>
            </a:endParaRPr>
          </a:p>
        </p:txBody>
      </p:sp>
      <p:sp>
        <p:nvSpPr>
          <p:cNvPr id="9" name="TextBox 8">
            <a:extLst>
              <a:ext uri="{FF2B5EF4-FFF2-40B4-BE49-F238E27FC236}">
                <a16:creationId xmlns:a16="http://schemas.microsoft.com/office/drawing/2014/main" id="{54B95DA4-B6BE-4E12-8870-EA7D562509DC}"/>
              </a:ext>
            </a:extLst>
          </p:cNvPr>
          <p:cNvSpPr txBox="1"/>
          <p:nvPr/>
        </p:nvSpPr>
        <p:spPr>
          <a:xfrm>
            <a:off x="355879" y="5400095"/>
            <a:ext cx="4834004"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Our Identification Card Guide </a:t>
            </a:r>
            <a:r>
              <a:rPr kumimoji="0" lang="en-US" sz="160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Provider Tidbit is a guide to identify members’ applicable networks when looking at the ID card. Go to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www.lablue.com/providers</a:t>
            </a:r>
            <a:r>
              <a:rPr kumimoji="0" lang="en-US" sz="160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click “Resources,” then “Provider Tidbits.”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Corbel" panose="020B0503020204020204" pitchFamily="34" charset="0"/>
            </a:endParaRPr>
          </a:p>
        </p:txBody>
      </p:sp>
      <p:sp>
        <p:nvSpPr>
          <p:cNvPr id="2" name="Title 1">
            <a:extLst>
              <a:ext uri="{FF2B5EF4-FFF2-40B4-BE49-F238E27FC236}">
                <a16:creationId xmlns:a16="http://schemas.microsoft.com/office/drawing/2014/main" id="{9489F92C-BF4F-41B8-779E-39125BD3C9B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rPr>
              <a:t>Louisiana Blue’s Provider Networks</a:t>
            </a:r>
          </a:p>
        </p:txBody>
      </p:sp>
    </p:spTree>
    <p:extLst>
      <p:ext uri="{BB962C8B-B14F-4D97-AF65-F5344CB8AC3E}">
        <p14:creationId xmlns:p14="http://schemas.microsoft.com/office/powerpoint/2010/main" val="14956639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4677D102-35D5-934F-BD49-41ED696D12D1}"/>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pic>
        <p:nvPicPr>
          <p:cNvPr id="15" name="Picture 14">
            <a:extLst>
              <a:ext uri="{FF2B5EF4-FFF2-40B4-BE49-F238E27FC236}">
                <a16:creationId xmlns:a16="http://schemas.microsoft.com/office/drawing/2014/main" id="{AA6A7E1B-1001-C407-33A8-05EEE61705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8386" y="3017566"/>
            <a:ext cx="2951551" cy="1890350"/>
          </a:xfrm>
          <a:prstGeom prst="rect">
            <a:avLst/>
          </a:prstGeom>
        </p:spPr>
      </p:pic>
      <p:sp>
        <p:nvSpPr>
          <p:cNvPr id="12" name="Rectangle 11">
            <a:extLst>
              <a:ext uri="{FF2B5EF4-FFF2-40B4-BE49-F238E27FC236}">
                <a16:creationId xmlns:a16="http://schemas.microsoft.com/office/drawing/2014/main" id="{3A4C4E62-58C0-4033-B88C-E52426D06966}"/>
              </a:ext>
            </a:extLst>
          </p:cNvPr>
          <p:cNvSpPr/>
          <p:nvPr/>
        </p:nvSpPr>
        <p:spPr>
          <a:xfrm>
            <a:off x="653688" y="2182764"/>
            <a:ext cx="3649812"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Group and individual policies issued by Louisiana Blue/HMOLA, and claims are funded by Louisiana Blue/HMOLA.</a:t>
            </a:r>
          </a:p>
        </p:txBody>
      </p:sp>
      <p:sp>
        <p:nvSpPr>
          <p:cNvPr id="18" name="TextBox 17">
            <a:extLst>
              <a:ext uri="{FF2B5EF4-FFF2-40B4-BE49-F238E27FC236}">
                <a16:creationId xmlns:a16="http://schemas.microsoft.com/office/drawing/2014/main" id="{BDA47F3A-90A7-4AF6-8B04-D93515AD3AA3}"/>
              </a:ext>
            </a:extLst>
          </p:cNvPr>
          <p:cNvSpPr txBox="1"/>
          <p:nvPr/>
        </p:nvSpPr>
        <p:spPr>
          <a:xfrm>
            <a:off x="1215331" y="4957263"/>
            <a:ext cx="30014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“Fully Insured” notation</a:t>
            </a:r>
          </a:p>
        </p:txBody>
      </p:sp>
      <p:sp>
        <p:nvSpPr>
          <p:cNvPr id="19" name="TextBox 18">
            <a:extLst>
              <a:ext uri="{FF2B5EF4-FFF2-40B4-BE49-F238E27FC236}">
                <a16:creationId xmlns:a16="http://schemas.microsoft.com/office/drawing/2014/main" id="{DF0CA0E6-2ACA-4BFE-A9E8-EF505AE18F06}"/>
              </a:ext>
            </a:extLst>
          </p:cNvPr>
          <p:cNvSpPr txBox="1"/>
          <p:nvPr/>
        </p:nvSpPr>
        <p:spPr>
          <a:xfrm>
            <a:off x="653688" y="1563658"/>
            <a:ext cx="339017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0">
                  <a:noFill/>
                </a:ln>
                <a:solidFill>
                  <a:srgbClr val="404040"/>
                </a:solidFill>
                <a:effectLst/>
                <a:uLnTx/>
                <a:uFillTx/>
                <a:latin typeface="Corbel" panose="020B0503020204020204" pitchFamily="34" charset="0"/>
                <a:ea typeface="+mn-ea"/>
                <a:cs typeface="Segoe UI" panose="020B0502040204020203" pitchFamily="34" charset="0"/>
              </a:rPr>
              <a:t>INSURED</a:t>
            </a:r>
            <a:endParaRPr kumimoji="0" lang="en-US" sz="2800" b="1" i="0" u="none" strike="noStrike" kern="1200" cap="none" spc="0" normalizeH="0" baseline="0" noProof="0">
              <a:ln>
                <a:noFill/>
              </a:ln>
              <a:solidFill>
                <a:srgbClr val="404040"/>
              </a:solidFill>
              <a:effectLst/>
              <a:uLnTx/>
              <a:uFillTx/>
              <a:latin typeface="Corbel" panose="020B0503020204020204"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F23B6199-90E2-4A8F-BE25-36748D5FB9BA}"/>
              </a:ext>
            </a:extLst>
          </p:cNvPr>
          <p:cNvSpPr/>
          <p:nvPr/>
        </p:nvSpPr>
        <p:spPr>
          <a:xfrm>
            <a:off x="4901178" y="2167151"/>
            <a:ext cx="385067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Group policies issued by Louisiana Blue/HMOLA, but claims payments are funded by the employer group, not Louisiana Blue/HMOLA.</a:t>
            </a:r>
          </a:p>
        </p:txBody>
      </p:sp>
      <p:sp>
        <p:nvSpPr>
          <p:cNvPr id="21" name="Rectangle 20">
            <a:extLst>
              <a:ext uri="{FF2B5EF4-FFF2-40B4-BE49-F238E27FC236}">
                <a16:creationId xmlns:a16="http://schemas.microsoft.com/office/drawing/2014/main" id="{226C28CE-CDEC-4A05-81B0-09BBE1204D5A}"/>
              </a:ext>
            </a:extLst>
          </p:cNvPr>
          <p:cNvSpPr/>
          <p:nvPr/>
        </p:nvSpPr>
        <p:spPr>
          <a:xfrm>
            <a:off x="1101419" y="1359569"/>
            <a:ext cx="1255029"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srgbClr val="4590B8"/>
                </a:solidFill>
                <a:effectLst>
                  <a:outerShdw blurRad="38100" dist="19050" dir="2700000" algn="tl" rotWithShape="0">
                    <a:prstClr val="black">
                      <a:lumMod val="50000"/>
                      <a:alpha val="40000"/>
                    </a:prstClr>
                  </a:outerShdw>
                </a:effectLst>
                <a:uLnTx/>
                <a:uFillTx/>
                <a:latin typeface="Corbel" panose="020B0503020204020204" pitchFamily="34" charset="0"/>
                <a:ea typeface="+mn-ea"/>
                <a:cs typeface="Segoe UI" panose="020B0502040204020203" pitchFamily="34" charset="0"/>
              </a:rPr>
              <a:t>FULLY</a:t>
            </a:r>
            <a:endParaRPr kumimoji="0" lang="en-US" sz="2200" b="0" i="0" u="none" strike="noStrike" kern="1200" cap="none" spc="0" normalizeH="0" baseline="0" noProof="0">
              <a:ln>
                <a:noFill/>
              </a:ln>
              <a:solidFill>
                <a:srgbClr val="4590B8"/>
              </a:solidFill>
              <a:effectLst/>
              <a:uLnTx/>
              <a:uFillTx/>
              <a:latin typeface="Corbel" panose="020B0503020204020204"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A43016B5-32F3-418A-BB91-6D90BC867601}"/>
              </a:ext>
            </a:extLst>
          </p:cNvPr>
          <p:cNvSpPr/>
          <p:nvPr/>
        </p:nvSpPr>
        <p:spPr>
          <a:xfrm>
            <a:off x="5816799" y="1580389"/>
            <a:ext cx="167225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0">
                  <a:noFill/>
                </a:ln>
                <a:solidFill>
                  <a:srgbClr val="404040"/>
                </a:solidFill>
                <a:effectLst/>
                <a:uLnTx/>
                <a:uFillTx/>
                <a:latin typeface="Corbel" panose="020B0503020204020204" pitchFamily="34" charset="0"/>
                <a:ea typeface="+mn-ea"/>
                <a:cs typeface="Segoe UI" panose="020B0502040204020203" pitchFamily="34" charset="0"/>
              </a:rPr>
              <a:t>FUNDED</a:t>
            </a:r>
            <a:endParaRPr kumimoji="0" lang="en-US" sz="2800" b="0" i="0" u="none" strike="noStrike" kern="1200" cap="none" spc="0" normalizeH="0" baseline="0" noProof="0">
              <a:ln>
                <a:noFill/>
              </a:ln>
              <a:solidFill>
                <a:srgbClr val="404040"/>
              </a:solidFill>
              <a:effectLst/>
              <a:uLnTx/>
              <a:uFillTx/>
              <a:latin typeface="Corbel" panose="020B0503020204020204" pitchFamily="34" charset="0"/>
              <a:ea typeface="+mn-ea"/>
              <a:cs typeface="Segoe UI" panose="020B0502040204020203" pitchFamily="34" charset="0"/>
            </a:endParaRPr>
          </a:p>
        </p:txBody>
      </p:sp>
      <p:sp>
        <p:nvSpPr>
          <p:cNvPr id="23" name="Rectangle 22">
            <a:extLst>
              <a:ext uri="{FF2B5EF4-FFF2-40B4-BE49-F238E27FC236}">
                <a16:creationId xmlns:a16="http://schemas.microsoft.com/office/drawing/2014/main" id="{1FB9A230-846B-473F-B9F2-516E23AA111A}"/>
              </a:ext>
            </a:extLst>
          </p:cNvPr>
          <p:cNvSpPr/>
          <p:nvPr/>
        </p:nvSpPr>
        <p:spPr>
          <a:xfrm>
            <a:off x="5559191" y="1344206"/>
            <a:ext cx="1255029"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srgbClr val="4590B8"/>
                </a:solidFill>
                <a:effectLst>
                  <a:outerShdw blurRad="38100" dist="19050" dir="2700000" algn="tl" rotWithShape="0">
                    <a:prstClr val="black">
                      <a:lumMod val="50000"/>
                      <a:alpha val="40000"/>
                    </a:prstClr>
                  </a:outerShdw>
                </a:effectLst>
                <a:uLnTx/>
                <a:uFillTx/>
                <a:latin typeface="Corbel" panose="020B0503020204020204" pitchFamily="34" charset="0"/>
                <a:ea typeface="+mn-ea"/>
                <a:cs typeface="Segoe UI" panose="020B0502040204020203" pitchFamily="34" charset="0"/>
              </a:rPr>
              <a:t>SELF</a:t>
            </a:r>
            <a:endParaRPr kumimoji="0" lang="en-US" sz="2200" b="0" i="0" u="none" strike="noStrike" kern="1200" cap="none" spc="0" normalizeH="0" baseline="0" noProof="0">
              <a:ln>
                <a:noFill/>
              </a:ln>
              <a:solidFill>
                <a:srgbClr val="4590B8"/>
              </a:solidFill>
              <a:effectLst/>
              <a:uLnTx/>
              <a:uFillTx/>
              <a:latin typeface="Corbel" panose="020B0503020204020204" pitchFamily="34" charset="0"/>
              <a:ea typeface="+mn-ea"/>
              <a:cs typeface="Segoe UI" panose="020B0502040204020203" pitchFamily="34" charset="0"/>
            </a:endParaRPr>
          </a:p>
        </p:txBody>
      </p:sp>
      <p:sp>
        <p:nvSpPr>
          <p:cNvPr id="25" name="TextBox 24">
            <a:extLst>
              <a:ext uri="{FF2B5EF4-FFF2-40B4-BE49-F238E27FC236}">
                <a16:creationId xmlns:a16="http://schemas.microsoft.com/office/drawing/2014/main" id="{73F8E7D9-C1B4-495E-AE16-1446B40206AF}"/>
              </a:ext>
            </a:extLst>
          </p:cNvPr>
          <p:cNvSpPr txBox="1"/>
          <p:nvPr/>
        </p:nvSpPr>
        <p:spPr>
          <a:xfrm>
            <a:off x="5131813" y="4929079"/>
            <a:ext cx="3850678"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“Fully Insured” NOT noted</a:t>
            </a:r>
          </a:p>
          <a:p>
            <a:pPr marL="285750" marR="0" lvl="0" indent="-285750" algn="l" defTabSz="4572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Self-funded group name listed</a:t>
            </a:r>
          </a:p>
        </p:txBody>
      </p:sp>
      <p:sp>
        <p:nvSpPr>
          <p:cNvPr id="26" name="TextBox 25">
            <a:extLst>
              <a:ext uri="{FF2B5EF4-FFF2-40B4-BE49-F238E27FC236}">
                <a16:creationId xmlns:a16="http://schemas.microsoft.com/office/drawing/2014/main" id="{773ACED2-9368-42D9-AD76-429A41AB3FBF}"/>
              </a:ext>
            </a:extLst>
          </p:cNvPr>
          <p:cNvSpPr txBox="1"/>
          <p:nvPr/>
        </p:nvSpPr>
        <p:spPr>
          <a:xfrm>
            <a:off x="569033" y="5879910"/>
            <a:ext cx="8005933" cy="73866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The benefit, limitation, exclusion and authorization </a:t>
            </a: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requirements often vary for self-funded groups</a:t>
            </a: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 Please always verify the member’s eligibility, benefits and limitations prior to providing services. To do this, use iLinkBlue (</a:t>
            </a: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www.lablue.com/ilinkblue</a:t>
            </a: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a:t>
            </a:r>
          </a:p>
        </p:txBody>
      </p:sp>
      <p:sp>
        <p:nvSpPr>
          <p:cNvPr id="11" name="Arrow: Up 10">
            <a:extLst>
              <a:ext uri="{FF2B5EF4-FFF2-40B4-BE49-F238E27FC236}">
                <a16:creationId xmlns:a16="http://schemas.microsoft.com/office/drawing/2014/main" id="{A9D28C6E-A1A5-542A-81D0-49802E43D0C7}"/>
              </a:ext>
            </a:extLst>
          </p:cNvPr>
          <p:cNvSpPr/>
          <p:nvPr/>
        </p:nvSpPr>
        <p:spPr>
          <a:xfrm rot="16200000">
            <a:off x="6878827" y="4170136"/>
            <a:ext cx="356650" cy="1039772"/>
          </a:xfrm>
          <a:prstGeom prst="up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3" name="Picture 12">
            <a:extLst>
              <a:ext uri="{FF2B5EF4-FFF2-40B4-BE49-F238E27FC236}">
                <a16:creationId xmlns:a16="http://schemas.microsoft.com/office/drawing/2014/main" id="{F923D458-F26E-62FC-60BB-CFA2E12AB6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1345" y="3017969"/>
            <a:ext cx="2914855" cy="1866849"/>
          </a:xfrm>
          <a:prstGeom prst="rect">
            <a:avLst/>
          </a:prstGeom>
        </p:spPr>
      </p:pic>
      <p:sp>
        <p:nvSpPr>
          <p:cNvPr id="14" name="Oval 13">
            <a:extLst>
              <a:ext uri="{FF2B5EF4-FFF2-40B4-BE49-F238E27FC236}">
                <a16:creationId xmlns:a16="http://schemas.microsoft.com/office/drawing/2014/main" id="{C780DD98-D37E-7438-84AC-5789C35A2568}"/>
              </a:ext>
            </a:extLst>
          </p:cNvPr>
          <p:cNvSpPr/>
          <p:nvPr/>
        </p:nvSpPr>
        <p:spPr>
          <a:xfrm>
            <a:off x="2307770" y="3308687"/>
            <a:ext cx="701909" cy="304284"/>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Oval 15">
            <a:extLst>
              <a:ext uri="{FF2B5EF4-FFF2-40B4-BE49-F238E27FC236}">
                <a16:creationId xmlns:a16="http://schemas.microsoft.com/office/drawing/2014/main" id="{56908ADF-6D6C-BCE0-2FE2-8FEE493FFAFA}"/>
              </a:ext>
            </a:extLst>
          </p:cNvPr>
          <p:cNvSpPr/>
          <p:nvPr/>
        </p:nvSpPr>
        <p:spPr>
          <a:xfrm>
            <a:off x="5131813" y="4470450"/>
            <a:ext cx="1274831" cy="36834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Arrow: Up 5">
            <a:extLst>
              <a:ext uri="{FF2B5EF4-FFF2-40B4-BE49-F238E27FC236}">
                <a16:creationId xmlns:a16="http://schemas.microsoft.com/office/drawing/2014/main" id="{35EB3DF1-8000-63BE-D4E7-DDC68713F456}"/>
              </a:ext>
            </a:extLst>
          </p:cNvPr>
          <p:cNvSpPr/>
          <p:nvPr/>
        </p:nvSpPr>
        <p:spPr>
          <a:xfrm>
            <a:off x="2460340" y="3745852"/>
            <a:ext cx="356650" cy="1268029"/>
          </a:xfrm>
          <a:prstGeom prst="up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6B67D0C-5C3D-915F-144D-76827A13AF7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Fully Insured &amp; Self Funded</a:t>
            </a:r>
          </a:p>
        </p:txBody>
      </p:sp>
    </p:spTree>
    <p:extLst>
      <p:ext uri="{BB962C8B-B14F-4D97-AF65-F5344CB8AC3E}">
        <p14:creationId xmlns:p14="http://schemas.microsoft.com/office/powerpoint/2010/main" val="41757139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F9C84-7F88-F91C-0C77-E271E75737C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Federal Employee Program (FEP)</a:t>
            </a:r>
          </a:p>
        </p:txBody>
      </p:sp>
      <p:sp>
        <p:nvSpPr>
          <p:cNvPr id="5" name="Content Placeholder 2">
            <a:extLst>
              <a:ext uri="{FF2B5EF4-FFF2-40B4-BE49-F238E27FC236}">
                <a16:creationId xmlns:a16="http://schemas.microsoft.com/office/drawing/2014/main" id="{87497A14-320D-943E-ECFB-D7DBE6718A7E}"/>
              </a:ext>
            </a:extLst>
          </p:cNvPr>
          <p:cNvSpPr txBox="1">
            <a:spLocks/>
          </p:cNvSpPr>
          <p:nvPr/>
        </p:nvSpPr>
        <p:spPr>
          <a:xfrm>
            <a:off x="228600" y="1041491"/>
            <a:ext cx="7391400" cy="147310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buFont typeface="Arial" panose="020B0604020202020204" pitchFamily="34" charset="0"/>
              <a:buChar char="•"/>
            </a:pPr>
            <a:r>
              <a:rPr lang="en-US" sz="1600" b="1">
                <a:solidFill>
                  <a:srgbClr val="55565A"/>
                </a:solidFill>
                <a:latin typeface="Corbel" panose="020B0503020204020204" pitchFamily="34" charset="0"/>
                <a:ea typeface="Segoe UI" panose="020B0502040204020203" pitchFamily="34" charset="0"/>
              </a:rPr>
              <a:t>Prefix: R (followed by 8 digits)</a:t>
            </a:r>
            <a:endParaRPr lang="en-US" sz="1600">
              <a:solidFill>
                <a:srgbClr val="55565A"/>
              </a:solidFill>
              <a:latin typeface="Corbel" panose="020B0503020204020204" pitchFamily="34" charset="0"/>
              <a:ea typeface="Segoe UI" panose="020B0502040204020203" pitchFamily="34" charset="0"/>
            </a:endParaRPr>
          </a:p>
          <a:p>
            <a:pPr>
              <a:lnSpc>
                <a:spcPct val="120000"/>
              </a:lnSpc>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rPr>
              <a:t>The </a:t>
            </a:r>
            <a:r>
              <a:rPr lang="en-US" sz="1600" b="1">
                <a:solidFill>
                  <a:srgbClr val="55565A"/>
                </a:solidFill>
                <a:latin typeface="Corbel" panose="020B0503020204020204" pitchFamily="34" charset="0"/>
                <a:ea typeface="Segoe UI" panose="020B0502040204020203" pitchFamily="34" charset="0"/>
              </a:rPr>
              <a:t>Federal Employee Program (FEP)</a:t>
            </a:r>
            <a:r>
              <a:rPr lang="en-US" sz="1600">
                <a:solidFill>
                  <a:srgbClr val="55565A"/>
                </a:solidFill>
                <a:latin typeface="Corbel" panose="020B0503020204020204" pitchFamily="34" charset="0"/>
                <a:ea typeface="Segoe UI" panose="020B0502040204020203" pitchFamily="34" charset="0"/>
              </a:rPr>
              <a:t> provides benefits to federal employees and their dependents. These members use the Preferred Care PPO Network. </a:t>
            </a:r>
            <a:endParaRPr lang="en-US" sz="1600">
              <a:solidFill>
                <a:srgbClr val="55565A"/>
              </a:solidFill>
              <a:latin typeface="Corbel" panose="020B0503020204020204" pitchFamily="34" charset="0"/>
            </a:endParaRPr>
          </a:p>
        </p:txBody>
      </p:sp>
      <p:pic>
        <p:nvPicPr>
          <p:cNvPr id="7" name="Picture 6" descr="Table&#10;&#10;Description automatically generated">
            <a:extLst>
              <a:ext uri="{FF2B5EF4-FFF2-40B4-BE49-F238E27FC236}">
                <a16:creationId xmlns:a16="http://schemas.microsoft.com/office/drawing/2014/main" id="{5AFAE425-D48D-D7FA-C457-67537061A1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39" y="3039600"/>
            <a:ext cx="2365769" cy="1515181"/>
          </a:xfrm>
          <a:prstGeom prst="rect">
            <a:avLst/>
          </a:prstGeom>
        </p:spPr>
      </p:pic>
      <p:pic>
        <p:nvPicPr>
          <p:cNvPr id="8" name="Picture 7" descr="Table&#10;&#10;Description automatically generated">
            <a:extLst>
              <a:ext uri="{FF2B5EF4-FFF2-40B4-BE49-F238E27FC236}">
                <a16:creationId xmlns:a16="http://schemas.microsoft.com/office/drawing/2014/main" id="{C1466164-3B05-9337-FC85-2D9E2B8AE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705" y="3011967"/>
            <a:ext cx="2435318" cy="1559725"/>
          </a:xfrm>
          <a:prstGeom prst="rect">
            <a:avLst/>
          </a:prstGeom>
        </p:spPr>
      </p:pic>
      <p:pic>
        <p:nvPicPr>
          <p:cNvPr id="9" name="Picture 8" descr="Table&#10;&#10;Description automatically generated">
            <a:extLst>
              <a:ext uri="{FF2B5EF4-FFF2-40B4-BE49-F238E27FC236}">
                <a16:creationId xmlns:a16="http://schemas.microsoft.com/office/drawing/2014/main" id="{6DD588BD-4102-B44A-8D01-F6C7CC39D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8313" y="3022691"/>
            <a:ext cx="2418573" cy="1549000"/>
          </a:xfrm>
          <a:prstGeom prst="rect">
            <a:avLst/>
          </a:prstGeom>
        </p:spPr>
      </p:pic>
      <p:sp>
        <p:nvSpPr>
          <p:cNvPr id="10" name="TextBox 9">
            <a:extLst>
              <a:ext uri="{FF2B5EF4-FFF2-40B4-BE49-F238E27FC236}">
                <a16:creationId xmlns:a16="http://schemas.microsoft.com/office/drawing/2014/main" id="{F9B31E04-D404-3DBF-99B7-E5FC22E9A881}"/>
              </a:ext>
            </a:extLst>
          </p:cNvPr>
          <p:cNvSpPr txBox="1"/>
          <p:nvPr/>
        </p:nvSpPr>
        <p:spPr>
          <a:xfrm>
            <a:off x="433603" y="4571691"/>
            <a:ext cx="2436205" cy="800219"/>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Standard</a:t>
            </a:r>
          </a:p>
          <a:p>
            <a:pPr algn="ctr"/>
            <a:r>
              <a:rPr lang="en-US" sz="1400">
                <a:solidFill>
                  <a:srgbClr val="55565A"/>
                </a:solidFill>
                <a:latin typeface="Corbel" panose="020B0503020204020204" pitchFamily="34" charset="0"/>
                <a:cs typeface="Segoe UI" panose="020B0502040204020203" pitchFamily="34" charset="0"/>
              </a:rPr>
              <a:t>In-network benefit</a:t>
            </a:r>
          </a:p>
          <a:p>
            <a:pPr algn="ctr"/>
            <a:r>
              <a:rPr lang="en-US" sz="1400">
                <a:solidFill>
                  <a:srgbClr val="55565A"/>
                </a:solidFill>
                <a:latin typeface="Corbel" panose="020B0503020204020204" pitchFamily="34" charset="0"/>
                <a:cs typeface="Segoe UI" panose="020B0502040204020203" pitchFamily="34" charset="0"/>
              </a:rPr>
              <a:t>Out-of-network benefits</a:t>
            </a:r>
          </a:p>
        </p:txBody>
      </p:sp>
      <p:sp>
        <p:nvSpPr>
          <p:cNvPr id="11" name="TextBox 10">
            <a:extLst>
              <a:ext uri="{FF2B5EF4-FFF2-40B4-BE49-F238E27FC236}">
                <a16:creationId xmlns:a16="http://schemas.microsoft.com/office/drawing/2014/main" id="{4283DFE9-ABC7-EFF8-F41E-25726202858C}"/>
              </a:ext>
            </a:extLst>
          </p:cNvPr>
          <p:cNvSpPr txBox="1"/>
          <p:nvPr/>
        </p:nvSpPr>
        <p:spPr>
          <a:xfrm>
            <a:off x="3084335" y="4541751"/>
            <a:ext cx="2631448" cy="800219"/>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Basic</a:t>
            </a:r>
          </a:p>
          <a:p>
            <a:pPr algn="ctr"/>
            <a:r>
              <a:rPr lang="en-US" sz="1400">
                <a:solidFill>
                  <a:srgbClr val="55565A"/>
                </a:solidFill>
                <a:latin typeface="Corbel" panose="020B0503020204020204" pitchFamily="34" charset="0"/>
                <a:cs typeface="Segoe UI" panose="020B0502040204020203" pitchFamily="34" charset="0"/>
              </a:rPr>
              <a:t>In-network benefits</a:t>
            </a:r>
          </a:p>
          <a:p>
            <a:pPr algn="ctr"/>
            <a:r>
              <a:rPr lang="en-US" sz="1400">
                <a:solidFill>
                  <a:srgbClr val="55565A"/>
                </a:solidFill>
                <a:latin typeface="Corbel" panose="020B0503020204020204" pitchFamily="34" charset="0"/>
                <a:cs typeface="Segoe UI" panose="020B0502040204020203" pitchFamily="34" charset="0"/>
              </a:rPr>
              <a:t>No out-of-network benefits</a:t>
            </a:r>
          </a:p>
        </p:txBody>
      </p:sp>
      <p:sp>
        <p:nvSpPr>
          <p:cNvPr id="12" name="TextBox 11">
            <a:extLst>
              <a:ext uri="{FF2B5EF4-FFF2-40B4-BE49-F238E27FC236}">
                <a16:creationId xmlns:a16="http://schemas.microsoft.com/office/drawing/2014/main" id="{3FF2EEEB-C81E-7C01-FBD0-0B39159E492C}"/>
              </a:ext>
            </a:extLst>
          </p:cNvPr>
          <p:cNvSpPr txBox="1"/>
          <p:nvPr/>
        </p:nvSpPr>
        <p:spPr>
          <a:xfrm>
            <a:off x="6440319" y="4543377"/>
            <a:ext cx="2171700" cy="1508105"/>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Blue Focus</a:t>
            </a:r>
          </a:p>
          <a:p>
            <a:pPr algn="ctr"/>
            <a:r>
              <a:rPr lang="en-US" sz="1400">
                <a:solidFill>
                  <a:srgbClr val="55565A"/>
                </a:solidFill>
                <a:latin typeface="Corbel" panose="020B0503020204020204" pitchFamily="34" charset="0"/>
                <a:cs typeface="Segoe UI" panose="020B0502040204020203" pitchFamily="34" charset="0"/>
              </a:rPr>
              <a:t>Limited in-network benefits</a:t>
            </a:r>
          </a:p>
          <a:p>
            <a:pPr algn="ctr"/>
            <a:r>
              <a:rPr lang="en-US" sz="1400">
                <a:solidFill>
                  <a:srgbClr val="55565A"/>
                </a:solidFill>
                <a:latin typeface="Corbel" panose="020B0503020204020204" pitchFamily="34" charset="0"/>
                <a:cs typeface="Segoe UI" panose="020B0502040204020203" pitchFamily="34" charset="0"/>
              </a:rPr>
              <a:t>No out-of-network benefits</a:t>
            </a:r>
          </a:p>
          <a:p>
            <a:pPr algn="ctr"/>
            <a:endParaRPr lang="en-US">
              <a:solidFill>
                <a:srgbClr val="55565A"/>
              </a:solidFill>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39642002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C99BEC3C-CCD0-4315-BFB1-83E7C98275A2}"/>
              </a:ext>
            </a:extLst>
          </p:cNvPr>
          <p:cNvSpPr txBox="1">
            <a:spLocks/>
          </p:cNvSpPr>
          <p:nvPr/>
        </p:nvSpPr>
        <p:spPr>
          <a:xfrm>
            <a:off x="477174" y="1088163"/>
            <a:ext cx="8179179" cy="1879364"/>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BlueCard</a:t>
            </a:r>
            <a:r>
              <a:rPr kumimoji="0" lang="en-US" b="0" i="0" u="none" strike="noStrike" kern="1200" cap="none" spc="0" normalizeH="0" baseline="30000" noProof="0">
                <a:ln>
                  <a:noFill/>
                </a:ln>
                <a:solidFill>
                  <a:srgbClr val="55565A"/>
                </a:solidFill>
                <a:effectLst/>
                <a:uLnTx/>
                <a:uFillTx/>
                <a:latin typeface="Corbel" panose="020B0503020204020204" pitchFamily="34" charset="0"/>
                <a:cs typeface="Segoe UI" panose="020B0502040204020203" pitchFamily="34" charset="0"/>
              </a:rPr>
              <a:t>®</a:t>
            </a: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 is a national program that enables members of any Blue Cross Blue Shield (BCBS) Plan to obtain healthcare services while traveling or living in another BCBS Plan service area. The main identifiers are the prefix and the “suitcase” logo on the member ID card. </a:t>
            </a:r>
          </a:p>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endParaRPr lang="en-US">
              <a:solidFill>
                <a:srgbClr val="55565A"/>
              </a:solidFill>
              <a:latin typeface="Corbel" panose="020B0503020204020204" pitchFamily="34" charset="0"/>
              <a:cs typeface="Segoe UI" panose="020B0502040204020203"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suitcase logo provides the following information about the member:</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b="0" i="0" u="none" strike="noStrike" kern="1200" cap="none" spc="0" normalizeH="0" baseline="0" noProof="0">
              <a:ln>
                <a:noFill/>
              </a:ln>
              <a:solidFill>
                <a:srgbClr val="55565A"/>
              </a:solidFill>
              <a:effectLst/>
              <a:uLnTx/>
              <a:uFillTx/>
              <a:latin typeface="Corbel" panose="020B0503020204020204" pitchFamily="34" charset="0"/>
            </a:endParaRPr>
          </a:p>
        </p:txBody>
      </p:sp>
      <p:sp>
        <p:nvSpPr>
          <p:cNvPr id="26" name="Rectangle 25">
            <a:extLst>
              <a:ext uri="{FF2B5EF4-FFF2-40B4-BE49-F238E27FC236}">
                <a16:creationId xmlns:a16="http://schemas.microsoft.com/office/drawing/2014/main" id="{EFAB4D70-66D8-4DDF-B1F0-82BB17D5E2F2}"/>
              </a:ext>
            </a:extLst>
          </p:cNvPr>
          <p:cNvSpPr/>
          <p:nvPr/>
        </p:nvSpPr>
        <p:spPr>
          <a:xfrm>
            <a:off x="1575315" y="3282682"/>
            <a:ext cx="7081037" cy="3129062"/>
          </a:xfrm>
          <a:prstGeom prst="rect">
            <a:avLst/>
          </a:prstGeom>
        </p:spPr>
        <p:txBody>
          <a:bodyPr wrap="square">
            <a:spAutoFit/>
          </a:bodyPr>
          <a:lstStyle/>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PPOB suitcase indicates the member has access to the exchange PPO network, referred to as BlueCard PPO basic.</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PPO suitcase indicates the member is enrolled in a Blue Plan PPO or EPO product.</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empty suitcase indicates the member is enrolled in a Blue Plan traditional, HMO, POS or limited benefits product.</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HPN suitcase logo indicates the member is enrolled in a Blue High Performance Network</a:t>
            </a:r>
            <a:r>
              <a:rPr kumimoji="0" lang="en-US" sz="1600" b="0" i="0" u="none" strike="noStrike" kern="1200" cap="none" spc="0" normalizeH="0" baseline="30000" noProof="0">
                <a:ln>
                  <a:noFill/>
                </a:ln>
                <a:solidFill>
                  <a:srgbClr val="55565A"/>
                </a:solidFill>
                <a:effectLst/>
                <a:uLnTx/>
                <a:uFillTx/>
                <a:latin typeface="Corbel" panose="020B0503020204020204" pitchFamily="34" charset="0"/>
                <a:cs typeface="Segoe UI" panose="020B0502040204020203" pitchFamily="34" charset="0"/>
              </a:rPr>
              <a:t>®</a:t>
            </a: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 (</a:t>
            </a:r>
            <a:r>
              <a:rPr kumimoji="0" lang="en-US" sz="1600" b="0" i="0" u="none" strike="noStrike" kern="1200" cap="none" spc="0" normalizeH="0" baseline="0" noProof="0" err="1">
                <a:ln>
                  <a:noFill/>
                </a:ln>
                <a:solidFill>
                  <a:srgbClr val="55565A"/>
                </a:solidFill>
                <a:effectLst/>
                <a:uLnTx/>
                <a:uFillTx/>
                <a:latin typeface="Corbel" panose="020B0503020204020204" pitchFamily="34" charset="0"/>
                <a:cs typeface="Segoe UI" panose="020B0502040204020203" pitchFamily="34" charset="0"/>
              </a:rPr>
              <a:t>BlueHPN</a:t>
            </a:r>
            <a:r>
              <a:rPr kumimoji="0" lang="en-US" sz="1600" b="0" i="0" u="none" strike="noStrike" kern="1200" cap="none" spc="0" normalizeH="0" baseline="30000" noProof="0">
                <a:ln>
                  <a:noFill/>
                </a:ln>
                <a:solidFill>
                  <a:srgbClr val="55565A"/>
                </a:solidFill>
                <a:effectLst/>
                <a:uLnTx/>
                <a:uFillTx/>
                <a:latin typeface="Corbel" panose="020B0503020204020204" pitchFamily="34" charset="0"/>
                <a:cs typeface="Segoe UI" panose="020B0502040204020203" pitchFamily="34" charset="0"/>
              </a:rPr>
              <a:t> ®</a:t>
            </a:r>
            <a:r>
              <a:rPr kumimoji="0" lang="en-US" sz="16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 product.</a:t>
            </a:r>
          </a:p>
          <a:p>
            <a:pPr marL="285750" marR="0" lvl="0" indent="-285750" algn="l" defTabSz="457200" rtl="0" eaLnBrk="1" fontAlgn="auto" latinLnBrk="0" hangingPunct="1">
              <a:lnSpc>
                <a:spcPct val="100000"/>
              </a:lnSpc>
              <a:spcBef>
                <a:spcPts val="1000"/>
              </a:spcBef>
              <a:spcAft>
                <a:spcPts val="0"/>
              </a:spcAft>
              <a:buClr>
                <a:srgbClr val="49B0C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endParaRPr>
          </a:p>
        </p:txBody>
      </p:sp>
      <p:pic>
        <p:nvPicPr>
          <p:cNvPr id="27" name="Picture 2" descr="G:\Provider\Share\Communications\jason\2018-03 1st Qtr NN\Artwork\Empty.png">
            <a:extLst>
              <a:ext uri="{FF2B5EF4-FFF2-40B4-BE49-F238E27FC236}">
                <a16:creationId xmlns:a16="http://schemas.microsoft.com/office/drawing/2014/main" id="{87845642-A905-4BC0-B569-4A685F254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81" y="4562117"/>
            <a:ext cx="722589" cy="5747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G:\Provider\Share\Communications\jason\2018-03 1st Qtr NN\Artwork\PPO.png">
            <a:extLst>
              <a:ext uri="{FF2B5EF4-FFF2-40B4-BE49-F238E27FC236}">
                <a16:creationId xmlns:a16="http://schemas.microsoft.com/office/drawing/2014/main" id="{E207FAF4-9841-42A5-9276-8B11A38D0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80" y="3838575"/>
            <a:ext cx="722588" cy="5539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Provider\Share\Communications\jason\2018-03 1st Qtr NN\Artwork\PPOB.png">
            <a:extLst>
              <a:ext uri="{FF2B5EF4-FFF2-40B4-BE49-F238E27FC236}">
                <a16:creationId xmlns:a16="http://schemas.microsoft.com/office/drawing/2014/main" id="{6DD72473-F46D-4A5B-8609-A533D9715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80" y="3206801"/>
            <a:ext cx="722588" cy="5511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DEB4177-8E88-4990-8FF4-3E02BCB6AD92}"/>
              </a:ext>
            </a:extLst>
          </p:cNvPr>
          <p:cNvPicPr>
            <a:picLocks noChangeAspect="1"/>
          </p:cNvPicPr>
          <p:nvPr/>
        </p:nvPicPr>
        <p:blipFill>
          <a:blip r:embed="rId5"/>
          <a:stretch>
            <a:fillRect/>
          </a:stretch>
        </p:blipFill>
        <p:spPr>
          <a:xfrm>
            <a:off x="609600" y="5227876"/>
            <a:ext cx="754348" cy="633367"/>
          </a:xfrm>
          <a:prstGeom prst="rect">
            <a:avLst/>
          </a:prstGeom>
        </p:spPr>
      </p:pic>
      <p:cxnSp>
        <p:nvCxnSpPr>
          <p:cNvPr id="6" name="Straight Connector 5">
            <a:extLst>
              <a:ext uri="{FF2B5EF4-FFF2-40B4-BE49-F238E27FC236}">
                <a16:creationId xmlns:a16="http://schemas.microsoft.com/office/drawing/2014/main" id="{9FDA6E24-36A1-E801-105F-E64949D27F13}"/>
              </a:ext>
            </a:extLst>
          </p:cNvPr>
          <p:cNvCxnSpPr/>
          <p:nvPr/>
        </p:nvCxnSpPr>
        <p:spPr>
          <a:xfrm>
            <a:off x="609600" y="2514600"/>
            <a:ext cx="8046753" cy="0"/>
          </a:xfrm>
          <a:prstGeom prst="line">
            <a:avLst/>
          </a:prstGeom>
          <a:ln w="25400">
            <a:solidFill>
              <a:srgbClr val="4590B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1679E4-E06E-CE32-B26D-B475A4F61A5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BlueCard® Program (out-of-area) Members</a:t>
            </a:r>
          </a:p>
        </p:txBody>
      </p:sp>
    </p:spTree>
    <p:extLst>
      <p:ext uri="{BB962C8B-B14F-4D97-AF65-F5344CB8AC3E}">
        <p14:creationId xmlns:p14="http://schemas.microsoft.com/office/powerpoint/2010/main" val="19694585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6BB1C7-588D-97E1-0EE1-7AE8B4579894}"/>
              </a:ext>
            </a:extLst>
          </p:cNvPr>
          <p:cNvGrpSpPr/>
          <p:nvPr/>
        </p:nvGrpSpPr>
        <p:grpSpPr>
          <a:xfrm>
            <a:off x="6148902" y="3019772"/>
            <a:ext cx="2664183" cy="1737511"/>
            <a:chOff x="6135508" y="3019772"/>
            <a:chExt cx="2664183" cy="1737511"/>
          </a:xfrm>
        </p:grpSpPr>
        <p:pic>
          <p:nvPicPr>
            <p:cNvPr id="4" name="Picture 3">
              <a:extLst>
                <a:ext uri="{FF2B5EF4-FFF2-40B4-BE49-F238E27FC236}">
                  <a16:creationId xmlns:a16="http://schemas.microsoft.com/office/drawing/2014/main" id="{1CCE496B-790D-05E6-37B6-82A4238187FA}"/>
                </a:ext>
              </a:extLst>
            </p:cNvPr>
            <p:cNvPicPr>
              <a:picLocks noChangeAspect="1"/>
            </p:cNvPicPr>
            <p:nvPr/>
          </p:nvPicPr>
          <p:blipFill>
            <a:blip r:embed="rId2"/>
            <a:stretch>
              <a:fillRect/>
            </a:stretch>
          </p:blipFill>
          <p:spPr>
            <a:xfrm>
              <a:off x="6135508" y="3019772"/>
              <a:ext cx="2664183" cy="1737511"/>
            </a:xfrm>
            <a:prstGeom prst="rect">
              <a:avLst/>
            </a:prstGeom>
          </p:spPr>
        </p:pic>
        <p:pic>
          <p:nvPicPr>
            <p:cNvPr id="5" name="Picture 4">
              <a:extLst>
                <a:ext uri="{FF2B5EF4-FFF2-40B4-BE49-F238E27FC236}">
                  <a16:creationId xmlns:a16="http://schemas.microsoft.com/office/drawing/2014/main" id="{F0FBA1B3-3CB4-DA5F-EC82-33A333ED48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31" b="38152"/>
            <a:stretch/>
          </p:blipFill>
          <p:spPr>
            <a:xfrm>
              <a:off x="6340061" y="3163595"/>
              <a:ext cx="1157414" cy="228600"/>
            </a:xfrm>
            <a:prstGeom prst="rect">
              <a:avLst/>
            </a:prstGeom>
          </p:spPr>
        </p:pic>
      </p:grpSp>
      <p:grpSp>
        <p:nvGrpSpPr>
          <p:cNvPr id="6" name="Group 5">
            <a:extLst>
              <a:ext uri="{FF2B5EF4-FFF2-40B4-BE49-F238E27FC236}">
                <a16:creationId xmlns:a16="http://schemas.microsoft.com/office/drawing/2014/main" id="{D9A422C9-747B-4F2A-5F70-B36D2DE7D1BC}"/>
              </a:ext>
            </a:extLst>
          </p:cNvPr>
          <p:cNvGrpSpPr/>
          <p:nvPr/>
        </p:nvGrpSpPr>
        <p:grpSpPr>
          <a:xfrm>
            <a:off x="6162296" y="1093253"/>
            <a:ext cx="2605146" cy="1685730"/>
            <a:chOff x="6148902" y="1093253"/>
            <a:chExt cx="2605146" cy="1685730"/>
          </a:xfrm>
        </p:grpSpPr>
        <p:pic>
          <p:nvPicPr>
            <p:cNvPr id="13" name="Picture 12">
              <a:extLst>
                <a:ext uri="{FF2B5EF4-FFF2-40B4-BE49-F238E27FC236}">
                  <a16:creationId xmlns:a16="http://schemas.microsoft.com/office/drawing/2014/main" id="{BD34A5BE-2829-505F-E5C9-0E8E482E47D3}"/>
                </a:ext>
              </a:extLst>
            </p:cNvPr>
            <p:cNvPicPr>
              <a:picLocks noChangeAspect="1"/>
            </p:cNvPicPr>
            <p:nvPr/>
          </p:nvPicPr>
          <p:blipFill rotWithShape="1">
            <a:blip r:embed="rId4"/>
            <a:srcRect t="537" r="1223"/>
            <a:stretch/>
          </p:blipFill>
          <p:spPr>
            <a:xfrm>
              <a:off x="6148902" y="1093253"/>
              <a:ext cx="2605146" cy="1685730"/>
            </a:xfrm>
            <a:prstGeom prst="rect">
              <a:avLst/>
            </a:prstGeom>
          </p:spPr>
        </p:pic>
        <p:pic>
          <p:nvPicPr>
            <p:cNvPr id="15" name="Picture 14">
              <a:extLst>
                <a:ext uri="{FF2B5EF4-FFF2-40B4-BE49-F238E27FC236}">
                  <a16:creationId xmlns:a16="http://schemas.microsoft.com/office/drawing/2014/main" id="{8E691754-9CB5-8B26-5D23-2C281A908A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92" b="1304"/>
            <a:stretch/>
          </p:blipFill>
          <p:spPr>
            <a:xfrm>
              <a:off x="6268325" y="1165464"/>
              <a:ext cx="1683504" cy="365760"/>
            </a:xfrm>
            <a:prstGeom prst="rect">
              <a:avLst/>
            </a:prstGeom>
          </p:spPr>
        </p:pic>
      </p:grpSp>
      <p:sp>
        <p:nvSpPr>
          <p:cNvPr id="8" name="Rounded Rectangle 9">
            <a:extLst>
              <a:ext uri="{FF2B5EF4-FFF2-40B4-BE49-F238E27FC236}">
                <a16:creationId xmlns:a16="http://schemas.microsoft.com/office/drawing/2014/main" id="{1F0747B1-F0AD-DE9A-71E6-55A1774D5D98}"/>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Content Placeholder 3">
            <a:extLst>
              <a:ext uri="{FF2B5EF4-FFF2-40B4-BE49-F238E27FC236}">
                <a16:creationId xmlns:a16="http://schemas.microsoft.com/office/drawing/2014/main" id="{DCF4FCA6-C58C-4F01-9D52-AED5A4BCBDDF}"/>
              </a:ext>
            </a:extLst>
          </p:cNvPr>
          <p:cNvSpPr txBox="1">
            <a:spLocks/>
          </p:cNvSpPr>
          <p:nvPr/>
        </p:nvSpPr>
        <p:spPr>
          <a:xfrm>
            <a:off x="446273" y="1089436"/>
            <a:ext cx="5497327" cy="4619087"/>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1200"/>
              </a:spcBef>
              <a:spcAft>
                <a:spcPts val="1200"/>
              </a:spcAft>
              <a:buClr>
                <a:srgbClr val="55565A"/>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National Alliance groups are administered through </a:t>
            </a:r>
            <a:r>
              <a:rPr lang="en-US">
                <a:solidFill>
                  <a:srgbClr val="55565A"/>
                </a:solidFill>
                <a:latin typeface="Corbel" panose="020B0503020204020204" pitchFamily="34" charset="0"/>
                <a:cs typeface="Segoe UI" panose="020B0502040204020203" pitchFamily="34" charset="0"/>
              </a:rPr>
              <a:t>Louisiana Blue</a:t>
            </a: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’s partnership agreement with Blue Cross and Blue Shield of South Carolina (BCBSSC).</a:t>
            </a:r>
          </a:p>
          <a:p>
            <a:pPr marL="306000" marR="0" lvl="0" indent="-306000" algn="l" defTabSz="457200" rtl="0" eaLnBrk="1" fontAlgn="auto" latinLnBrk="0" hangingPunct="1">
              <a:lnSpc>
                <a:spcPct val="100000"/>
              </a:lnSpc>
              <a:spcBef>
                <a:spcPts val="1200"/>
              </a:spcBef>
              <a:spcAft>
                <a:spcPts val="1200"/>
              </a:spcAft>
              <a:buClr>
                <a:srgbClr val="55565A"/>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Louisiana Blue taglines are present on the member ID cards; however, customer service, provider service and precertification are handled by BCBSSC.</a:t>
            </a:r>
          </a:p>
          <a:p>
            <a:pPr marL="306000" marR="0" lvl="0" indent="-306000" algn="l" defTabSz="457200" rtl="0" eaLnBrk="1" fontAlgn="auto" latinLnBrk="0" hangingPunct="1">
              <a:lnSpc>
                <a:spcPct val="100000"/>
              </a:lnSpc>
              <a:spcBef>
                <a:spcPts val="1200"/>
              </a:spcBef>
              <a:spcAft>
                <a:spcPts val="1200"/>
              </a:spcAft>
              <a:buClr>
                <a:srgbClr val="55565A"/>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Claims are processed through the BlueCard program.</a:t>
            </a:r>
          </a:p>
        </p:txBody>
      </p:sp>
      <p:sp>
        <p:nvSpPr>
          <p:cNvPr id="11" name="TextBox 10">
            <a:extLst>
              <a:ext uri="{FF2B5EF4-FFF2-40B4-BE49-F238E27FC236}">
                <a16:creationId xmlns:a16="http://schemas.microsoft.com/office/drawing/2014/main" id="{021982C6-4C35-4CFC-AB64-25A6394ACE88}"/>
              </a:ext>
            </a:extLst>
          </p:cNvPr>
          <p:cNvSpPr txBox="1"/>
          <p:nvPr/>
        </p:nvSpPr>
        <p:spPr>
          <a:xfrm>
            <a:off x="2598063" y="5930594"/>
            <a:ext cx="6011270" cy="646331"/>
          </a:xfrm>
          <a:prstGeom prst="rect">
            <a:avLst/>
          </a:prstGeom>
          <a:noFill/>
        </p:spPr>
        <p:txBody>
          <a:bodyPr wrap="square" rtlCol="0">
            <a:spAutoFit/>
          </a:bodyPr>
          <a:lstStyle/>
          <a:p>
            <a:pPr marL="6858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We publish a list of these groups (with prefixes) in iLinkBlue (</a:t>
            </a:r>
            <a:r>
              <a:rPr kumimoji="0" lang="en-US"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www.lablue.com/ilinkblue</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under the “Resources” section.</a:t>
            </a:r>
            <a:endPar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A3FE15D6-0F1C-49CA-9144-EC7132D07369}"/>
              </a:ext>
            </a:extLst>
          </p:cNvPr>
          <p:cNvSpPr/>
          <p:nvPr/>
        </p:nvSpPr>
        <p:spPr>
          <a:xfrm>
            <a:off x="6275590" y="4223563"/>
            <a:ext cx="1286356"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8" name="Rectangle: Rounded Corners 17">
            <a:extLst>
              <a:ext uri="{FF2B5EF4-FFF2-40B4-BE49-F238E27FC236}">
                <a16:creationId xmlns:a16="http://schemas.microsoft.com/office/drawing/2014/main" id="{82F7D949-3907-47D0-8FCC-4EF2A6776659}"/>
              </a:ext>
            </a:extLst>
          </p:cNvPr>
          <p:cNvSpPr/>
          <p:nvPr/>
        </p:nvSpPr>
        <p:spPr>
          <a:xfrm>
            <a:off x="6245234" y="1159912"/>
            <a:ext cx="1600899" cy="375364"/>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4" name="Picture 13">
            <a:extLst>
              <a:ext uri="{FF2B5EF4-FFF2-40B4-BE49-F238E27FC236}">
                <a16:creationId xmlns:a16="http://schemas.microsoft.com/office/drawing/2014/main" id="{EF3DBF8F-544A-BA2F-DF36-BC34CF9BC20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0518" y="4007078"/>
            <a:ext cx="1943071" cy="2498234"/>
          </a:xfrm>
          <a:prstGeom prst="rect">
            <a:avLst/>
          </a:prstGeom>
          <a:ln w="3175">
            <a:solidFill>
              <a:srgbClr val="55565A"/>
            </a:solidFill>
          </a:ln>
        </p:spPr>
      </p:pic>
      <p:sp>
        <p:nvSpPr>
          <p:cNvPr id="2" name="Title 1">
            <a:extLst>
              <a:ext uri="{FF2B5EF4-FFF2-40B4-BE49-F238E27FC236}">
                <a16:creationId xmlns:a16="http://schemas.microsoft.com/office/drawing/2014/main" id="{A9FC742A-6207-DA88-80E9-2F22E57BEF8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National Alliance Members </a:t>
            </a:r>
            <a:r>
              <a:rPr lang="en-US" sz="2000" i="1" kern="0">
                <a:solidFill>
                  <a:schemeClr val="bg1"/>
                </a:solidFill>
                <a:latin typeface="Corbel" panose="020B0503020204020204" pitchFamily="34" charset="0"/>
                <a:ea typeface="Segoe UI" panose="020B0502040204020203" pitchFamily="34" charset="0"/>
                <a:cs typeface="Segoe UI" panose="020B0502040204020203" pitchFamily="34" charset="0"/>
              </a:rPr>
              <a:t>(South Carolina Partnership)</a:t>
            </a:r>
          </a:p>
        </p:txBody>
      </p:sp>
    </p:spTree>
    <p:extLst>
      <p:ext uri="{BB962C8B-B14F-4D97-AF65-F5344CB8AC3E}">
        <p14:creationId xmlns:p14="http://schemas.microsoft.com/office/powerpoint/2010/main" val="28906898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Member Referrals</a:t>
            </a:r>
          </a:p>
        </p:txBody>
      </p:sp>
      <p:sp>
        <p:nvSpPr>
          <p:cNvPr id="5" name="TextBox 4"/>
          <p:cNvSpPr txBox="1"/>
          <p:nvPr/>
        </p:nvSpPr>
        <p:spPr>
          <a:xfrm>
            <a:off x="609600" y="914400"/>
            <a:ext cx="7924800" cy="2785378"/>
          </a:xfrm>
          <a:prstGeom prst="rect">
            <a:avLst/>
          </a:prstGeom>
          <a:noFill/>
        </p:spPr>
        <p:txBody>
          <a:bodyPr wrap="square" rtlCol="0">
            <a:spAutoFit/>
          </a:bodyPr>
          <a:lstStyle/>
          <a:p>
            <a:pPr lvl="0" hangingPunct="0"/>
            <a:r>
              <a:rPr lang="en-US" sz="2000">
                <a:latin typeface="Corbel" panose="020B0503020204020204" pitchFamily="34" charset="0"/>
                <a:ea typeface="Segoe UI" panose="020B0502040204020203" pitchFamily="34" charset="0"/>
                <a:cs typeface="Segoe UI" panose="020B0502040204020203" pitchFamily="34" charset="0"/>
              </a:rPr>
              <a:t>Network providers should </a:t>
            </a:r>
            <a:r>
              <a:rPr lang="en-US" sz="2000" b="1">
                <a:latin typeface="Corbel" panose="020B0503020204020204" pitchFamily="34" charset="0"/>
                <a:ea typeface="Segoe UI" panose="020B0502040204020203" pitchFamily="34" charset="0"/>
                <a:cs typeface="Segoe UI" panose="020B0502040204020203" pitchFamily="34" charset="0"/>
              </a:rPr>
              <a:t>always</a:t>
            </a:r>
            <a:r>
              <a:rPr lang="en-US" sz="2000">
                <a:latin typeface="Corbel" panose="020B0503020204020204" pitchFamily="34" charset="0"/>
                <a:ea typeface="Segoe UI" panose="020B0502040204020203" pitchFamily="34" charset="0"/>
                <a:cs typeface="Segoe UI" panose="020B0502040204020203" pitchFamily="34" charset="0"/>
              </a:rPr>
              <a:t> refer members to other </a:t>
            </a:r>
            <a:r>
              <a:rPr lang="en-US" sz="2000" b="1">
                <a:latin typeface="Corbel" panose="020B0503020204020204" pitchFamily="34" charset="0"/>
                <a:ea typeface="Segoe UI" panose="020B0502040204020203" pitchFamily="34" charset="0"/>
                <a:cs typeface="Segoe UI" panose="020B0502040204020203" pitchFamily="34" charset="0"/>
              </a:rPr>
              <a:t>network </a:t>
            </a:r>
            <a:r>
              <a:rPr lang="en-US" sz="2000">
                <a:latin typeface="Corbel" panose="020B0503020204020204" pitchFamily="34" charset="0"/>
                <a:ea typeface="Segoe UI" panose="020B0502040204020203" pitchFamily="34" charset="0"/>
                <a:cs typeface="Segoe UI" panose="020B0502040204020203" pitchFamily="34" charset="0"/>
              </a:rPr>
              <a:t>providers.</a:t>
            </a:r>
          </a:p>
          <a:p>
            <a:pPr lvl="0" hangingPunct="0"/>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marL="287338" lvl="0" indent="-287338" hangingPunct="0">
              <a:spcBef>
                <a:spcPts val="600"/>
              </a:spcBef>
              <a:spcAft>
                <a:spcPts val="12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Referrals to out-of-network providers result in significantly higher cost shares (deductibles, coinsurance and copayments) for our members and is a breach of your Louisiana Blue provider agreement.</a:t>
            </a:r>
          </a:p>
          <a:p>
            <a:pPr marL="287338" lvl="0" indent="-287338" hangingPunct="0">
              <a:spcBef>
                <a:spcPts val="600"/>
              </a:spcBef>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Providers who consistently refer to out-of-network providers will be audited and may be subject to a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reduction</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 in their network reimbursement.</a:t>
            </a:r>
          </a:p>
          <a:p>
            <a:pPr lvl="0" hangingPunct="0"/>
            <a:endParaRPr lang="en-US" sz="1400">
              <a:latin typeface="Corbel" panose="020B0503020204020204" pitchFamily="34" charset="0"/>
            </a:endParaRPr>
          </a:p>
        </p:txBody>
      </p:sp>
      <p:pic>
        <p:nvPicPr>
          <p:cNvPr id="3074" name="Picture 2" descr="G:\Provider\Share\Communications\Artwork\166671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463" y="3657600"/>
            <a:ext cx="4278737"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440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D4BC1FA9-1A94-E89E-3A95-B0ECDF42D48A}"/>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Content Placeholder 2">
            <a:extLst>
              <a:ext uri="{FF2B5EF4-FFF2-40B4-BE49-F238E27FC236}">
                <a16:creationId xmlns:a16="http://schemas.microsoft.com/office/drawing/2014/main" id="{50AC61DE-8881-4BA1-9485-FA7033C3A22C}"/>
              </a:ext>
            </a:extLst>
          </p:cNvPr>
          <p:cNvSpPr txBox="1">
            <a:spLocks/>
          </p:cNvSpPr>
          <p:nvPr/>
        </p:nvSpPr>
        <p:spPr>
          <a:xfrm>
            <a:off x="491674" y="1676400"/>
            <a:ext cx="5518970" cy="3236917"/>
          </a:xfrm>
          <a:prstGeom prst="rect">
            <a:avLst/>
          </a:prstGeom>
        </p:spPr>
        <p:txBody>
          <a:bodyP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12000"/>
              </a:lnSpc>
              <a:spcBef>
                <a:spcPct val="20000"/>
              </a:spcBef>
              <a:spcAft>
                <a:spcPts val="1800"/>
              </a:spcAft>
              <a:buClr>
                <a:srgbClr val="4590B8"/>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The impact on your patients when you refer </a:t>
            </a:r>
            <a:b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b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Louisiana Blue members to out-of-network providers include: </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Higher cost share</a:t>
            </a:r>
            <a:r>
              <a:rPr lang="en-US" dirty="0">
                <a:solidFill>
                  <a:srgbClr val="55565A"/>
                </a:solidFill>
                <a:latin typeface="Corbel" panose="020B0503020204020204" pitchFamily="34" charset="0"/>
                <a:cs typeface="Segoe UI" panose="020B0502040204020203" pitchFamily="34" charset="0"/>
              </a:rPr>
              <a:t>s (</a:t>
            </a: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deductibles, coinsurances, copayments)</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No benefits for some members</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Balance billing to member for all amounts not paid by Louisiana Blue if the provider is non-participating</a:t>
            </a:r>
          </a:p>
        </p:txBody>
      </p:sp>
      <p:sp>
        <p:nvSpPr>
          <p:cNvPr id="9" name="TextBox 8">
            <a:extLst>
              <a:ext uri="{FF2B5EF4-FFF2-40B4-BE49-F238E27FC236}">
                <a16:creationId xmlns:a16="http://schemas.microsoft.com/office/drawing/2014/main" id="{1839571D-F9BE-482F-B569-957A6A728222}"/>
              </a:ext>
            </a:extLst>
          </p:cNvPr>
          <p:cNvSpPr txBox="1"/>
          <p:nvPr/>
        </p:nvSpPr>
        <p:spPr>
          <a:xfrm>
            <a:off x="2057400" y="5913661"/>
            <a:ext cx="586430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If a provider continues to refer patients to out-of-network providers, their entire fee schedule could be reduced. </a:t>
            </a:r>
          </a:p>
        </p:txBody>
      </p:sp>
      <p:pic>
        <p:nvPicPr>
          <p:cNvPr id="10" name="Graphic 9" descr="Marketing with solid fill">
            <a:extLst>
              <a:ext uri="{FF2B5EF4-FFF2-40B4-BE49-F238E27FC236}">
                <a16:creationId xmlns:a16="http://schemas.microsoft.com/office/drawing/2014/main" id="{7E1D2209-7D78-A72F-AE1B-25AB5530B0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938" y="5752180"/>
            <a:ext cx="969295" cy="969295"/>
          </a:xfrm>
          <a:prstGeom prst="rect">
            <a:avLst/>
          </a:prstGeom>
        </p:spPr>
      </p:pic>
      <p:sp>
        <p:nvSpPr>
          <p:cNvPr id="3" name="Flowchart: Off-page Connector 2">
            <a:extLst>
              <a:ext uri="{FF2B5EF4-FFF2-40B4-BE49-F238E27FC236}">
                <a16:creationId xmlns:a16="http://schemas.microsoft.com/office/drawing/2014/main" id="{764B4F91-AB77-1196-F95B-C59551F44E73}"/>
              </a:ext>
            </a:extLst>
          </p:cNvPr>
          <p:cNvSpPr/>
          <p:nvPr/>
        </p:nvSpPr>
        <p:spPr>
          <a:xfrm>
            <a:off x="6273717" y="510794"/>
            <a:ext cx="2870283" cy="216715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0">
            <a:extLst>
              <a:ext uri="{FF2B5EF4-FFF2-40B4-BE49-F238E27FC236}">
                <a16:creationId xmlns:a16="http://schemas.microsoft.com/office/drawing/2014/main" id="{BFF67DA2-7F85-5F7C-A49A-D57A6EE9D025}"/>
              </a:ext>
            </a:extLst>
          </p:cNvPr>
          <p:cNvSpPr txBox="1">
            <a:spLocks/>
          </p:cNvSpPr>
          <p:nvPr/>
        </p:nvSpPr>
        <p:spPr>
          <a:xfrm>
            <a:off x="6602895" y="744320"/>
            <a:ext cx="2359109" cy="1384995"/>
          </a:xfrm>
          <a:prstGeom prst="rect">
            <a:avLst/>
          </a:prstGeom>
          <a:noFill/>
        </p:spPr>
        <p:txBody>
          <a:bodyPr wrap="square" rtlCol="0">
            <a:sp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0">
              <a:lnSpc>
                <a:spcPct val="100000"/>
              </a:lnSpc>
              <a:spcBef>
                <a:spcPts val="600"/>
              </a:spcBef>
              <a:spcAft>
                <a:spcPts val="600"/>
              </a:spcAft>
              <a:buClr>
                <a:srgbClr val="4590B8"/>
              </a:buClr>
              <a:buSzPct val="92000"/>
              <a:buFont typeface="Wingdings 2" panose="05020102010507070707" pitchFamily="18" charset="2"/>
              <a:buNone/>
              <a:tabLst/>
              <a:defRPr/>
            </a:pP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You can find network providers to refer members to in our online provider directories at </a:t>
            </a: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 </a:t>
            </a: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&gt;Find a Doctor.</a:t>
            </a:r>
          </a:p>
        </p:txBody>
      </p:sp>
      <p:sp>
        <p:nvSpPr>
          <p:cNvPr id="5" name="Title 1">
            <a:extLst>
              <a:ext uri="{FF2B5EF4-FFF2-40B4-BE49-F238E27FC236}">
                <a16:creationId xmlns:a16="http://schemas.microsoft.com/office/drawing/2014/main" id="{A2928C54-5724-D781-651D-564F55F4BEAC}"/>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Referring Members Out-of-network</a:t>
            </a:r>
          </a:p>
        </p:txBody>
      </p:sp>
    </p:spTree>
    <p:extLst>
      <p:ext uri="{BB962C8B-B14F-4D97-AF65-F5344CB8AC3E}">
        <p14:creationId xmlns:p14="http://schemas.microsoft.com/office/powerpoint/2010/main" val="10097144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136C6-5964-466B-9DA2-B8CAC9B0828C}"/>
              </a:ext>
            </a:extLst>
          </p:cNvPr>
          <p:cNvSpPr/>
          <p:nvPr/>
        </p:nvSpPr>
        <p:spPr bwMode="auto">
          <a:xfrm>
            <a:off x="0" y="4433316"/>
            <a:ext cx="5440680" cy="2577084"/>
          </a:xfrm>
          <a:prstGeom prst="rect">
            <a:avLst/>
          </a:prstGeom>
          <a:solidFill>
            <a:schemeClr val="bg2">
              <a:lumMod val="60000"/>
              <a:lumOff val="40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4098" name="Picture 2" descr="G:\Provider\Share\Communications\Artwork\478108721-15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680" y="4419600"/>
            <a:ext cx="3643691" cy="21693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Referrals</a:t>
            </a:r>
          </a:p>
        </p:txBody>
      </p:sp>
      <p:sp>
        <p:nvSpPr>
          <p:cNvPr id="5" name="TextBox 4"/>
          <p:cNvSpPr txBox="1"/>
          <p:nvPr/>
        </p:nvSpPr>
        <p:spPr>
          <a:xfrm>
            <a:off x="228600" y="852368"/>
            <a:ext cx="5212080" cy="3016210"/>
          </a:xfrm>
          <a:prstGeom prst="rect">
            <a:avLst/>
          </a:prstGeom>
          <a:noFill/>
        </p:spPr>
        <p:txBody>
          <a:bodyPr wrap="square" lIns="91440" tIns="45720" rIns="91440" bIns="45720" rtlCol="0" anchor="t">
            <a:spAutoFit/>
          </a:bodyPr>
          <a:lstStyle/>
          <a:p>
            <a:pPr marL="287020" indent="-287020" hangingPunct="0">
              <a:spcBef>
                <a:spcPts val="600"/>
              </a:spcBef>
              <a:spcAft>
                <a:spcPts val="1200"/>
              </a:spcAft>
              <a:buFont typeface="Arial" panose="020B0604020202020204" pitchFamily="34" charset="0"/>
              <a:buChar char="•"/>
            </a:pPr>
            <a:r>
              <a:rPr lang="en-US" sz="1600" dirty="0">
                <a:solidFill>
                  <a:srgbClr val="55565A"/>
                </a:solidFill>
                <a:latin typeface="Corbel"/>
                <a:ea typeface="Segoe UI" panose="020B0502040204020203" pitchFamily="34" charset="0"/>
                <a:cs typeface="Segoe UI"/>
              </a:rPr>
              <a:t>All our network providers should refer members to preferred reference lab vendors when lab services are needed and are not performed in the office.</a:t>
            </a:r>
            <a:endParaRPr lang="en-US" dirty="0">
              <a:latin typeface="Corbel"/>
              <a:cs typeface="Segoe UI"/>
            </a:endParaRPr>
          </a:p>
          <a:p>
            <a:pPr marL="287020" indent="-287020" hangingPunct="0">
              <a:spcBef>
                <a:spcPts val="600"/>
              </a:spcBef>
              <a:spcAft>
                <a:spcPts val="12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If you perform laboratory testing procedures in your office, we require a copy of your Clinical Laboratory Improvement Act (CLIA) certification.</a:t>
            </a:r>
          </a:p>
          <a:p>
            <a:pPr marL="287020" indent="-287020" hangingPunct="0">
              <a:spcBef>
                <a:spcPts val="600"/>
              </a:spcBef>
              <a:spcAft>
                <a:spcPts val="12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HMO Louisiana, Blue Connect, Community Blue, Precision Blue and Signature Blue physicians may perform a selection of lab tests from our In-office Lab List.</a:t>
            </a:r>
          </a:p>
        </p:txBody>
      </p:sp>
      <p:sp>
        <p:nvSpPr>
          <p:cNvPr id="9" name="Rounded Rectangle 8"/>
          <p:cNvSpPr/>
          <p:nvPr/>
        </p:nvSpPr>
        <p:spPr>
          <a:xfrm>
            <a:off x="5791200" y="762000"/>
            <a:ext cx="2895600" cy="3518916"/>
          </a:xfrm>
          <a:prstGeom prst="roundRect">
            <a:avLst/>
          </a:prstGeom>
          <a:solidFill>
            <a:schemeClr val="bg2">
              <a:lumMod val="60000"/>
              <a:lumOff val="40000"/>
            </a:schemeClr>
          </a:solidFill>
          <a:effectLst>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10" name="TextBox 9"/>
          <p:cNvSpPr txBox="1"/>
          <p:nvPr/>
        </p:nvSpPr>
        <p:spPr>
          <a:xfrm>
            <a:off x="6057900" y="969883"/>
            <a:ext cx="2552700" cy="2862322"/>
          </a:xfrm>
          <a:prstGeom prst="rect">
            <a:avLst/>
          </a:prstGeom>
          <a:noFill/>
        </p:spPr>
        <p:txBody>
          <a:bodyPr wrap="square" rtlCol="0">
            <a:spAutoFit/>
          </a:bodyPr>
          <a:lstStyle/>
          <a:p>
            <a:pPr marL="0" lvl="1"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ordering/referring provider NPI is required on all laboratory claims. Place the NPI in the indicated blocks:</a:t>
            </a:r>
          </a:p>
          <a:p>
            <a:pPr marL="274320" lvl="1" indent="-285750" hangingPunct="0">
              <a:spcBef>
                <a:spcPts val="600"/>
              </a:spcBef>
              <a:spcAft>
                <a:spcPts val="600"/>
              </a:spcAft>
              <a:buFont typeface="Segoe UI" panose="020B0502040204020203"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CMS-1500: Block 17B</a:t>
            </a:r>
          </a:p>
          <a:p>
            <a:pPr marL="274320" lvl="1" indent="-285750" hangingPunct="0">
              <a:spcBef>
                <a:spcPts val="600"/>
              </a:spcBef>
              <a:spcAft>
                <a:spcPts val="600"/>
              </a:spcAft>
              <a:buFont typeface="Segoe UI" panose="020B0502040204020203"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837P: 2310A loop, using the NM1 segment and the qualifier of DN in the NM101 element</a:t>
            </a:r>
          </a:p>
        </p:txBody>
      </p:sp>
      <p:sp>
        <p:nvSpPr>
          <p:cNvPr id="8" name="TextBox 7">
            <a:extLst>
              <a:ext uri="{FF2B5EF4-FFF2-40B4-BE49-F238E27FC236}">
                <a16:creationId xmlns:a16="http://schemas.microsoft.com/office/drawing/2014/main" id="{0421F67C-A696-4C84-8EA9-3CAF64FAC1DD}"/>
              </a:ext>
            </a:extLst>
          </p:cNvPr>
          <p:cNvSpPr txBox="1"/>
          <p:nvPr/>
        </p:nvSpPr>
        <p:spPr>
          <a:xfrm>
            <a:off x="609600" y="4800600"/>
            <a:ext cx="4114800" cy="1323439"/>
          </a:xfrm>
          <a:prstGeom prst="rect">
            <a:avLst/>
          </a:prstGeom>
          <a:noFill/>
        </p:spPr>
        <p:txBody>
          <a:bodyPr wrap="square" rtlCol="0">
            <a:spAutoFit/>
          </a:bodyPr>
          <a:lstStyle/>
          <a:p>
            <a:r>
              <a:rPr lang="en-US" sz="1600" dirty="0">
                <a:solidFill>
                  <a:srgbClr val="55565A"/>
                </a:solidFill>
                <a:latin typeface="Corbel" panose="020B0503020204020204" pitchFamily="34" charset="0"/>
                <a:cs typeface="Segoe UI" panose="020B0502040204020203" pitchFamily="34" charset="0"/>
              </a:rPr>
              <a:t>The In-office Lab List is available in our </a:t>
            </a:r>
            <a:br>
              <a:rPr lang="en-US" sz="1600" dirty="0">
                <a:solidFill>
                  <a:srgbClr val="55565A"/>
                </a:solidFill>
                <a:latin typeface="Corbel" panose="020B0503020204020204" pitchFamily="34" charset="0"/>
                <a:cs typeface="Segoe UI" panose="020B0502040204020203" pitchFamily="34" charset="0"/>
              </a:rPr>
            </a:br>
            <a:r>
              <a:rPr lang="en-US" sz="1600" i="1" dirty="0">
                <a:solidFill>
                  <a:srgbClr val="55565A"/>
                </a:solidFill>
                <a:latin typeface="Corbel" panose="020B0503020204020204" pitchFamily="34" charset="0"/>
                <a:cs typeface="Segoe UI" panose="020B0502040204020203" pitchFamily="34" charset="0"/>
              </a:rPr>
              <a:t>HMO Preferred Reference Lab Guide</a:t>
            </a:r>
            <a:r>
              <a:rPr lang="en-US" sz="1600" dirty="0">
                <a:solidFill>
                  <a:srgbClr val="55565A"/>
                </a:solidFill>
                <a:latin typeface="Corbel" panose="020B0503020204020204" pitchFamily="34" charset="0"/>
                <a:cs typeface="Segoe UI" panose="020B0502040204020203" pitchFamily="34" charset="0"/>
              </a:rPr>
              <a:t> </a:t>
            </a:r>
            <a:br>
              <a:rPr lang="en-US" sz="1600" dirty="0">
                <a:solidFill>
                  <a:srgbClr val="55565A"/>
                </a:solidFill>
                <a:latin typeface="Corbel" panose="020B0503020204020204" pitchFamily="34" charset="0"/>
                <a:cs typeface="Segoe UI" panose="020B0502040204020203" pitchFamily="34" charset="0"/>
              </a:rPr>
            </a:br>
            <a:r>
              <a:rPr lang="en-US" sz="1600" dirty="0">
                <a:solidFill>
                  <a:srgbClr val="55565A"/>
                </a:solidFill>
                <a:latin typeface="Corbel" panose="020B0503020204020204" pitchFamily="34" charset="0"/>
                <a:cs typeface="Segoe UI" panose="020B0502040204020203" pitchFamily="34" charset="0"/>
              </a:rPr>
              <a:t>which is available online at </a:t>
            </a:r>
            <a:r>
              <a:rPr lang="en-US" sz="1600" b="1" dirty="0">
                <a:solidFill>
                  <a:srgbClr val="0070C0"/>
                </a:solidFill>
                <a:latin typeface="Corbel" panose="020B0503020204020204" pitchFamily="34" charset="0"/>
                <a:cs typeface="Segoe UI" panose="020B0502040204020203" pitchFamily="34" charset="0"/>
              </a:rPr>
              <a:t>www.lablue.com/providers </a:t>
            </a:r>
            <a:r>
              <a:rPr lang="en-US" sz="1600" dirty="0">
                <a:solidFill>
                  <a:srgbClr val="55565A"/>
                </a:solidFill>
                <a:latin typeface="Corbel" panose="020B0503020204020204" pitchFamily="34" charset="0"/>
                <a:cs typeface="Segoe UI" panose="020B0502040204020203" pitchFamily="34" charset="0"/>
              </a:rPr>
              <a:t>&gt;Resources &gt;Speed Guides.</a:t>
            </a:r>
          </a:p>
        </p:txBody>
      </p:sp>
    </p:spTree>
    <p:extLst>
      <p:ext uri="{BB962C8B-B14F-4D97-AF65-F5344CB8AC3E}">
        <p14:creationId xmlns:p14="http://schemas.microsoft.com/office/powerpoint/2010/main" val="9730341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7D941E-5464-F78F-6CDB-2B6B0DC568DF}"/>
              </a:ext>
            </a:extLst>
          </p:cNvPr>
          <p:cNvPicPr>
            <a:picLocks noChangeAspect="1"/>
          </p:cNvPicPr>
          <p:nvPr/>
        </p:nvPicPr>
        <p:blipFill>
          <a:blip r:embed="rId3" cstate="print">
            <a:extLst>
              <a:ext uri="{28A0092B-C50C-407E-A947-70E740481C1C}">
                <a14:useLocalDpi xmlns:a14="http://schemas.microsoft.com/office/drawing/2010/main" val="0"/>
              </a:ext>
            </a:extLst>
          </a:blip>
          <a:srcRect l="-1831" t="7934" r="1831" b="18452"/>
          <a:stretch/>
        </p:blipFill>
        <p:spPr>
          <a:xfrm>
            <a:off x="5410200" y="1828799"/>
            <a:ext cx="1447800" cy="1536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11"/>
          <p:cNvCxnSpPr/>
          <p:nvPr/>
        </p:nvCxnSpPr>
        <p:spPr bwMode="auto">
          <a:xfrm>
            <a:off x="-76200" y="4724400"/>
            <a:ext cx="9296400" cy="0"/>
          </a:xfrm>
          <a:prstGeom prst="line">
            <a:avLst/>
          </a:prstGeom>
          <a:noFill/>
          <a:ln w="38100" cap="flat" cmpd="sng" algn="ctr">
            <a:solidFill>
              <a:srgbClr val="F89728"/>
            </a:solidFill>
            <a:prstDash val="solid"/>
            <a:round/>
            <a:headEnd type="none" w="med" len="med"/>
            <a:tailEnd type="none" w="med" len="med"/>
          </a:ln>
          <a:effectLst/>
        </p:spPr>
      </p:cxnSp>
      <p:sp>
        <p:nvSpPr>
          <p:cNvPr id="2" name="TextBox 1"/>
          <p:cNvSpPr txBox="1"/>
          <p:nvPr/>
        </p:nvSpPr>
        <p:spPr>
          <a:xfrm>
            <a:off x="76200" y="2424188"/>
            <a:ext cx="4937760" cy="1631216"/>
          </a:xfrm>
          <a:prstGeom prst="rect">
            <a:avLst/>
          </a:prstGeom>
          <a:noFill/>
        </p:spPr>
        <p:txBody>
          <a:bodyPr wrap="square" rtlCol="0">
            <a:spAutoFit/>
          </a:bodyPr>
          <a:lstStyle/>
          <a:p>
            <a:pPr algn="ctr"/>
            <a:r>
              <a:rPr lang="en-US" sz="2800">
                <a:latin typeface="Corbel" panose="020B0503020204020204" pitchFamily="34" charset="0"/>
                <a:ea typeface="Segoe UI" panose="020B0502040204020203" pitchFamily="34" charset="0"/>
                <a:cs typeface="Segoe UI" panose="020B0502040204020203" pitchFamily="34" charset="0"/>
              </a:rPr>
              <a:t>Welcome to the </a:t>
            </a:r>
            <a:br>
              <a:rPr lang="en-US" sz="2800">
                <a:latin typeface="Corbel" panose="020B0503020204020204" pitchFamily="34" charset="0"/>
                <a:ea typeface="Segoe UI" panose="020B0502040204020203" pitchFamily="34" charset="0"/>
                <a:cs typeface="Segoe UI" panose="020B0502040204020203" pitchFamily="34" charset="0"/>
              </a:rPr>
            </a:br>
            <a:r>
              <a:rPr lang="en-US" sz="2800">
                <a:latin typeface="Corbel" panose="020B0503020204020204" pitchFamily="34" charset="0"/>
                <a:ea typeface="Segoe UI" panose="020B0502040204020203" pitchFamily="34" charset="0"/>
                <a:cs typeface="Segoe UI" panose="020B0502040204020203" pitchFamily="34" charset="0"/>
              </a:rPr>
              <a:t>Louisiana Blue Network</a:t>
            </a:r>
          </a:p>
          <a:p>
            <a:pPr algn="ctr"/>
            <a:r>
              <a:rPr lang="en-US" sz="2200" i="1">
                <a:latin typeface="Corbel" panose="020B0503020204020204" pitchFamily="34" charset="0"/>
                <a:ea typeface="Segoe UI" panose="020B0502040204020203" pitchFamily="34" charset="0"/>
                <a:cs typeface="Segoe UI" panose="020B0502040204020203" pitchFamily="34" charset="0"/>
              </a:rPr>
              <a:t>Professional Webinar</a:t>
            </a:r>
            <a:br>
              <a:rPr lang="en-US" sz="2200" i="1">
                <a:latin typeface="Corbel" panose="020B0503020204020204" pitchFamily="34" charset="0"/>
                <a:ea typeface="Segoe UI" panose="020B0502040204020203" pitchFamily="34" charset="0"/>
                <a:cs typeface="Segoe UI" panose="020B0502040204020203" pitchFamily="34" charset="0"/>
              </a:rPr>
            </a:br>
            <a:endParaRPr lang="en-US" sz="2200" i="1">
              <a:latin typeface="Corbel" panose="020B0503020204020204" pitchFamily="34" charset="0"/>
              <a:ea typeface="Segoe UI" panose="020B0502040204020203" pitchFamily="34" charset="0"/>
              <a:cs typeface="Segoe UI" panose="020B0502040204020203" pitchFamily="34" charset="0"/>
            </a:endParaRPr>
          </a:p>
        </p:txBody>
      </p:sp>
      <p:sp>
        <p:nvSpPr>
          <p:cNvPr id="3" name="TextBox 2"/>
          <p:cNvSpPr txBox="1"/>
          <p:nvPr/>
        </p:nvSpPr>
        <p:spPr>
          <a:xfrm>
            <a:off x="7253768" y="4398416"/>
            <a:ext cx="2209800" cy="307777"/>
          </a:xfrm>
          <a:prstGeom prst="rect">
            <a:avLst/>
          </a:prstGeom>
          <a:noFill/>
        </p:spPr>
        <p:txBody>
          <a:bodyPr wrap="square" rtlCol="0">
            <a:spAutoFit/>
          </a:bodyPr>
          <a:lstStyle/>
          <a:p>
            <a:pPr algn="ctr"/>
            <a:r>
              <a:rPr lang="en-US" sz="1400" dirty="0">
                <a:latin typeface="Corbel" panose="020B0503020204020204" pitchFamily="34" charset="0"/>
                <a:ea typeface="Segoe UI" panose="020B0502040204020203" pitchFamily="34" charset="0"/>
                <a:cs typeface="Segoe UI" panose="020B0502040204020203" pitchFamily="34" charset="0"/>
              </a:rPr>
              <a:t>March 2025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0600" y="1726457"/>
            <a:ext cx="3337560" cy="363233"/>
          </a:xfrm>
          <a:prstGeom prst="rect">
            <a:avLst/>
          </a:prstGeom>
        </p:spPr>
      </p:pic>
      <p:sp>
        <p:nvSpPr>
          <p:cNvPr id="8" name="Subtitle 2"/>
          <p:cNvSpPr txBox="1">
            <a:spLocks/>
          </p:cNvSpPr>
          <p:nvPr/>
        </p:nvSpPr>
        <p:spPr bwMode="auto">
          <a:xfrm>
            <a:off x="5271655" y="3410480"/>
            <a:ext cx="2971800"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indent="0">
              <a:buNone/>
            </a:pPr>
            <a:r>
              <a:rPr lang="en-US" sz="1200" b="1" kern="0" dirty="0">
                <a:latin typeface="Corbel" panose="020B0503020204020204" pitchFamily="34" charset="0"/>
                <a:ea typeface="Segoe UI" panose="020B0502040204020203" pitchFamily="34" charset="0"/>
                <a:cs typeface="Segoe UI" panose="020B0502040204020203" pitchFamily="34" charset="0"/>
              </a:rPr>
              <a:t>Presented by Marie Davis</a:t>
            </a:r>
            <a:br>
              <a:rPr lang="en-US" sz="1200" kern="0" dirty="0">
                <a:latin typeface="Corbel" panose="020B0503020204020204" pitchFamily="34" charset="0"/>
                <a:ea typeface="Segoe UI" panose="020B0502040204020203" pitchFamily="34" charset="0"/>
                <a:cs typeface="Segoe UI" panose="020B0502040204020203" pitchFamily="34" charset="0"/>
              </a:rPr>
            </a:br>
            <a:r>
              <a:rPr lang="en-US" sz="1200" kern="0" dirty="0">
                <a:latin typeface="Corbel" panose="020B0503020204020204" pitchFamily="34" charset="0"/>
                <a:ea typeface="Segoe UI" panose="020B0502040204020203" pitchFamily="34" charset="0"/>
                <a:cs typeface="Segoe UI" panose="020B0502040204020203" pitchFamily="34" charset="0"/>
              </a:rPr>
              <a:t>Senior Provider Relations Representative</a:t>
            </a:r>
          </a:p>
        </p:txBody>
      </p:sp>
      <p:sp>
        <p:nvSpPr>
          <p:cNvPr id="10" name="TextBox 9">
            <a:extLst>
              <a:ext uri="{FF2B5EF4-FFF2-40B4-BE49-F238E27FC236}">
                <a16:creationId xmlns:a16="http://schemas.microsoft.com/office/drawing/2014/main" id="{5D7F4FEB-A402-46E2-9557-F724793AD221}"/>
              </a:ext>
            </a:extLst>
          </p:cNvPr>
          <p:cNvSpPr txBox="1"/>
          <p:nvPr/>
        </p:nvSpPr>
        <p:spPr>
          <a:xfrm>
            <a:off x="65446" y="4934396"/>
            <a:ext cx="9013108" cy="1415772"/>
          </a:xfrm>
          <a:prstGeom prst="rect">
            <a:avLst/>
          </a:prstGeom>
          <a:noFill/>
        </p:spPr>
        <p:txBody>
          <a:bodyPr wrap="square" rtlCol="0">
            <a:spAutoFit/>
          </a:bodyPr>
          <a:lstStyle/>
          <a:p>
            <a:pPr>
              <a:spcAft>
                <a:spcPts val="600"/>
              </a:spcAft>
            </a:pPr>
            <a:r>
              <a:rPr kumimoji="0" lang="en-US" sz="800" b="0" i="0" u="none" strike="noStrike" kern="1200" cap="none" spc="0" normalizeH="0" baseline="0" noProof="0" dirty="0">
                <a:ln>
                  <a:noFill/>
                </a:ln>
                <a:solidFill>
                  <a:srgbClr val="55565A"/>
                </a:solidFill>
                <a:effectLst/>
                <a:uLnTx/>
                <a:uFillTx/>
                <a:latin typeface="Arial"/>
                <a:ea typeface="+mn-ea"/>
                <a:cs typeface="+mn-cs"/>
              </a:rPr>
              <a:t>HMO Louisiana, Inc. is a subsidiary of Blue Cross and Blue Shield of Louisiana. Both companies are independent licensees of the Blue Cross Blue Shield Association.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err="1">
                <a:ln>
                  <a:noFill/>
                </a:ln>
                <a:solidFill>
                  <a:srgbClr val="55565A"/>
                </a:solidFill>
                <a:effectLst/>
                <a:uLnTx/>
                <a:uFillTx/>
                <a:latin typeface="Arial"/>
                <a:ea typeface="+mn-ea"/>
                <a:cs typeface="+mn-cs"/>
              </a:rPr>
              <a:t>Carelon</a:t>
            </a:r>
            <a:r>
              <a:rPr kumimoji="0" lang="en-US" sz="800" b="0" i="0" u="none" strike="noStrike" kern="1200" cap="none" spc="0" normalizeH="0" baseline="0" noProof="0" dirty="0">
                <a:ln>
                  <a:noFill/>
                </a:ln>
                <a:solidFill>
                  <a:srgbClr val="55565A"/>
                </a:solidFill>
                <a:effectLst/>
                <a:uLnTx/>
                <a:uFillTx/>
                <a:latin typeface="Arial"/>
                <a:ea typeface="+mn-ea"/>
                <a:cs typeface="+mn-cs"/>
              </a:rPr>
              <a:t> Medical Benefits Management (</a:t>
            </a:r>
            <a:r>
              <a:rPr kumimoji="0" lang="en-US" sz="800" b="0" i="0" u="none" strike="noStrike" kern="1200" cap="none" spc="0" normalizeH="0" baseline="0" noProof="0" dirty="0" err="1">
                <a:ln>
                  <a:noFill/>
                </a:ln>
                <a:solidFill>
                  <a:srgbClr val="55565A"/>
                </a:solidFill>
                <a:effectLst/>
                <a:uLnTx/>
                <a:uFillTx/>
                <a:latin typeface="Arial"/>
                <a:ea typeface="+mn-ea"/>
                <a:cs typeface="+mn-cs"/>
              </a:rPr>
              <a:t>Carelon</a:t>
            </a:r>
            <a:r>
              <a:rPr kumimoji="0" lang="en-US" sz="800" b="0" i="0" u="none" strike="noStrike" kern="1200" cap="none" spc="0" normalizeH="0" baseline="0" noProof="0" dirty="0">
                <a:ln>
                  <a:noFill/>
                </a:ln>
                <a:solidFill>
                  <a:srgbClr val="55565A"/>
                </a:solidFill>
                <a:effectLst/>
                <a:uLnTx/>
                <a:uFillTx/>
                <a:latin typeface="Arial"/>
                <a:ea typeface="+mn-ea"/>
                <a:cs typeface="+mn-cs"/>
              </a:rPr>
              <a:t>) is an independent company that serves as an authorization manager for Blue Cross and Blue Shield of Louisiana and HMO Louisiana, Inc.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err="1">
                <a:ln>
                  <a:noFill/>
                </a:ln>
                <a:solidFill>
                  <a:srgbClr val="55565A"/>
                </a:solidFill>
                <a:effectLst/>
                <a:uLnTx/>
                <a:uFillTx/>
                <a:latin typeface="Arial"/>
                <a:ea typeface="+mn-ea"/>
                <a:cs typeface="+mn-cs"/>
              </a:rPr>
              <a:t>Lucet</a:t>
            </a:r>
            <a:r>
              <a:rPr kumimoji="0" lang="en-US" sz="800" b="0" i="0" u="none" strike="noStrike" kern="1200" cap="none" spc="0" normalizeH="0" baseline="0" noProof="0" dirty="0">
                <a:ln>
                  <a:noFill/>
                </a:ln>
                <a:solidFill>
                  <a:srgbClr val="55565A"/>
                </a:solidFill>
                <a:effectLst/>
                <a:uLnTx/>
                <a:uFillTx/>
                <a:latin typeface="Arial"/>
                <a:ea typeface="+mn-ea"/>
                <a:cs typeface="+mn-cs"/>
              </a:rPr>
              <a:t> is an independent company that serves as the behavioral health manager for Blue Cross and Blue Shield of Louisiana and HMO Louisiana, Inc.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55565A"/>
                </a:solidFill>
                <a:effectLst/>
                <a:uLnTx/>
                <a:uFillTx/>
                <a:latin typeface="Arial"/>
                <a:ea typeface="+mn-ea"/>
                <a:cs typeface="+mn-cs"/>
              </a:rPr>
              <a:t>Avalon is an independent company that serves as a laboratory insights advisor for Blue Cross and Blue Shield of Louisiana and HMO Louisiana, Inc.​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55565A"/>
                </a:solidFill>
                <a:effectLst/>
                <a:uLnTx/>
                <a:uFillTx/>
                <a:latin typeface="Arial"/>
                <a:ea typeface="+mn-ea"/>
                <a:cs typeface="+mn-cs"/>
              </a:rPr>
              <a:t>DocuSign</a:t>
            </a:r>
            <a:r>
              <a:rPr kumimoji="0" lang="en-US" sz="800" b="0" i="1" u="none" strike="noStrike" kern="1200" cap="none" spc="0" normalizeH="0" baseline="30000" noProof="0" dirty="0">
                <a:ln>
                  <a:noFill/>
                </a:ln>
                <a:solidFill>
                  <a:srgbClr val="55565A"/>
                </a:solidFill>
                <a:effectLst/>
                <a:uLnTx/>
                <a:uFillTx/>
                <a:latin typeface="Arial"/>
                <a:ea typeface="+mn-ea"/>
                <a:cs typeface="+mn-cs"/>
              </a:rPr>
              <a:t>®</a:t>
            </a:r>
            <a:r>
              <a:rPr kumimoji="0" lang="en-US" sz="800" b="0" i="0" u="none" strike="noStrike" kern="1200" cap="none" spc="0" normalizeH="0" baseline="0" noProof="0" dirty="0">
                <a:ln>
                  <a:noFill/>
                </a:ln>
                <a:solidFill>
                  <a:srgbClr val="55565A"/>
                </a:solidFill>
                <a:effectLst/>
                <a:uLnTx/>
                <a:uFillTx/>
                <a:latin typeface="Arial"/>
                <a:ea typeface="+mn-ea"/>
                <a:cs typeface="+mn-cs"/>
              </a:rPr>
              <a:t>​ is an independent company that Blue Cross and Blue Shield of Louisiana uses to enable providers to sign and submit provider credentialing and data management forms electronically.</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55565A"/>
                </a:solidFill>
                <a:effectLst/>
                <a:uLnTx/>
                <a:uFillTx/>
                <a:latin typeface="Arial"/>
                <a:ea typeface="+mn-ea"/>
                <a:cs typeface="+mn-cs"/>
              </a:rPr>
              <a:t>CPT</a:t>
            </a:r>
            <a:r>
              <a:rPr kumimoji="0" lang="en-US" sz="800" b="0" i="1" u="none" strike="noStrike" kern="1200" cap="none" spc="0" normalizeH="0" baseline="30000" noProof="0" dirty="0">
                <a:ln>
                  <a:noFill/>
                </a:ln>
                <a:solidFill>
                  <a:srgbClr val="55565A"/>
                </a:solidFill>
                <a:effectLst/>
                <a:uLnTx/>
                <a:uFillTx/>
                <a:latin typeface="Arial"/>
                <a:ea typeface="+mn-ea"/>
                <a:cs typeface="+mn-cs"/>
              </a:rPr>
              <a:t>®</a:t>
            </a:r>
            <a:r>
              <a:rPr kumimoji="0" lang="en-US" sz="800" b="0" i="1" u="none" strike="noStrike" kern="1200" cap="none" spc="0" normalizeH="0" baseline="0" noProof="0" dirty="0">
                <a:ln>
                  <a:noFill/>
                </a:ln>
                <a:solidFill>
                  <a:srgbClr val="55565A"/>
                </a:solidFill>
                <a:effectLst/>
                <a:uLnTx/>
                <a:uFillTx/>
                <a:latin typeface="Arial"/>
                <a:ea typeface="+mn-ea"/>
                <a:cs typeface="+mn-cs"/>
              </a:rPr>
              <a:t> only copyright 2025 American Medical Association. All rights reserved.</a:t>
            </a:r>
          </a:p>
          <a:p>
            <a:pPr algn="r">
              <a:spcAft>
                <a:spcPts val="600"/>
              </a:spcAft>
            </a:pPr>
            <a:endParaRPr lang="en-US" sz="800" dirty="0">
              <a:solidFill>
                <a:srgbClr val="55565A"/>
              </a:solidFill>
              <a:latin typeface="Corbel" panose="020B0503020204020204" pitchFamily="34" charset="0"/>
            </a:endParaRPr>
          </a:p>
        </p:txBody>
      </p:sp>
    </p:spTree>
    <p:extLst>
      <p:ext uri="{BB962C8B-B14F-4D97-AF65-F5344CB8AC3E}">
        <p14:creationId xmlns:p14="http://schemas.microsoft.com/office/powerpoint/2010/main" val="1628173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811FAFC-C9D9-4E80-A303-7BEE0D80C300}"/>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kern="0">
                <a:latin typeface="Corbel" panose="020B0503020204020204" pitchFamily="34" charset="0"/>
              </a:rPr>
              <a:t>Online Resources</a:t>
            </a:r>
          </a:p>
        </p:txBody>
      </p:sp>
    </p:spTree>
    <p:extLst>
      <p:ext uri="{BB962C8B-B14F-4D97-AF65-F5344CB8AC3E}">
        <p14:creationId xmlns:p14="http://schemas.microsoft.com/office/powerpoint/2010/main" val="175525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C9FE14-101A-69E7-AF96-AC6E0293024D}"/>
              </a:ext>
            </a:extLst>
          </p:cNvPr>
          <p:cNvSpPr/>
          <p:nvPr/>
        </p:nvSpPr>
        <p:spPr>
          <a:xfrm>
            <a:off x="0" y="5410200"/>
            <a:ext cx="9144000" cy="1443174"/>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4" name="TextBox 3">
            <a:extLst>
              <a:ext uri="{FF2B5EF4-FFF2-40B4-BE49-F238E27FC236}">
                <a16:creationId xmlns:a16="http://schemas.microsoft.com/office/drawing/2014/main" id="{BA58A40A-3259-4259-ADBE-28F04EC178B0}"/>
              </a:ext>
            </a:extLst>
          </p:cNvPr>
          <p:cNvSpPr txBox="1"/>
          <p:nvPr/>
        </p:nvSpPr>
        <p:spPr>
          <a:xfrm>
            <a:off x="320574" y="1066800"/>
            <a:ext cx="8308977" cy="5493812"/>
          </a:xfrm>
          <a:prstGeom prst="rect">
            <a:avLst/>
          </a:prstGeom>
          <a:noFill/>
        </p:spPr>
        <p:txBody>
          <a:bodyPr wrap="square" rtlCol="0">
            <a:spAutoFit/>
          </a:bodyPr>
          <a:lstStyle/>
          <a:p>
            <a:pPr>
              <a:spcBef>
                <a:spcPts val="600"/>
              </a:spcBef>
              <a:spcAft>
                <a:spcPts val="600"/>
              </a:spcAft>
            </a:pPr>
            <a:endParaRPr lang="en-US" sz="2000" b="1">
              <a:solidFill>
                <a:srgbClr val="0070C0"/>
              </a:solidFill>
              <a:latin typeface="Corbel" panose="020B0503020204020204" pitchFamily="34" charset="0"/>
              <a:ea typeface="Segoe UI" panose="020B0502040204020203" pitchFamily="34" charset="0"/>
              <a:cs typeface="Segoe UI" panose="020B0502040204020203" pitchFamily="34" charset="0"/>
            </a:endParaRPr>
          </a:p>
          <a:p>
            <a:pPr>
              <a:spcBef>
                <a:spcPts val="600"/>
              </a:spcBef>
              <a:spcAft>
                <a:spcPts val="6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We publish demographic information in our online provider directory. The directory is available on our website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 </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Addresses (location information)</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Phone numbers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Accepting new patients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Providers working at certain locations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Information about telehealth services </a:t>
            </a:r>
          </a:p>
          <a:p>
            <a:pPr marL="742950" lvl="1" indent="-285750">
              <a:spcBef>
                <a:spcPts val="300"/>
              </a:spcBef>
              <a:spcAft>
                <a:spcPts val="300"/>
              </a:spcAft>
              <a:buFont typeface="Arial" panose="020B0604020202020204" pitchFamily="34" charset="0"/>
              <a:buChar char="•"/>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Bef>
                <a:spcPts val="600"/>
              </a:spcBef>
              <a:spcAft>
                <a:spcPts val="12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professional providers to be listed in our directories, they must be available to schedule patients' appointments a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minimum of 8 hours per week</a:t>
            </a:r>
            <a:r>
              <a:rPr lang="en-US">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at the location listed.</a:t>
            </a:r>
          </a:p>
          <a:p>
            <a:pPr lvl="3">
              <a:spcBef>
                <a:spcPts val="600"/>
              </a:spcBef>
              <a:spcAft>
                <a:spcPts val="600"/>
              </a:spcAft>
            </a:pPr>
            <a:b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It is the contractual responsibility of all participating providers keep their information current with Louisiana Blue. To report changes in your information, use the </a:t>
            </a: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Provider Update Request Form</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Our Provider Credentialing &amp; Data Management Department will work with you to help ensure your information is current and accurate.</a:t>
            </a:r>
          </a:p>
        </p:txBody>
      </p:sp>
      <p:pic>
        <p:nvPicPr>
          <p:cNvPr id="10" name="Graphic 9" descr="Marketing">
            <a:extLst>
              <a:ext uri="{FF2B5EF4-FFF2-40B4-BE49-F238E27FC236}">
                <a16:creationId xmlns:a16="http://schemas.microsoft.com/office/drawing/2014/main" id="{B609FD4F-CEAD-19CB-0901-DDEC696C8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790" y="5436781"/>
            <a:ext cx="1645890" cy="1645890"/>
          </a:xfrm>
          <a:prstGeom prst="rect">
            <a:avLst/>
          </a:prstGeom>
          <a:effectLst/>
        </p:spPr>
      </p:pic>
      <p:sp>
        <p:nvSpPr>
          <p:cNvPr id="5" name="Title 1">
            <a:extLst>
              <a:ext uri="{FF2B5EF4-FFF2-40B4-BE49-F238E27FC236}">
                <a16:creationId xmlns:a16="http://schemas.microsoft.com/office/drawing/2014/main" id="{85F36EF7-FFC5-3319-03E3-4373153C02D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Online Provider Directories</a:t>
            </a:r>
          </a:p>
        </p:txBody>
      </p:sp>
      <p:sp>
        <p:nvSpPr>
          <p:cNvPr id="3" name="TextBox 2">
            <a:extLst>
              <a:ext uri="{FF2B5EF4-FFF2-40B4-BE49-F238E27FC236}">
                <a16:creationId xmlns:a16="http://schemas.microsoft.com/office/drawing/2014/main" id="{F7AD980F-DABD-DB13-158A-7518CA842893}"/>
              </a:ext>
            </a:extLst>
          </p:cNvPr>
          <p:cNvSpPr txBox="1"/>
          <p:nvPr/>
        </p:nvSpPr>
        <p:spPr>
          <a:xfrm>
            <a:off x="235085" y="685800"/>
            <a:ext cx="8394466" cy="646331"/>
          </a:xfrm>
          <a:prstGeom prst="rect">
            <a:avLst/>
          </a:prstGeom>
          <a:noFill/>
        </p:spPr>
        <p:txBody>
          <a:bodyPr wrap="square">
            <a:spAutoFit/>
          </a:bodyPr>
          <a:lstStyle/>
          <a:p>
            <a:pPr>
              <a:spcBef>
                <a:spcPts val="600"/>
              </a:spcBef>
              <a:spcAft>
                <a:spcPts val="600"/>
              </a:spcAft>
            </a:pPr>
            <a:r>
              <a:rPr lang="en-US" sz="1800" b="1">
                <a:solidFill>
                  <a:srgbClr val="0070C0"/>
                </a:solidFill>
                <a:latin typeface="Corbel" panose="020B0503020204020204" pitchFamily="34" charset="0"/>
                <a:ea typeface="Segoe UI" panose="020B0502040204020203" pitchFamily="34" charset="0"/>
                <a:cs typeface="Segoe UI" panose="020B0502040204020203" pitchFamily="34" charset="0"/>
              </a:rPr>
              <a:t>Keeping your information updated is extremely important to help our members find you.</a:t>
            </a:r>
          </a:p>
        </p:txBody>
      </p:sp>
    </p:spTree>
    <p:extLst>
      <p:ext uri="{BB962C8B-B14F-4D97-AF65-F5344CB8AC3E}">
        <p14:creationId xmlns:p14="http://schemas.microsoft.com/office/powerpoint/2010/main" val="11812515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6A977-0060-9A3A-80B6-C760FF7F0E83}"/>
              </a:ext>
            </a:extLst>
          </p:cNvPr>
          <p:cNvPicPr>
            <a:picLocks noChangeAspect="1"/>
          </p:cNvPicPr>
          <p:nvPr/>
        </p:nvPicPr>
        <p:blipFill rotWithShape="1">
          <a:blip r:embed="rId3">
            <a:extLst>
              <a:ext uri="{28A0092B-C50C-407E-A947-70E740481C1C}">
                <a14:useLocalDpi xmlns:a14="http://schemas.microsoft.com/office/drawing/2010/main" val="0"/>
              </a:ext>
            </a:extLst>
          </a:blip>
          <a:srcRect l="1" t="668" r="530" b="2782"/>
          <a:stretch/>
        </p:blipFill>
        <p:spPr>
          <a:xfrm>
            <a:off x="304800" y="1171982"/>
            <a:ext cx="5942591" cy="3442690"/>
          </a:xfrm>
          <a:prstGeom prst="rect">
            <a:avLst/>
          </a:prstGeom>
          <a:ln w="9525">
            <a:solidFill>
              <a:srgbClr val="55565A"/>
            </a:solidFill>
          </a:ln>
        </p:spPr>
      </p:pic>
      <p:sp>
        <p:nvSpPr>
          <p:cNvPr id="9" name="TextBox 8">
            <a:extLst>
              <a:ext uri="{FF2B5EF4-FFF2-40B4-BE49-F238E27FC236}">
                <a16:creationId xmlns:a16="http://schemas.microsoft.com/office/drawing/2014/main" id="{635353C8-A42D-1F1D-69B8-3E862696341E}"/>
              </a:ext>
            </a:extLst>
          </p:cNvPr>
          <p:cNvSpPr txBox="1"/>
          <p:nvPr/>
        </p:nvSpPr>
        <p:spPr>
          <a:xfrm>
            <a:off x="228600" y="648097"/>
            <a:ext cx="8915400" cy="369332"/>
          </a:xfrm>
          <a:prstGeom prst="rect">
            <a:avLst/>
          </a:prstGeom>
          <a:noFill/>
        </p:spPr>
        <p:txBody>
          <a:bodyPr wrap="square" rtlCol="0">
            <a:spAutoFit/>
          </a:bodyPr>
          <a:lstStyle/>
          <a:p>
            <a:pPr marL="0" indent="0">
              <a:buNone/>
            </a:pPr>
            <a:r>
              <a:rPr lang="en-US" b="1">
                <a:solidFill>
                  <a:srgbClr val="0070C0"/>
                </a:solidFill>
                <a:latin typeface="Corbel" panose="020B0503020204020204" pitchFamily="34" charset="0"/>
                <a:cs typeface="Segoe UI" panose="020B0502040204020203" pitchFamily="34" charset="0"/>
              </a:rPr>
              <a:t>www.lablue.com </a:t>
            </a:r>
            <a:r>
              <a:rPr lang="en-US">
                <a:solidFill>
                  <a:srgbClr val="55565A"/>
                </a:solidFill>
                <a:latin typeface="Corbel" panose="020B0503020204020204" pitchFamily="34" charset="0"/>
                <a:cs typeface="Segoe UI" panose="020B0502040204020203" pitchFamily="34" charset="0"/>
              </a:rPr>
              <a:t>&gt;Find a Doctor or Drug &gt;Provider Directory and Cost Estimates &gt;Find Care</a:t>
            </a:r>
          </a:p>
        </p:txBody>
      </p:sp>
      <p:sp>
        <p:nvSpPr>
          <p:cNvPr id="4" name="Title 1">
            <a:extLst>
              <a:ext uri="{FF2B5EF4-FFF2-40B4-BE49-F238E27FC236}">
                <a16:creationId xmlns:a16="http://schemas.microsoft.com/office/drawing/2014/main" id="{CB63C840-E0B0-17E5-3689-CF78FB1F861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Online Provider Directories</a:t>
            </a:r>
          </a:p>
        </p:txBody>
      </p:sp>
      <p:pic>
        <p:nvPicPr>
          <p:cNvPr id="3" name="Picture 2" descr="A person in a white coat&#10;&#10;Description automatically generated">
            <a:extLst>
              <a:ext uri="{FF2B5EF4-FFF2-40B4-BE49-F238E27FC236}">
                <a16:creationId xmlns:a16="http://schemas.microsoft.com/office/drawing/2014/main" id="{4908715B-58F9-D4C4-A336-31F1D98E8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611072"/>
            <a:ext cx="5493983" cy="2817080"/>
          </a:xfrm>
          <a:prstGeom prst="rect">
            <a:avLst/>
          </a:prstGeom>
          <a:ln w="9525">
            <a:solidFill>
              <a:srgbClr val="55565A"/>
            </a:solidFill>
          </a:ln>
        </p:spPr>
      </p:pic>
      <p:pic>
        <p:nvPicPr>
          <p:cNvPr id="6" name="Picture 5" descr="A screenshot of a computer&#10;&#10;Description automatically generated">
            <a:extLst>
              <a:ext uri="{FF2B5EF4-FFF2-40B4-BE49-F238E27FC236}">
                <a16:creationId xmlns:a16="http://schemas.microsoft.com/office/drawing/2014/main" id="{A684430F-1A95-31F0-C330-72D9369FF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802753"/>
            <a:ext cx="4862762" cy="1707775"/>
          </a:xfrm>
          <a:prstGeom prst="rect">
            <a:avLst/>
          </a:prstGeom>
          <a:ln w="9525">
            <a:solidFill>
              <a:srgbClr val="55565A"/>
            </a:solidFill>
          </a:ln>
        </p:spPr>
      </p:pic>
      <p:sp>
        <p:nvSpPr>
          <p:cNvPr id="12" name="Rectangle: Rounded Corners 11">
            <a:extLst>
              <a:ext uri="{FF2B5EF4-FFF2-40B4-BE49-F238E27FC236}">
                <a16:creationId xmlns:a16="http://schemas.microsoft.com/office/drawing/2014/main" id="{1621E176-989C-DC82-A987-06F5223AFBBA}"/>
              </a:ext>
            </a:extLst>
          </p:cNvPr>
          <p:cNvSpPr/>
          <p:nvPr/>
        </p:nvSpPr>
        <p:spPr>
          <a:xfrm>
            <a:off x="5029200" y="1828954"/>
            <a:ext cx="1218191"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3" name="Rectangle: Rounded Corners 12">
            <a:extLst>
              <a:ext uri="{FF2B5EF4-FFF2-40B4-BE49-F238E27FC236}">
                <a16:creationId xmlns:a16="http://schemas.microsoft.com/office/drawing/2014/main" id="{FE3FFC7F-3A6A-B2E9-13A3-7ED31EF14F4F}"/>
              </a:ext>
            </a:extLst>
          </p:cNvPr>
          <p:cNvSpPr/>
          <p:nvPr/>
        </p:nvSpPr>
        <p:spPr>
          <a:xfrm>
            <a:off x="408432" y="2417959"/>
            <a:ext cx="1676400" cy="23075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4" name="Rectangle: Rounded Corners 13">
            <a:extLst>
              <a:ext uri="{FF2B5EF4-FFF2-40B4-BE49-F238E27FC236}">
                <a16:creationId xmlns:a16="http://schemas.microsoft.com/office/drawing/2014/main" id="{DF83792B-56EF-DD0C-083C-F11AF9EC86FB}"/>
              </a:ext>
            </a:extLst>
          </p:cNvPr>
          <p:cNvSpPr/>
          <p:nvPr/>
        </p:nvSpPr>
        <p:spPr>
          <a:xfrm>
            <a:off x="2819400" y="5003668"/>
            <a:ext cx="457200"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5" name="Rectangle: Rounded Corners 14">
            <a:extLst>
              <a:ext uri="{FF2B5EF4-FFF2-40B4-BE49-F238E27FC236}">
                <a16:creationId xmlns:a16="http://schemas.microsoft.com/office/drawing/2014/main" id="{F7D8DE95-FFCA-E36E-7394-DD2675692D5A}"/>
              </a:ext>
            </a:extLst>
          </p:cNvPr>
          <p:cNvSpPr/>
          <p:nvPr/>
        </p:nvSpPr>
        <p:spPr>
          <a:xfrm>
            <a:off x="4989576" y="4185807"/>
            <a:ext cx="601565" cy="291706"/>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552151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sp>
        <p:nvSpPr>
          <p:cNvPr id="7" name="TextBox 6"/>
          <p:cNvSpPr txBox="1"/>
          <p:nvPr/>
        </p:nvSpPr>
        <p:spPr>
          <a:xfrm>
            <a:off x="2474028" y="82034"/>
            <a:ext cx="4419600" cy="369332"/>
          </a:xfrm>
          <a:prstGeom prst="rect">
            <a:avLst/>
          </a:prstGeom>
          <a:no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a:solidFill>
                  <a:schemeClr val="bg1"/>
                </a:solidFill>
                <a:latin typeface="Corbel" panose="020B0503020204020204" pitchFamily="34" charset="0"/>
                <a:cs typeface="Segoe UI" panose="020B0502040204020203" pitchFamily="34" charset="0"/>
              </a:rPr>
              <a:t> </a:t>
            </a:r>
          </a:p>
        </p:txBody>
      </p:sp>
      <p:grpSp>
        <p:nvGrpSpPr>
          <p:cNvPr id="10" name="Group 9">
            <a:extLst>
              <a:ext uri="{FF2B5EF4-FFF2-40B4-BE49-F238E27FC236}">
                <a16:creationId xmlns:a16="http://schemas.microsoft.com/office/drawing/2014/main" id="{608D6884-D4E2-ADB2-C6DA-BD01A7FD28D5}"/>
              </a:ext>
            </a:extLst>
          </p:cNvPr>
          <p:cNvGrpSpPr/>
          <p:nvPr/>
        </p:nvGrpSpPr>
        <p:grpSpPr>
          <a:xfrm>
            <a:off x="2208657" y="685800"/>
            <a:ext cx="4726686" cy="6047232"/>
            <a:chOff x="2208657" y="685800"/>
            <a:chExt cx="4726686" cy="6047232"/>
          </a:xfrm>
        </p:grpSpPr>
        <p:grpSp>
          <p:nvGrpSpPr>
            <p:cNvPr id="8" name="Group 7">
              <a:extLst>
                <a:ext uri="{FF2B5EF4-FFF2-40B4-BE49-F238E27FC236}">
                  <a16:creationId xmlns:a16="http://schemas.microsoft.com/office/drawing/2014/main" id="{AEF09254-643F-742F-9357-B0D2195075C8}"/>
                </a:ext>
              </a:extLst>
            </p:cNvPr>
            <p:cNvGrpSpPr/>
            <p:nvPr/>
          </p:nvGrpSpPr>
          <p:grpSpPr>
            <a:xfrm>
              <a:off x="2208657" y="685800"/>
              <a:ext cx="4726686" cy="6047232"/>
              <a:chOff x="2208657" y="685800"/>
              <a:chExt cx="4726686" cy="6047232"/>
            </a:xfrm>
          </p:grpSpPr>
          <p:pic>
            <p:nvPicPr>
              <p:cNvPr id="6" name="Picture 5">
                <a:extLst>
                  <a:ext uri="{FF2B5EF4-FFF2-40B4-BE49-F238E27FC236}">
                    <a16:creationId xmlns:a16="http://schemas.microsoft.com/office/drawing/2014/main" id="{7CCB01B8-DBBE-4119-ACA4-D0020C989A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8657" y="685800"/>
                <a:ext cx="4726686" cy="5738817"/>
              </a:xfrm>
              <a:prstGeom prst="rect">
                <a:avLst/>
              </a:prstGeom>
              <a:ln w="3175">
                <a:solidFill>
                  <a:srgbClr val="55565A"/>
                </a:solidFill>
              </a:ln>
            </p:spPr>
          </p:pic>
          <p:pic>
            <p:nvPicPr>
              <p:cNvPr id="3" name="Picture 2" descr="A screenshot of a computer&#10;&#10;Description automatically generated">
                <a:extLst>
                  <a:ext uri="{FF2B5EF4-FFF2-40B4-BE49-F238E27FC236}">
                    <a16:creationId xmlns:a16="http://schemas.microsoft.com/office/drawing/2014/main" id="{71F8FC2F-1B47-2553-DABD-3148DCAF4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10" r="14040"/>
              <a:stretch/>
            </p:blipFill>
            <p:spPr>
              <a:xfrm>
                <a:off x="3438143" y="5269992"/>
                <a:ext cx="2491368" cy="146304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11A2E7EE-B8A8-64D0-0C79-928DCE70A4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 r="81329"/>
              <a:stretch/>
            </p:blipFill>
            <p:spPr>
              <a:xfrm>
                <a:off x="2208657" y="5269992"/>
                <a:ext cx="1229486" cy="146304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C118840-E7B7-1898-834E-E615C4DB84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4" r="81329"/>
              <a:stretch/>
            </p:blipFill>
            <p:spPr>
              <a:xfrm>
                <a:off x="5929512" y="5276088"/>
                <a:ext cx="1005831" cy="1456944"/>
              </a:xfrm>
              <a:prstGeom prst="rect">
                <a:avLst/>
              </a:prstGeom>
            </p:spPr>
          </p:pic>
        </p:grpSp>
        <p:pic>
          <p:nvPicPr>
            <p:cNvPr id="9" name="Picture 8" descr="A screenshot of a screen&#10;&#10;Description automatically generated">
              <a:extLst>
                <a:ext uri="{FF2B5EF4-FFF2-40B4-BE49-F238E27FC236}">
                  <a16:creationId xmlns:a16="http://schemas.microsoft.com/office/drawing/2014/main" id="{17505C56-41B2-F158-5632-0F29C9AD9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3177725"/>
              <a:ext cx="2857283" cy="2092267"/>
            </a:xfrm>
            <a:prstGeom prst="rect">
              <a:avLst/>
            </a:prstGeom>
          </p:spPr>
        </p:pic>
      </p:grpSp>
    </p:spTree>
    <p:extLst>
      <p:ext uri="{BB962C8B-B14F-4D97-AF65-F5344CB8AC3E}">
        <p14:creationId xmlns:p14="http://schemas.microsoft.com/office/powerpoint/2010/main" val="34344683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B01B8-DBBE-4119-ACA4-D0020C989AC0}"/>
              </a:ext>
            </a:extLst>
          </p:cNvPr>
          <p:cNvPicPr>
            <a:picLocks noChangeAspect="1"/>
          </p:cNvPicPr>
          <p:nvPr/>
        </p:nvPicPr>
        <p:blipFill rotWithShape="1">
          <a:blip r:embed="rId3">
            <a:extLst>
              <a:ext uri="{28A0092B-C50C-407E-A947-70E740481C1C}">
                <a14:useLocalDpi xmlns:a14="http://schemas.microsoft.com/office/drawing/2010/main" val="0"/>
              </a:ext>
            </a:extLst>
          </a:blip>
          <a:srcRect t="-848" b="-964"/>
          <a:stretch/>
        </p:blipFill>
        <p:spPr>
          <a:xfrm>
            <a:off x="1097274" y="1133480"/>
            <a:ext cx="7010400" cy="5394005"/>
          </a:xfrm>
          <a:prstGeom prst="rect">
            <a:avLst/>
          </a:prstGeom>
          <a:ln w="3175">
            <a:solidFill>
              <a:srgbClr val="55565A"/>
            </a:solidFill>
          </a:ln>
        </p:spPr>
      </p:pic>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sp>
        <p:nvSpPr>
          <p:cNvPr id="7" name="TextBox 6"/>
          <p:cNvSpPr txBox="1"/>
          <p:nvPr/>
        </p:nvSpPr>
        <p:spPr>
          <a:xfrm>
            <a:off x="-722376" y="487952"/>
            <a:ext cx="4419600" cy="369332"/>
          </a:xfrm>
          <a:prstGeom prst="rect">
            <a:avLst/>
          </a:prstGeom>
          <a:noFill/>
        </p:spPr>
        <p:txBody>
          <a:bodyPr wrap="square" rtlCol="0">
            <a:spAutoFit/>
          </a:bodyPr>
          <a:lstStyle/>
          <a:p>
            <a:pPr algn="ct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dirty="0">
                <a:solidFill>
                  <a:srgbClr val="0070C0"/>
                </a:solidFill>
                <a:latin typeface="Corbel" panose="020B0503020204020204" pitchFamily="34" charset="0"/>
                <a:cs typeface="Segoe UI" panose="020B0502040204020203" pitchFamily="34" charset="0"/>
              </a:rPr>
              <a:t> </a:t>
            </a:r>
          </a:p>
        </p:txBody>
      </p:sp>
    </p:spTree>
    <p:extLst>
      <p:ext uri="{BB962C8B-B14F-4D97-AF65-F5344CB8AC3E}">
        <p14:creationId xmlns:p14="http://schemas.microsoft.com/office/powerpoint/2010/main" val="8094092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B24204-50A5-B2F1-CD2D-4FDE88D1C4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10" r="16108" b="7288"/>
          <a:stretch/>
        </p:blipFill>
        <p:spPr>
          <a:xfrm>
            <a:off x="2133029" y="2366288"/>
            <a:ext cx="4731218" cy="2655779"/>
          </a:xfrm>
          <a:prstGeom prst="rect">
            <a:avLst/>
          </a:prstGeom>
        </p:spPr>
      </p:pic>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cxnSp>
        <p:nvCxnSpPr>
          <p:cNvPr id="25" name="Straight Arrow Connector 24">
            <a:extLst>
              <a:ext uri="{FF2B5EF4-FFF2-40B4-BE49-F238E27FC236}">
                <a16:creationId xmlns:a16="http://schemas.microsoft.com/office/drawing/2014/main" id="{3D230553-88B7-55C1-7708-28D8818092DA}"/>
              </a:ext>
            </a:extLst>
          </p:cNvPr>
          <p:cNvCxnSpPr>
            <a:cxnSpLocks/>
          </p:cNvCxnSpPr>
          <p:nvPr/>
        </p:nvCxnSpPr>
        <p:spPr bwMode="auto">
          <a:xfrm>
            <a:off x="6705600" y="3843790"/>
            <a:ext cx="533400" cy="0"/>
          </a:xfrm>
          <a:prstGeom prst="straightConnector1">
            <a:avLst/>
          </a:prstGeom>
          <a:noFill/>
          <a:ln w="12700" cap="flat" cmpd="sng" algn="ctr">
            <a:solidFill>
              <a:srgbClr val="F89728"/>
            </a:solidFill>
            <a:prstDash val="solid"/>
            <a:round/>
            <a:headEnd type="none" w="med" len="med"/>
            <a:tailEnd type="triangle"/>
          </a:ln>
          <a:effectLst/>
        </p:spPr>
      </p:cxnSp>
      <p:sp>
        <p:nvSpPr>
          <p:cNvPr id="43" name="TextBox 42">
            <a:extLst>
              <a:ext uri="{FF2B5EF4-FFF2-40B4-BE49-F238E27FC236}">
                <a16:creationId xmlns:a16="http://schemas.microsoft.com/office/drawing/2014/main" id="{577CF5A9-A944-763C-6AD2-96E654771CEF}"/>
              </a:ext>
            </a:extLst>
          </p:cNvPr>
          <p:cNvSpPr txBox="1"/>
          <p:nvPr/>
        </p:nvSpPr>
        <p:spPr>
          <a:xfrm>
            <a:off x="1803809" y="1227134"/>
            <a:ext cx="2878523" cy="830997"/>
          </a:xfrm>
          <a:prstGeom prst="rect">
            <a:avLst/>
          </a:prstGeom>
          <a:noFill/>
        </p:spPr>
        <p:txBody>
          <a:bodyPr wrap="square" rtlCol="0">
            <a:spAutoFit/>
          </a:bodyPr>
          <a:lstStyle/>
          <a:p>
            <a:pPr algn="l"/>
            <a:r>
              <a:rPr lang="en-US" sz="1200" b="1" i="0" dirty="0">
                <a:solidFill>
                  <a:srgbClr val="0070C0"/>
                </a:solidFill>
                <a:effectLst/>
                <a:latin typeface="Corbel" panose="020B0503020204020204" pitchFamily="34" charset="0"/>
              </a:rPr>
              <a:t>Blue Advantage Resources</a:t>
            </a:r>
          </a:p>
          <a:p>
            <a:pPr algn="l"/>
            <a:r>
              <a:rPr lang="en-US" sz="1200" b="0" i="0" dirty="0">
                <a:solidFill>
                  <a:srgbClr val="55565A"/>
                </a:solidFill>
                <a:effectLst/>
                <a:latin typeface="Corbel" panose="020B0503020204020204" pitchFamily="34" charset="0"/>
              </a:rPr>
              <a:t>Our Blue Advantage Provider page is designed to give you access to the most current Blue Advantage resources.</a:t>
            </a:r>
          </a:p>
        </p:txBody>
      </p:sp>
      <p:sp>
        <p:nvSpPr>
          <p:cNvPr id="47" name="TextBox 46">
            <a:extLst>
              <a:ext uri="{FF2B5EF4-FFF2-40B4-BE49-F238E27FC236}">
                <a16:creationId xmlns:a16="http://schemas.microsoft.com/office/drawing/2014/main" id="{079E7EF8-909E-26C7-FC2C-6FAF5D78F75C}"/>
              </a:ext>
            </a:extLst>
          </p:cNvPr>
          <p:cNvSpPr txBox="1"/>
          <p:nvPr/>
        </p:nvSpPr>
        <p:spPr>
          <a:xfrm>
            <a:off x="140360" y="3843790"/>
            <a:ext cx="1852881" cy="1015663"/>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Behavioral Health</a:t>
            </a:r>
          </a:p>
          <a:p>
            <a:pPr algn="l"/>
            <a:r>
              <a:rPr lang="en-US" sz="1200" b="0" i="0">
                <a:solidFill>
                  <a:srgbClr val="55565A"/>
                </a:solidFill>
                <a:effectLst/>
                <a:latin typeface="Corbel" panose="020B0503020204020204" pitchFamily="34" charset="0"/>
              </a:rPr>
              <a:t>We have partnered with Lucet for their expertise in the provision of mental health services.</a:t>
            </a:r>
          </a:p>
        </p:txBody>
      </p:sp>
      <p:sp>
        <p:nvSpPr>
          <p:cNvPr id="49" name="TextBox 48">
            <a:extLst>
              <a:ext uri="{FF2B5EF4-FFF2-40B4-BE49-F238E27FC236}">
                <a16:creationId xmlns:a16="http://schemas.microsoft.com/office/drawing/2014/main" id="{806EB786-633E-5D6B-AA63-5DCE9B0FA49C}"/>
              </a:ext>
            </a:extLst>
          </p:cNvPr>
          <p:cNvSpPr txBox="1"/>
          <p:nvPr/>
        </p:nvSpPr>
        <p:spPr>
          <a:xfrm>
            <a:off x="7382106" y="3429000"/>
            <a:ext cx="1600200" cy="1200329"/>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Need an Admin Rep?</a:t>
            </a:r>
          </a:p>
          <a:p>
            <a:pPr algn="l"/>
            <a:r>
              <a:rPr lang="en-US" sz="1200" b="0" i="0">
                <a:solidFill>
                  <a:srgbClr val="55565A"/>
                </a:solidFill>
                <a:effectLst/>
                <a:latin typeface="Corbel" panose="020B0503020204020204" pitchFamily="34" charset="0"/>
              </a:rPr>
              <a:t>Each organization must pick a representative to manage access to our secure online services.</a:t>
            </a:r>
          </a:p>
        </p:txBody>
      </p:sp>
      <p:sp>
        <p:nvSpPr>
          <p:cNvPr id="2" name="TextBox 1">
            <a:extLst>
              <a:ext uri="{FF2B5EF4-FFF2-40B4-BE49-F238E27FC236}">
                <a16:creationId xmlns:a16="http://schemas.microsoft.com/office/drawing/2014/main" id="{7659F1A4-6BD3-6DD6-7609-ABB59A57A958}"/>
              </a:ext>
            </a:extLst>
          </p:cNvPr>
          <p:cNvSpPr txBox="1"/>
          <p:nvPr/>
        </p:nvSpPr>
        <p:spPr>
          <a:xfrm>
            <a:off x="-722376" y="487952"/>
            <a:ext cx="4419600" cy="369332"/>
          </a:xfrm>
          <a:prstGeom prst="rect">
            <a:avLst/>
          </a:prstGeom>
          <a:noFill/>
        </p:spPr>
        <p:txBody>
          <a:bodyPr wrap="square" rtlCol="0">
            <a:spAutoFit/>
          </a:bodyPr>
          <a:lstStyle/>
          <a:p>
            <a:pPr algn="ct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a:solidFill>
                  <a:srgbClr val="0070C0"/>
                </a:solidFill>
                <a:latin typeface="Corbel" panose="020B0503020204020204" pitchFamily="34" charset="0"/>
                <a:cs typeface="Segoe UI" panose="020B0502040204020203" pitchFamily="34" charset="0"/>
              </a:rPr>
              <a:t> </a:t>
            </a:r>
          </a:p>
        </p:txBody>
      </p:sp>
      <p:sp>
        <p:nvSpPr>
          <p:cNvPr id="45" name="TextBox 44">
            <a:extLst>
              <a:ext uri="{FF2B5EF4-FFF2-40B4-BE49-F238E27FC236}">
                <a16:creationId xmlns:a16="http://schemas.microsoft.com/office/drawing/2014/main" id="{3C7F07FB-3FF7-3F47-C298-8DE79A1B7B4D}"/>
              </a:ext>
            </a:extLst>
          </p:cNvPr>
          <p:cNvSpPr txBox="1"/>
          <p:nvPr/>
        </p:nvSpPr>
        <p:spPr>
          <a:xfrm>
            <a:off x="5105400" y="1183323"/>
            <a:ext cx="2819402" cy="830997"/>
          </a:xfrm>
          <a:prstGeom prst="rect">
            <a:avLst/>
          </a:prstGeom>
          <a:noFill/>
        </p:spPr>
        <p:txBody>
          <a:bodyPr wrap="square">
            <a:spAutoFit/>
          </a:bodyPr>
          <a:lstStyle/>
          <a:p>
            <a:pPr algn="l"/>
            <a:r>
              <a:rPr lang="en-US" sz="1200" b="1" i="0" dirty="0">
                <a:solidFill>
                  <a:srgbClr val="0070C0"/>
                </a:solidFill>
                <a:effectLst/>
                <a:latin typeface="Corbel" panose="020B0503020204020204" pitchFamily="34" charset="0"/>
              </a:rPr>
              <a:t>Comparing Costs</a:t>
            </a:r>
          </a:p>
          <a:p>
            <a:pPr algn="l"/>
            <a:r>
              <a:rPr lang="en-US" sz="1200" b="0" i="0" dirty="0">
                <a:solidFill>
                  <a:srgbClr val="55565A"/>
                </a:solidFill>
                <a:effectLst/>
                <a:latin typeface="Corbel" panose="020B0503020204020204" pitchFamily="34" charset="0"/>
              </a:rPr>
              <a:t>Our cost comparison tool lets members compare common medical procedures based on price and location.</a:t>
            </a:r>
          </a:p>
        </p:txBody>
      </p:sp>
      <p:cxnSp>
        <p:nvCxnSpPr>
          <p:cNvPr id="9" name="Straight Arrow Connector 8">
            <a:extLst>
              <a:ext uri="{FF2B5EF4-FFF2-40B4-BE49-F238E27FC236}">
                <a16:creationId xmlns:a16="http://schemas.microsoft.com/office/drawing/2014/main" id="{27A85082-9C7F-D8DF-9B44-05D8FA2DBA0F}"/>
              </a:ext>
            </a:extLst>
          </p:cNvPr>
          <p:cNvCxnSpPr>
            <a:cxnSpLocks/>
          </p:cNvCxnSpPr>
          <p:nvPr/>
        </p:nvCxnSpPr>
        <p:spPr bwMode="auto">
          <a:xfrm>
            <a:off x="3697224" y="4784361"/>
            <a:ext cx="0" cy="394147"/>
          </a:xfrm>
          <a:prstGeom prst="straightConnector1">
            <a:avLst/>
          </a:prstGeom>
          <a:noFill/>
          <a:ln w="12700" cap="flat" cmpd="sng" algn="ctr">
            <a:solidFill>
              <a:srgbClr val="F89728"/>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F0C74952-828F-C568-1DA2-15C72AD1D95D}"/>
              </a:ext>
            </a:extLst>
          </p:cNvPr>
          <p:cNvCxnSpPr>
            <a:cxnSpLocks/>
          </p:cNvCxnSpPr>
          <p:nvPr/>
        </p:nvCxnSpPr>
        <p:spPr bwMode="auto">
          <a:xfrm flipV="1">
            <a:off x="3124200" y="2096212"/>
            <a:ext cx="0" cy="496012"/>
          </a:xfrm>
          <a:prstGeom prst="straightConnector1">
            <a:avLst/>
          </a:prstGeom>
          <a:noFill/>
          <a:ln w="12700" cap="flat" cmpd="sng" algn="ctr">
            <a:solidFill>
              <a:srgbClr val="F89728"/>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3D855206-DF0B-0805-CE87-36BBEE872814}"/>
              </a:ext>
            </a:extLst>
          </p:cNvPr>
          <p:cNvCxnSpPr>
            <a:cxnSpLocks/>
          </p:cNvCxnSpPr>
          <p:nvPr/>
        </p:nvCxnSpPr>
        <p:spPr bwMode="auto">
          <a:xfrm flipV="1">
            <a:off x="5763768" y="2096212"/>
            <a:ext cx="0" cy="496012"/>
          </a:xfrm>
          <a:prstGeom prst="straightConnector1">
            <a:avLst/>
          </a:prstGeom>
          <a:noFill/>
          <a:ln w="12700" cap="flat" cmpd="sng" algn="ctr">
            <a:solidFill>
              <a:srgbClr val="F89728"/>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F98C177A-138E-94EE-DF34-BEAC7531E112}"/>
              </a:ext>
            </a:extLst>
          </p:cNvPr>
          <p:cNvCxnSpPr>
            <a:cxnSpLocks/>
          </p:cNvCxnSpPr>
          <p:nvPr/>
        </p:nvCxnSpPr>
        <p:spPr bwMode="auto">
          <a:xfrm flipH="1">
            <a:off x="1618488" y="3962400"/>
            <a:ext cx="533400" cy="0"/>
          </a:xfrm>
          <a:prstGeom prst="straightConnector1">
            <a:avLst/>
          </a:prstGeom>
          <a:noFill/>
          <a:ln w="12700" cap="flat" cmpd="sng" algn="ctr">
            <a:solidFill>
              <a:srgbClr val="F89728"/>
            </a:solidFill>
            <a:prstDash val="solid"/>
            <a:round/>
            <a:headEnd type="none" w="med" len="med"/>
            <a:tailEnd type="triangle"/>
          </a:ln>
          <a:effectLst/>
        </p:spPr>
      </p:cxnSp>
      <p:sp>
        <p:nvSpPr>
          <p:cNvPr id="12" name="TextBox 11">
            <a:extLst>
              <a:ext uri="{FF2B5EF4-FFF2-40B4-BE49-F238E27FC236}">
                <a16:creationId xmlns:a16="http://schemas.microsoft.com/office/drawing/2014/main" id="{6A98D3B5-4E5D-4A0C-9B0C-C4A63DED56C0}"/>
              </a:ext>
            </a:extLst>
          </p:cNvPr>
          <p:cNvSpPr txBox="1"/>
          <p:nvPr/>
        </p:nvSpPr>
        <p:spPr>
          <a:xfrm>
            <a:off x="2185416" y="5345875"/>
            <a:ext cx="2768190" cy="646331"/>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Obesity Treatment Resources</a:t>
            </a:r>
          </a:p>
          <a:p>
            <a:pPr algn="l"/>
            <a:r>
              <a:rPr lang="en-US" sz="1200" b="0" i="0">
                <a:solidFill>
                  <a:srgbClr val="55565A"/>
                </a:solidFill>
                <a:effectLst/>
                <a:latin typeface="Corbel" panose="020B0503020204020204" pitchFamily="34" charset="0"/>
              </a:rPr>
              <a:t>Louisiana Blue wants to help your patients live healthy lives. </a:t>
            </a:r>
          </a:p>
        </p:txBody>
      </p:sp>
    </p:spTree>
    <p:extLst>
      <p:ext uri="{BB962C8B-B14F-4D97-AF65-F5344CB8AC3E}">
        <p14:creationId xmlns:p14="http://schemas.microsoft.com/office/powerpoint/2010/main" val="34523860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Manuals</a:t>
            </a:r>
          </a:p>
        </p:txBody>
      </p:sp>
      <p:sp>
        <p:nvSpPr>
          <p:cNvPr id="11" name="TextBox 10"/>
          <p:cNvSpPr txBox="1"/>
          <p:nvPr/>
        </p:nvSpPr>
        <p:spPr>
          <a:xfrm>
            <a:off x="717829" y="3696087"/>
            <a:ext cx="7467600" cy="738664"/>
          </a:xfrm>
          <a:prstGeom prst="rect">
            <a:avLst/>
          </a:prstGeom>
          <a:noFill/>
        </p:spPr>
        <p:txBody>
          <a:bodyPr wrap="square" rtlCol="0">
            <a:spAutoFit/>
          </a:bodyPr>
          <a:lstStyle/>
          <a:p>
            <a:pPr lvl="0"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Our manuals are an extension of your member provider agreement.</a:t>
            </a:r>
          </a:p>
          <a:p>
            <a:pPr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manuals include the information you need as a participant in our networks:</a:t>
            </a:r>
          </a:p>
        </p:txBody>
      </p:sp>
      <p:sp>
        <p:nvSpPr>
          <p:cNvPr id="12" name="TextBox 11"/>
          <p:cNvSpPr txBox="1"/>
          <p:nvPr/>
        </p:nvSpPr>
        <p:spPr>
          <a:xfrm>
            <a:off x="1828800" y="3143984"/>
            <a:ext cx="5003364" cy="400110"/>
          </a:xfrm>
          <a:prstGeom prst="rect">
            <a:avLst/>
          </a:prstGeom>
          <a:noFill/>
        </p:spPr>
        <p:txBody>
          <a:bodyPr wrap="square" rtlCol="0">
            <a:spAutoFit/>
          </a:bodyPr>
          <a:lstStyle/>
          <a:p>
            <a:pPr algn="ct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&gt;Manuals</a:t>
            </a:r>
            <a:r>
              <a:rPr lang="en-US" sz="2000">
                <a:solidFill>
                  <a:srgbClr val="55565A"/>
                </a:solidFill>
                <a:latin typeface="Corbel" panose="020B0503020204020204" pitchFamily="34" charset="0"/>
                <a:ea typeface="Segoe UI" panose="020B0502040204020203" pitchFamily="34" charset="0"/>
                <a:cs typeface="Segoe UI" panose="020B0502040204020203" pitchFamily="34" charset="0"/>
              </a:rPr>
              <a:t> </a:t>
            </a:r>
          </a:p>
        </p:txBody>
      </p:sp>
      <p:sp>
        <p:nvSpPr>
          <p:cNvPr id="13" name="TextBox 12"/>
          <p:cNvSpPr txBox="1"/>
          <p:nvPr/>
        </p:nvSpPr>
        <p:spPr>
          <a:xfrm>
            <a:off x="991143" y="4483150"/>
            <a:ext cx="3017520" cy="1308050"/>
          </a:xfrm>
          <a:prstGeom prst="rect">
            <a:avLst/>
          </a:prstGeom>
          <a:noFill/>
        </p:spPr>
        <p:txBody>
          <a:bodyPr wrap="square" rtlCol="0">
            <a:spAutoFit/>
          </a:bodyPr>
          <a:lstStyle/>
          <a:p>
            <a:pPr marL="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Reimbursement Information</a:t>
            </a:r>
          </a:p>
          <a:p>
            <a:pPr marL="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Claims Submission</a:t>
            </a:r>
          </a:p>
          <a:p>
            <a:pPr marL="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Billing Guidelines</a:t>
            </a:r>
          </a:p>
          <a:p>
            <a:pPr marL="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Medical Management</a:t>
            </a:r>
          </a:p>
        </p:txBody>
      </p:sp>
      <p:sp>
        <p:nvSpPr>
          <p:cNvPr id="14" name="TextBox 13"/>
          <p:cNvSpPr txBox="1"/>
          <p:nvPr/>
        </p:nvSpPr>
        <p:spPr>
          <a:xfrm>
            <a:off x="4711262" y="4495800"/>
            <a:ext cx="3441595" cy="1585049"/>
          </a:xfrm>
          <a:prstGeom prst="rect">
            <a:avLst/>
          </a:prstGeom>
          <a:noFill/>
        </p:spPr>
        <p:txBody>
          <a:bodyPr wrap="square" rtlCol="0">
            <a:spAutoFit/>
          </a:bodyPr>
          <a:lstStyle/>
          <a:p>
            <a:pPr marL="28575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Provider Disputes</a:t>
            </a:r>
          </a:p>
          <a:p>
            <a:pPr marL="28575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Network Overviews</a:t>
            </a:r>
          </a:p>
          <a:p>
            <a:pPr marL="28575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Authorization Requirements</a:t>
            </a:r>
          </a:p>
          <a:p>
            <a:pPr marL="285750" lvl="2" indent="-285750" hangingPunct="0">
              <a:spcBef>
                <a:spcPts val="600"/>
              </a:spcBef>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And much more</a:t>
            </a:r>
          </a:p>
          <a:p>
            <a:endParaRPr lang="en-US">
              <a:latin typeface="Corbel" panose="020B0503020204020204" pitchFamily="34" charset="0"/>
            </a:endParaRPr>
          </a:p>
        </p:txBody>
      </p:sp>
      <p:pic>
        <p:nvPicPr>
          <p:cNvPr id="3" name="Picture 2">
            <a:extLst>
              <a:ext uri="{FF2B5EF4-FFF2-40B4-BE49-F238E27FC236}">
                <a16:creationId xmlns:a16="http://schemas.microsoft.com/office/drawing/2014/main" id="{F470573D-AED9-439A-8D3F-C4E34C27A1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8800" y="863348"/>
            <a:ext cx="1525951" cy="1974761"/>
          </a:xfrm>
          <a:prstGeom prst="rect">
            <a:avLst/>
          </a:prstGeom>
          <a:ln w="3175">
            <a:solidFill>
              <a:srgbClr val="55565A"/>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1F1881E-3FCF-493A-9C8B-35EE6387E1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85291" y="871204"/>
            <a:ext cx="1523344" cy="1971387"/>
          </a:xfrm>
          <a:prstGeom prst="rect">
            <a:avLst/>
          </a:prstGeom>
          <a:ln w="3175">
            <a:solidFill>
              <a:schemeClr val="bg2">
                <a:lumMod val="7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A810C8D-2B4F-435A-B814-68596864FF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09332" y="863467"/>
            <a:ext cx="1521663" cy="1969211"/>
          </a:xfrm>
          <a:prstGeom prst="rect">
            <a:avLst/>
          </a:prstGeom>
          <a:ln w="3175">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03536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9">
            <a:extLst>
              <a:ext uri="{FF2B5EF4-FFF2-40B4-BE49-F238E27FC236}">
                <a16:creationId xmlns:a16="http://schemas.microsoft.com/office/drawing/2014/main" id="{410E20E8-DE72-4E0C-BD52-398804981BBD}"/>
              </a:ext>
            </a:extLst>
          </p:cNvPr>
          <p:cNvSpPr/>
          <p:nvPr/>
        </p:nvSpPr>
        <p:spPr>
          <a:xfrm>
            <a:off x="495300" y="5642410"/>
            <a:ext cx="8153400" cy="1092607"/>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Newsletters</a:t>
            </a:r>
          </a:p>
        </p:txBody>
      </p:sp>
      <p:sp>
        <p:nvSpPr>
          <p:cNvPr id="5" name="TextBox 4"/>
          <p:cNvSpPr txBox="1"/>
          <p:nvPr/>
        </p:nvSpPr>
        <p:spPr>
          <a:xfrm>
            <a:off x="609600" y="685800"/>
            <a:ext cx="7604566" cy="338554"/>
          </a:xfrm>
          <a:prstGeom prst="rect">
            <a:avLst/>
          </a:prstGeom>
          <a:noFill/>
        </p:spPr>
        <p:txBody>
          <a:bodyPr wrap="square" rtlCol="0">
            <a:spAutoFit/>
          </a:bodyPr>
          <a:lstStyle/>
          <a:p>
            <a:pPr lvl="0"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Stay connected with what is going on at Louisiana Blue with our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newsletters</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t>
            </a:r>
            <a:endParaRPr lang="en-US" sz="120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
        <p:nvSpPr>
          <p:cNvPr id="9" name="TextBox 8"/>
          <p:cNvSpPr txBox="1"/>
          <p:nvPr/>
        </p:nvSpPr>
        <p:spPr>
          <a:xfrm>
            <a:off x="2069206" y="1295400"/>
            <a:ext cx="4685354" cy="338554"/>
          </a:xfrm>
          <a:prstGeom prst="rect">
            <a:avLst/>
          </a:prstGeom>
          <a:noFill/>
        </p:spPr>
        <p:txBody>
          <a:bodyPr wrap="square" rtlCol="0">
            <a:spAutoFit/>
          </a:bodyPr>
          <a:lstStyle/>
          <a:p>
            <a:pPr algn="ct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&gt;Newsletters</a:t>
            </a:r>
            <a:endParaRPr lang="en-US" sz="2000">
              <a:solidFill>
                <a:srgbClr val="55565A"/>
              </a:solidFill>
              <a:latin typeface="Arial Black" panose="020B0A04020102020204" pitchFamily="34" charset="0"/>
            </a:endParaRPr>
          </a:p>
        </p:txBody>
      </p:sp>
      <p:sp>
        <p:nvSpPr>
          <p:cNvPr id="18" name="Content Placeholder 2">
            <a:extLst>
              <a:ext uri="{FF2B5EF4-FFF2-40B4-BE49-F238E27FC236}">
                <a16:creationId xmlns:a16="http://schemas.microsoft.com/office/drawing/2014/main" id="{0774E245-5E32-42CD-B389-F93406B156A7}"/>
              </a:ext>
            </a:extLst>
          </p:cNvPr>
          <p:cNvSpPr txBox="1">
            <a:spLocks/>
          </p:cNvSpPr>
          <p:nvPr/>
        </p:nvSpPr>
        <p:spPr bwMode="auto">
          <a:xfrm>
            <a:off x="1371600" y="4732356"/>
            <a:ext cx="23793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indent="0">
              <a:spcAft>
                <a:spcPts val="1200"/>
              </a:spcAft>
              <a:buFontTx/>
              <a:buNone/>
              <a:defRPr/>
            </a:pPr>
            <a:r>
              <a:rPr lang="en-US" sz="1400" b="1" kern="0" dirty="0">
                <a:solidFill>
                  <a:srgbClr val="0070C0"/>
                </a:solidFill>
                <a:latin typeface="Corbel" panose="020B0503020204020204" pitchFamily="34" charset="0"/>
                <a:ea typeface="Segoe UI" panose="020B0502040204020203" pitchFamily="34" charset="0"/>
                <a:cs typeface="Segoe UI" panose="020B0502040204020203" pitchFamily="34" charset="0"/>
              </a:rPr>
              <a:t>Network News</a:t>
            </a:r>
            <a:br>
              <a:rPr lang="en-US" sz="1400" b="1" kern="0" dirty="0">
                <a:solidFill>
                  <a:schemeClr val="accent3"/>
                </a:solidFill>
                <a:latin typeface="Corbel" panose="020B0503020204020204" pitchFamily="34" charset="0"/>
                <a:ea typeface="Segoe UI" panose="020B0502040204020203" pitchFamily="34" charset="0"/>
                <a:cs typeface="Segoe UI" panose="020B0502040204020203" pitchFamily="34" charset="0"/>
              </a:rPr>
            </a:br>
            <a:r>
              <a:rPr lang="en-US" sz="1400" kern="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Our quarterly newsletter for network providers.</a:t>
            </a:r>
            <a:endParaRPr lang="en-US" sz="1400" b="1" kern="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19" name="Content Placeholder 2">
            <a:extLst>
              <a:ext uri="{FF2B5EF4-FFF2-40B4-BE49-F238E27FC236}">
                <a16:creationId xmlns:a16="http://schemas.microsoft.com/office/drawing/2014/main" id="{3D7D712B-CBFE-47A0-8E59-C32E6C457492}"/>
              </a:ext>
            </a:extLst>
          </p:cNvPr>
          <p:cNvSpPr txBox="1">
            <a:spLocks/>
          </p:cNvSpPr>
          <p:nvPr/>
        </p:nvSpPr>
        <p:spPr>
          <a:xfrm>
            <a:off x="4419602" y="4740080"/>
            <a:ext cx="3943349"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Aft>
                <a:spcPts val="1200"/>
              </a:spcAft>
              <a:buNone/>
              <a:defRPr/>
            </a:pP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Blue Advantage Insight</a:t>
            </a:r>
            <a:br>
              <a:rPr lang="en-US" sz="1400" b="1">
                <a:solidFill>
                  <a:schemeClr val="accent3"/>
                </a:solidFill>
                <a:latin typeface="Corbel" panose="020B0503020204020204" pitchFamily="34" charset="0"/>
                <a:ea typeface="Segoe UI" panose="020B0502040204020203" pitchFamily="34" charset="0"/>
                <a:cs typeface="Segoe UI" panose="020B0502040204020203" pitchFamily="34" charset="0"/>
              </a:rPr>
            </a:b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Our newsletter for our Blue Advantage (HMO) and Blue Advantage (PPO) network providers.</a:t>
            </a:r>
            <a:endParaRPr lang="en-US" sz="1400" b="1">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8F31761B-145F-47DA-8BD8-E3FF47F5BEB5}"/>
              </a:ext>
            </a:extLst>
          </p:cNvPr>
          <p:cNvSpPr txBox="1"/>
          <p:nvPr/>
        </p:nvSpPr>
        <p:spPr>
          <a:xfrm>
            <a:off x="914400" y="5765393"/>
            <a:ext cx="7448551" cy="1092607"/>
          </a:xfrm>
          <a:prstGeom prst="rect">
            <a:avLst/>
          </a:prstGeom>
          <a:noFill/>
        </p:spPr>
        <p:txBody>
          <a:bodyPr wrap="square" rtlCol="0">
            <a:spAutoFit/>
          </a:bodyPr>
          <a:lstStyle/>
          <a:p>
            <a:pPr>
              <a:spcAft>
                <a:spcPts val="600"/>
              </a:spcAft>
            </a:pPr>
            <a:r>
              <a:rPr lang="en-US" sz="1600" b="1" dirty="0">
                <a:solidFill>
                  <a:srgbClr val="55565A"/>
                </a:solidFill>
                <a:latin typeface="Corbel" panose="020B0503020204020204" pitchFamily="34" charset="0"/>
                <a:cs typeface="Segoe UI" panose="020B0502040204020203" pitchFamily="34" charset="0"/>
              </a:rPr>
              <a:t>Not Getting Our Newsletters? </a:t>
            </a:r>
          </a:p>
          <a:p>
            <a:r>
              <a:rPr lang="en-US" sz="1400" dirty="0">
                <a:solidFill>
                  <a:srgbClr val="55565A"/>
                </a:solidFill>
                <a:latin typeface="Corbel" panose="020B0503020204020204" pitchFamily="34" charset="0"/>
                <a:cs typeface="Segoe UI" panose="020B0502040204020203" pitchFamily="34" charset="0"/>
              </a:rPr>
              <a:t>Send an email to </a:t>
            </a:r>
            <a:r>
              <a:rPr lang="en-US" sz="1400" b="1" dirty="0">
                <a:solidFill>
                  <a:srgbClr val="0070C0"/>
                </a:solidFill>
                <a:latin typeface="Corbel" panose="020B0503020204020204" pitchFamily="34" charset="0"/>
                <a:cs typeface="Segoe UI" panose="020B0502040204020203" pitchFamily="34" charset="0"/>
              </a:rPr>
              <a:t>provider.communications@lablue.com</a:t>
            </a:r>
            <a:r>
              <a:rPr lang="en-US" sz="1400" dirty="0">
                <a:solidFill>
                  <a:srgbClr val="55565A"/>
                </a:solidFill>
                <a:latin typeface="Corbel" panose="020B0503020204020204" pitchFamily="34" charset="0"/>
                <a:cs typeface="Segoe UI" panose="020B0502040204020203" pitchFamily="34" charset="0"/>
              </a:rPr>
              <a:t>. Put “newsletter” in the subject line. Please include your name, organization name and contact information. </a:t>
            </a:r>
          </a:p>
          <a:p>
            <a:endParaRPr lang="en-US" sz="1600" dirty="0">
              <a:latin typeface="Corbel" panose="020B0503020204020204" pitchFamily="34" charset="0"/>
            </a:endParaRPr>
          </a:p>
        </p:txBody>
      </p:sp>
      <p:pic>
        <p:nvPicPr>
          <p:cNvPr id="6" name="Picture 5">
            <a:extLst>
              <a:ext uri="{FF2B5EF4-FFF2-40B4-BE49-F238E27FC236}">
                <a16:creationId xmlns:a16="http://schemas.microsoft.com/office/drawing/2014/main" id="{D8DFFE56-F012-B8E8-F1D8-09E0E76FC0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7265" y="1819472"/>
            <a:ext cx="2140942" cy="2770632"/>
          </a:xfrm>
          <a:prstGeom prst="rect">
            <a:avLst/>
          </a:prstGeom>
          <a:ln w="3175">
            <a:solidFill>
              <a:srgbClr val="55565A"/>
            </a:solidFill>
          </a:ln>
        </p:spPr>
      </p:pic>
      <p:pic>
        <p:nvPicPr>
          <p:cNvPr id="3" name="Picture 2">
            <a:extLst>
              <a:ext uri="{FF2B5EF4-FFF2-40B4-BE49-F238E27FC236}">
                <a16:creationId xmlns:a16="http://schemas.microsoft.com/office/drawing/2014/main" id="{75AC54CE-892A-04D9-8CAA-C4536FFD0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05714" y="1829831"/>
            <a:ext cx="2141496" cy="2771349"/>
          </a:xfrm>
          <a:prstGeom prst="rect">
            <a:avLst/>
          </a:prstGeom>
          <a:ln w="3175">
            <a:solidFill>
              <a:srgbClr val="55565A"/>
            </a:solidFill>
          </a:ln>
        </p:spPr>
      </p:pic>
    </p:spTree>
    <p:extLst>
      <p:ext uri="{BB962C8B-B14F-4D97-AF65-F5344CB8AC3E}">
        <p14:creationId xmlns:p14="http://schemas.microsoft.com/office/powerpoint/2010/main" val="16824727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0508BF-3577-7F30-8D86-2CCD188DBE57}"/>
              </a:ext>
            </a:extLst>
          </p:cNvPr>
          <p:cNvSpPr>
            <a:spLocks noGrp="1"/>
          </p:cNvSpPr>
          <p:nvPr>
            <p:ph type="body" sz="quarter" idx="4294967295"/>
          </p:nvPr>
        </p:nvSpPr>
        <p:spPr>
          <a:xfrm>
            <a:off x="517237" y="1416201"/>
            <a:ext cx="4716463" cy="4025597"/>
          </a:xfrm>
        </p:spPr>
        <p:txBody>
          <a:bodyPr/>
          <a:lstStyle/>
          <a:p>
            <a:pPr marL="0" indent="0">
              <a:buNone/>
            </a:pPr>
            <a:r>
              <a:rPr lang="en-US" sz="1800" dirty="0">
                <a:solidFill>
                  <a:srgbClr val="55565A"/>
                </a:solidFill>
              </a:rPr>
              <a:t>The Weekly Digest is a consolidated communication that is emailed every Thursday to the correspondence email on file, as well as </a:t>
            </a:r>
            <a:r>
              <a:rPr lang="en-US" sz="1800" dirty="0" err="1">
                <a:solidFill>
                  <a:srgbClr val="55565A"/>
                </a:solidFill>
              </a:rPr>
              <a:t>iLinkBlue</a:t>
            </a:r>
            <a:r>
              <a:rPr lang="en-US" sz="1800" dirty="0">
                <a:solidFill>
                  <a:srgbClr val="55565A"/>
                </a:solidFill>
              </a:rPr>
              <a:t> users and administration representatives. </a:t>
            </a:r>
            <a:endParaRPr lang="en-US" sz="2000" dirty="0">
              <a:solidFill>
                <a:srgbClr val="55565A"/>
              </a:solidFill>
            </a:endParaRPr>
          </a:p>
          <a:p>
            <a:pPr marL="0" indent="0">
              <a:buNone/>
            </a:pPr>
            <a:r>
              <a:rPr lang="en-US" sz="1800" dirty="0">
                <a:solidFill>
                  <a:srgbClr val="55565A"/>
                </a:solidFill>
              </a:rPr>
              <a:t>It includes:</a:t>
            </a:r>
          </a:p>
          <a:p>
            <a:pPr>
              <a:buClr>
                <a:srgbClr val="55565A"/>
              </a:buClr>
              <a:buSzPct val="100000"/>
            </a:pPr>
            <a:r>
              <a:rPr lang="en-US" sz="1800" dirty="0">
                <a:solidFill>
                  <a:srgbClr val="55565A"/>
                </a:solidFill>
              </a:rPr>
              <a:t>General announcements </a:t>
            </a:r>
          </a:p>
          <a:p>
            <a:pPr>
              <a:buClr>
                <a:srgbClr val="55565A"/>
              </a:buClr>
              <a:buSzPct val="100000"/>
            </a:pPr>
            <a:r>
              <a:rPr lang="en-US" sz="1800" dirty="0">
                <a:solidFill>
                  <a:srgbClr val="55565A"/>
                </a:solidFill>
              </a:rPr>
              <a:t>Billing guidelines</a:t>
            </a:r>
          </a:p>
          <a:p>
            <a:pPr>
              <a:buClr>
                <a:srgbClr val="55565A"/>
              </a:buClr>
              <a:buSzPct val="100000"/>
            </a:pPr>
            <a:r>
              <a:rPr lang="en-US" sz="1800" dirty="0">
                <a:solidFill>
                  <a:srgbClr val="55565A"/>
                </a:solidFill>
              </a:rPr>
              <a:t>Medical policy updates</a:t>
            </a:r>
          </a:p>
          <a:p>
            <a:pPr>
              <a:buClr>
                <a:srgbClr val="55565A"/>
              </a:buClr>
              <a:buSzPct val="100000"/>
            </a:pPr>
            <a:r>
              <a:rPr lang="en-US" sz="1800" dirty="0">
                <a:solidFill>
                  <a:srgbClr val="55565A"/>
                </a:solidFill>
              </a:rPr>
              <a:t>Quick tips</a:t>
            </a:r>
          </a:p>
          <a:p>
            <a:pPr>
              <a:buClr>
                <a:srgbClr val="55565A"/>
              </a:buClr>
              <a:buSzPct val="100000"/>
            </a:pPr>
            <a:r>
              <a:rPr lang="en-US" sz="1800" dirty="0">
                <a:solidFill>
                  <a:srgbClr val="55565A"/>
                </a:solidFill>
              </a:rPr>
              <a:t>Webinar/workshop event information and registration </a:t>
            </a:r>
          </a:p>
          <a:p>
            <a:endParaRPr lang="en-US" dirty="0"/>
          </a:p>
        </p:txBody>
      </p:sp>
      <p:grpSp>
        <p:nvGrpSpPr>
          <p:cNvPr id="12" name="Group 11">
            <a:extLst>
              <a:ext uri="{FF2B5EF4-FFF2-40B4-BE49-F238E27FC236}">
                <a16:creationId xmlns:a16="http://schemas.microsoft.com/office/drawing/2014/main" id="{58721D50-30A5-7456-443C-C8CB1C8F8935}"/>
              </a:ext>
            </a:extLst>
          </p:cNvPr>
          <p:cNvGrpSpPr/>
          <p:nvPr/>
        </p:nvGrpSpPr>
        <p:grpSpPr>
          <a:xfrm>
            <a:off x="5555280" y="1021555"/>
            <a:ext cx="3071483" cy="5508654"/>
            <a:chOff x="5724525" y="628642"/>
            <a:chExt cx="3071483" cy="5508654"/>
          </a:xfrm>
        </p:grpSpPr>
        <p:pic>
          <p:nvPicPr>
            <p:cNvPr id="7" name="Picture 6" descr="A screenshot of a medical report&#10;&#10;Description automatically generated">
              <a:extLst>
                <a:ext uri="{FF2B5EF4-FFF2-40B4-BE49-F238E27FC236}">
                  <a16:creationId xmlns:a16="http://schemas.microsoft.com/office/drawing/2014/main" id="{22B96C06-7569-99EF-8997-AF44F5918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525" y="628642"/>
              <a:ext cx="3071483" cy="2283226"/>
            </a:xfrm>
            <a:prstGeom prst="rect">
              <a:avLst/>
            </a:prstGeom>
            <a:ln w="3175">
              <a:solidFill>
                <a:srgbClr val="55565A"/>
              </a:solidFill>
            </a:ln>
          </p:spPr>
        </p:pic>
        <p:pic>
          <p:nvPicPr>
            <p:cNvPr id="9" name="Picture 8" descr="A screenshot of a webinar&#10;&#10;Description automatically generated">
              <a:extLst>
                <a:ext uri="{FF2B5EF4-FFF2-40B4-BE49-F238E27FC236}">
                  <a16:creationId xmlns:a16="http://schemas.microsoft.com/office/drawing/2014/main" id="{9729A366-DCEA-8319-ACB6-B745B7ADD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525" y="2911867"/>
              <a:ext cx="3071483" cy="2250617"/>
            </a:xfrm>
            <a:prstGeom prst="rect">
              <a:avLst/>
            </a:prstGeom>
            <a:ln w="3175">
              <a:solidFill>
                <a:srgbClr val="55565A"/>
              </a:solidFill>
            </a:ln>
          </p:spPr>
        </p:pic>
        <p:pic>
          <p:nvPicPr>
            <p:cNvPr id="11" name="Picture 10" descr="A light bulb and a light bulb&#10;&#10;Description automatically generated">
              <a:extLst>
                <a:ext uri="{FF2B5EF4-FFF2-40B4-BE49-F238E27FC236}">
                  <a16:creationId xmlns:a16="http://schemas.microsoft.com/office/drawing/2014/main" id="{6F78933C-276A-8FF6-4A33-4090EC937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525" y="5158770"/>
              <a:ext cx="3071483" cy="978526"/>
            </a:xfrm>
            <a:prstGeom prst="rect">
              <a:avLst/>
            </a:prstGeom>
            <a:ln w="3175">
              <a:solidFill>
                <a:srgbClr val="55565A"/>
              </a:solidFill>
            </a:ln>
          </p:spPr>
        </p:pic>
      </p:grpSp>
      <p:sp>
        <p:nvSpPr>
          <p:cNvPr id="2" name="Title 1">
            <a:extLst>
              <a:ext uri="{FF2B5EF4-FFF2-40B4-BE49-F238E27FC236}">
                <a16:creationId xmlns:a16="http://schemas.microsoft.com/office/drawing/2014/main" id="{0EC9F9FC-92AF-1F7E-3504-80B108516F4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Weekly Digest</a:t>
            </a:r>
          </a:p>
        </p:txBody>
      </p:sp>
    </p:spTree>
    <p:extLst>
      <p:ext uri="{BB962C8B-B14F-4D97-AF65-F5344CB8AC3E}">
        <p14:creationId xmlns:p14="http://schemas.microsoft.com/office/powerpoint/2010/main" val="41750683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Speed Guides &amp; Tidbits</a:t>
            </a:r>
          </a:p>
        </p:txBody>
      </p:sp>
      <p:sp>
        <p:nvSpPr>
          <p:cNvPr id="8" name="Rectangle 2"/>
          <p:cNvSpPr txBox="1">
            <a:spLocks noChangeArrowheads="1"/>
          </p:cNvSpPr>
          <p:nvPr/>
        </p:nvSpPr>
        <p:spPr bwMode="auto">
          <a:xfrm>
            <a:off x="449580" y="838200"/>
            <a:ext cx="335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lvl="1" indent="0" eaLnBrk="1" hangingPunct="1">
              <a:spcBef>
                <a:spcPts val="0"/>
              </a:spcBef>
              <a:spcAft>
                <a:spcPts val="1200"/>
              </a:spcAft>
              <a:buSzPct val="50000"/>
              <a:buFontTx/>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Speed Guides</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offer quick reference to network authorization requirements, policies and billing guidelines.</a:t>
            </a:r>
          </a:p>
          <a:p>
            <a:pPr marL="0" indent="0">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&gt;Speed Guides</a:t>
            </a:r>
          </a:p>
          <a:p>
            <a:pPr marL="114300" lvl="1" indent="0" eaLnBrk="1" hangingPunct="1">
              <a:spcAft>
                <a:spcPts val="600"/>
              </a:spcAft>
              <a:buSzPct val="50000"/>
              <a:buFontTx/>
              <a:buNone/>
            </a:pPr>
            <a:endParaRPr lang="en-US" sz="1600">
              <a:latin typeface="Corbel" panose="020B0503020204020204" pitchFamily="34" charset="0"/>
            </a:endParaRPr>
          </a:p>
        </p:txBody>
      </p:sp>
      <p:sp>
        <p:nvSpPr>
          <p:cNvPr id="12" name="TextBox 9"/>
          <p:cNvSpPr txBox="1">
            <a:spLocks noChangeArrowheads="1"/>
          </p:cNvSpPr>
          <p:nvPr/>
        </p:nvSpPr>
        <p:spPr bwMode="auto">
          <a:xfrm>
            <a:off x="4724400" y="3934361"/>
            <a:ext cx="3291840" cy="1723549"/>
          </a:xfrm>
          <a:prstGeom prst="rect">
            <a:avLst/>
          </a:prstGeom>
          <a:noFill/>
          <a:ln w="9525">
            <a:noFill/>
            <a:miter lim="800000"/>
            <a:headEnd/>
            <a:tailEnd/>
          </a:ln>
        </p:spPr>
        <p:txBody>
          <a:bodyPr wrap="square">
            <a:spAutoFit/>
          </a:bodyPr>
          <a:lstStyle/>
          <a:p>
            <a:pPr>
              <a:spcAft>
                <a:spcPts val="1200"/>
              </a:spcAft>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Tidbits</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are quick guides designed to help you with our current business processes.</a:t>
            </a:r>
          </a:p>
          <a:p>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sz="1600" b="1">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&gt;Tidbits</a:t>
            </a:r>
          </a:p>
          <a:p>
            <a:endParaRPr lang="en-US" sz="1600" b="1" i="1">
              <a:latin typeface="Corbel" panose="020B0503020204020204" pitchFamily="34" charset="0"/>
              <a:ea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6B413BD-5BCF-43F1-B048-FCF001515D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56417" y="3789136"/>
            <a:ext cx="1659853" cy="2148693"/>
          </a:xfrm>
          <a:prstGeom prst="rect">
            <a:avLst/>
          </a:prstGeom>
          <a:ln w="3175">
            <a:solidFill>
              <a:srgbClr val="55565A"/>
            </a:solidFill>
          </a:ln>
        </p:spPr>
      </p:pic>
      <p:pic>
        <p:nvPicPr>
          <p:cNvPr id="4" name="Picture 3">
            <a:extLst>
              <a:ext uri="{FF2B5EF4-FFF2-40B4-BE49-F238E27FC236}">
                <a16:creationId xmlns:a16="http://schemas.microsoft.com/office/drawing/2014/main" id="{EAA783AF-3BB7-4593-A2D0-E71C7B825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9629" y="3791081"/>
            <a:ext cx="1664971" cy="2154668"/>
          </a:xfrm>
          <a:prstGeom prst="rect">
            <a:avLst/>
          </a:prstGeom>
          <a:ln w="3175">
            <a:solidFill>
              <a:srgbClr val="55565A"/>
            </a:solidFill>
          </a:ln>
        </p:spPr>
      </p:pic>
      <p:pic>
        <p:nvPicPr>
          <p:cNvPr id="6" name="Picture 5">
            <a:extLst>
              <a:ext uri="{FF2B5EF4-FFF2-40B4-BE49-F238E27FC236}">
                <a16:creationId xmlns:a16="http://schemas.microsoft.com/office/drawing/2014/main" id="{2F37D52D-0AA7-475D-82B8-CC1131A7F2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60774" y="1118650"/>
            <a:ext cx="2193495" cy="1694974"/>
          </a:xfrm>
          <a:prstGeom prst="rect">
            <a:avLst/>
          </a:prstGeom>
          <a:ln w="3175">
            <a:solidFill>
              <a:srgbClr val="55565A"/>
            </a:solidFill>
          </a:ln>
        </p:spPr>
      </p:pic>
      <p:pic>
        <p:nvPicPr>
          <p:cNvPr id="14" name="Picture 13">
            <a:extLst>
              <a:ext uri="{FF2B5EF4-FFF2-40B4-BE49-F238E27FC236}">
                <a16:creationId xmlns:a16="http://schemas.microsoft.com/office/drawing/2014/main" id="{C85A8D8E-09D1-4179-A16D-2E1B73BE9F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52362" y="1118649"/>
            <a:ext cx="2230475" cy="1723549"/>
          </a:xfrm>
          <a:prstGeom prst="rect">
            <a:avLst/>
          </a:prstGeom>
          <a:ln w="3175">
            <a:solidFill>
              <a:srgbClr val="55565A"/>
            </a:solidFill>
          </a:ln>
        </p:spPr>
      </p:pic>
    </p:spTree>
    <p:extLst>
      <p:ext uri="{BB962C8B-B14F-4D97-AF65-F5344CB8AC3E}">
        <p14:creationId xmlns:p14="http://schemas.microsoft.com/office/powerpoint/2010/main" val="39761435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blue shirt waving&#10;&#10;Description automatically generated">
            <a:extLst>
              <a:ext uri="{FF2B5EF4-FFF2-40B4-BE49-F238E27FC236}">
                <a16:creationId xmlns:a16="http://schemas.microsoft.com/office/drawing/2014/main" id="{D91E7B01-D746-97F4-6FA2-82E9C5E0D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1" y="3749040"/>
            <a:ext cx="4663439" cy="3108960"/>
          </a:xfrm>
          <a:prstGeom prst="rect">
            <a:avLst/>
          </a:prstGeom>
        </p:spPr>
      </p:pic>
      <p:sp>
        <p:nvSpPr>
          <p:cNvPr id="5" name="Title 1">
            <a:extLst>
              <a:ext uri="{FF2B5EF4-FFF2-40B4-BE49-F238E27FC236}">
                <a16:creationId xmlns:a16="http://schemas.microsoft.com/office/drawing/2014/main" id="{22922605-6F02-F847-FA72-F2E577E6506A}"/>
              </a:ext>
            </a:extLst>
          </p:cNvPr>
          <p:cNvSpPr txBox="1">
            <a:spLocks/>
          </p:cNvSpPr>
          <p:nvPr/>
        </p:nvSpPr>
        <p:spPr>
          <a:xfrm>
            <a:off x="457200" y="1066800"/>
            <a:ext cx="7514439" cy="5047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pPr>
              <a:spcAft>
                <a:spcPts val="1800"/>
              </a:spcAft>
            </a:pPr>
            <a:r>
              <a:rPr lang="en-US" sz="1800" dirty="0">
                <a:solidFill>
                  <a:prstClr val="black">
                    <a:lumMod val="65000"/>
                    <a:lumOff val="35000"/>
                  </a:prstClr>
                </a:solidFill>
                <a:latin typeface="Corbel" panose="020B0503020204020204" pitchFamily="34" charset="0"/>
              </a:rPr>
              <a:t>As a new to Louisiana Blue provider or new staff member for an existing provider, we want to make sure you have the tools and resources you need when doing business with Louisiana Blue. Today we will discuss: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network participation</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network maintenance</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online resources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using iLinkBlue</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Louisiana Blue policies and procedures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authorization information</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claims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claims editing </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provider support</a:t>
            </a:r>
          </a:p>
        </p:txBody>
      </p:sp>
      <p:sp>
        <p:nvSpPr>
          <p:cNvPr id="7" name="Title 1">
            <a:extLst>
              <a:ext uri="{FF2B5EF4-FFF2-40B4-BE49-F238E27FC236}">
                <a16:creationId xmlns:a16="http://schemas.microsoft.com/office/drawing/2014/main" id="{F3180EFD-633F-E92F-0A0C-4E3DFF1080D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Welcome to Louisiana Blue!</a:t>
            </a:r>
          </a:p>
        </p:txBody>
      </p:sp>
    </p:spTree>
    <p:extLst>
      <p:ext uri="{BB962C8B-B14F-4D97-AF65-F5344CB8AC3E}">
        <p14:creationId xmlns:p14="http://schemas.microsoft.com/office/powerpoint/2010/main" val="39345655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Workshops and Webinars</a:t>
            </a:r>
          </a:p>
        </p:txBody>
      </p:sp>
      <p:sp>
        <p:nvSpPr>
          <p:cNvPr id="6" name="Rectangle 5"/>
          <p:cNvSpPr/>
          <p:nvPr/>
        </p:nvSpPr>
        <p:spPr>
          <a:xfrm>
            <a:off x="152400" y="1346061"/>
            <a:ext cx="3352800" cy="4216539"/>
          </a:xfrm>
          <a:prstGeom prst="rect">
            <a:avLst/>
          </a:prstGeom>
        </p:spPr>
        <p:txBody>
          <a:bodyPr wrap="square">
            <a:spAutoFit/>
          </a:bodyPr>
          <a:lstStyle/>
          <a:p>
            <a:pPr>
              <a:spcAft>
                <a:spcPts val="1200"/>
              </a:spcAft>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Workshops and Webinars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are held throughout the year to offer training and updates on Louisiana Blue policies and procedures.</a:t>
            </a:r>
          </a:p>
          <a:p>
            <a:pPr>
              <a:spcAft>
                <a:spcPts val="1200"/>
              </a:spcAft>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Invites to attend these events are sent to the providers’ correspondence email address.</a:t>
            </a:r>
          </a:p>
          <a:p>
            <a:pPr>
              <a:spcAft>
                <a:spcPts val="1200"/>
              </a:spcAft>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PDF copies of our workshops and webinars are available online.</a:t>
            </a:r>
          </a:p>
          <a:p>
            <a:pPr>
              <a:spcAft>
                <a:spcPts val="1200"/>
              </a:spcAft>
            </a:pPr>
            <a:endParaRPr lang="en-US" sz="1600">
              <a:latin typeface="Corbel" panose="020B0503020204020204" pitchFamily="34" charset="0"/>
            </a:endParaRPr>
          </a:p>
          <a:p>
            <a:pPr marL="111125" indent="-111125">
              <a:spcAft>
                <a:spcPts val="300"/>
              </a:spcAft>
              <a:buFont typeface="Arial" pitchFamily="34" charset="0"/>
              <a:buChar char="•"/>
            </a:pPr>
            <a:endParaRPr lang="en-US" sz="1600">
              <a:latin typeface="Corbel" panose="020B0503020204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0" y="1287646"/>
            <a:ext cx="5212080" cy="3877381"/>
          </a:xfrm>
          <a:prstGeom prst="rect">
            <a:avLst/>
          </a:prstGeom>
          <a:solidFill>
            <a:srgbClr val="FFFFFF">
              <a:shade val="85000"/>
            </a:srgbClr>
          </a:solidFill>
          <a:ln w="3175" cap="sq">
            <a:solidFill>
              <a:srgbClr val="55565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bwMode="auto">
          <a:xfrm>
            <a:off x="3581400" y="4267200"/>
            <a:ext cx="1828800" cy="354465"/>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extBox 6"/>
          <p:cNvSpPr txBox="1"/>
          <p:nvPr/>
        </p:nvSpPr>
        <p:spPr>
          <a:xfrm>
            <a:off x="693868" y="5975151"/>
            <a:ext cx="8077200" cy="646331"/>
          </a:xfrm>
          <a:prstGeom prst="rect">
            <a:avLst/>
          </a:prstGeom>
          <a:noFill/>
        </p:spPr>
        <p:txBody>
          <a:bodyPr wrap="square" rtlCol="0">
            <a:spAutoFit/>
          </a:bodyPr>
          <a:lstStyle/>
          <a:p>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 and Webinar Presentations</a:t>
            </a:r>
          </a:p>
          <a:p>
            <a:pPr algn="ctr"/>
            <a:r>
              <a:rPr lang="en-US" sz="2000">
                <a:latin typeface="Arial Black" panose="020B0A04020102020204" pitchFamily="34" charset="0"/>
              </a:rPr>
              <a:t> </a:t>
            </a:r>
          </a:p>
        </p:txBody>
      </p:sp>
    </p:spTree>
    <p:extLst>
      <p:ext uri="{BB962C8B-B14F-4D97-AF65-F5344CB8AC3E}">
        <p14:creationId xmlns:p14="http://schemas.microsoft.com/office/powerpoint/2010/main" val="42257617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3DEDE-E13D-4FDA-BF4D-B57ECAF69BBA}"/>
              </a:ext>
            </a:extLst>
          </p:cNvPr>
          <p:cNvSpPr>
            <a:spLocks noGrp="1"/>
          </p:cNvSpPr>
          <p:nvPr>
            <p:ph type="title"/>
          </p:nvPr>
        </p:nvSpPr>
        <p:spPr>
          <a:xfrm>
            <a:off x="685800" y="3124200"/>
            <a:ext cx="7772400" cy="1362075"/>
          </a:xfrm>
        </p:spPr>
        <p:txBody>
          <a:bodyPr/>
          <a:lstStyle/>
          <a:p>
            <a:pPr algn="ctr"/>
            <a:r>
              <a:rPr lang="en-US"/>
              <a:t>Using iLinkBlue</a:t>
            </a:r>
          </a:p>
        </p:txBody>
      </p:sp>
    </p:spTree>
    <p:extLst>
      <p:ext uri="{BB962C8B-B14F-4D97-AF65-F5344CB8AC3E}">
        <p14:creationId xmlns:p14="http://schemas.microsoft.com/office/powerpoint/2010/main" val="8330739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263333-21BB-AC72-7476-27EE8E1C392C}"/>
              </a:ext>
            </a:extLst>
          </p:cNvPr>
          <p:cNvSpPr txBox="1"/>
          <p:nvPr/>
        </p:nvSpPr>
        <p:spPr>
          <a:xfrm>
            <a:off x="381000" y="990600"/>
            <a:ext cx="6032278" cy="910447"/>
          </a:xfrm>
          <a:prstGeom prst="rect">
            <a:avLst/>
          </a:prstGeom>
          <a:noFill/>
        </p:spPr>
        <p:txBody>
          <a:bodyPr wrap="square" rtlCol="0">
            <a:noAutofit/>
          </a:bodyPr>
          <a:lstStyle/>
          <a:p>
            <a:pPr marL="182880" lvl="0">
              <a:spcBef>
                <a:spcPct val="20000"/>
              </a:spcBef>
              <a:buClr>
                <a:srgbClr val="7F7F7F"/>
              </a:buClr>
              <a:buSzPct val="100000"/>
              <a:defRPr/>
            </a:pPr>
            <a:r>
              <a:rPr lang="en-US" b="0" i="0" u="none" strike="noStrike" baseline="0" dirty="0" err="1">
                <a:solidFill>
                  <a:srgbClr val="55565A"/>
                </a:solidFill>
                <a:latin typeface="Corbel" panose="020B0503020204020204" pitchFamily="34" charset="0"/>
              </a:rPr>
              <a:t>iLinkBlue</a:t>
            </a:r>
            <a:r>
              <a:rPr lang="en-US" b="0" i="0" u="none" strike="noStrike" baseline="0" dirty="0">
                <a:solidFill>
                  <a:srgbClr val="55565A"/>
                </a:solidFill>
                <a:latin typeface="Corbel" panose="020B0503020204020204" pitchFamily="34" charset="0"/>
              </a:rPr>
              <a:t> is Blue Cross and Blue Shield of Louisiana’s secure online provider portal. </a:t>
            </a:r>
            <a:endParaRPr lang="en-US" dirty="0">
              <a:solidFill>
                <a:srgbClr val="55565A"/>
              </a:solidFill>
              <a:latin typeface="Corbel" panose="020B0503020204020204" pitchFamily="34" charset="0"/>
            </a:endParaRPr>
          </a:p>
          <a:p>
            <a:pPr marL="457200" lvl="0" indent="-274320">
              <a:spcBef>
                <a:spcPct val="20000"/>
              </a:spcBef>
              <a:buClr>
                <a:srgbClr val="7F7F7F"/>
              </a:buClr>
              <a:buSzPct val="100000"/>
              <a:buFont typeface="Arial" panose="020B0604020202020204" pitchFamily="34" charset="0"/>
              <a:buChar char="•"/>
              <a:defRPr/>
            </a:pPr>
            <a:endParaRPr lang="en-US" sz="2000" dirty="0">
              <a:solidFill>
                <a:schemeClr val="tx1">
                  <a:lumMod val="65000"/>
                  <a:lumOff val="35000"/>
                </a:schemeClr>
              </a:solidFill>
              <a:latin typeface="Corbel" panose="020B0503020204020204" pitchFamily="34" charset="0"/>
            </a:endParaRPr>
          </a:p>
        </p:txBody>
      </p:sp>
      <p:sp>
        <p:nvSpPr>
          <p:cNvPr id="7" name="TextBox 6">
            <a:extLst>
              <a:ext uri="{FF2B5EF4-FFF2-40B4-BE49-F238E27FC236}">
                <a16:creationId xmlns:a16="http://schemas.microsoft.com/office/drawing/2014/main" id="{34995BF1-0D37-8584-A97B-F887E050BEA0}"/>
              </a:ext>
            </a:extLst>
          </p:cNvPr>
          <p:cNvSpPr txBox="1"/>
          <p:nvPr/>
        </p:nvSpPr>
        <p:spPr>
          <a:xfrm>
            <a:off x="705755" y="6025794"/>
            <a:ext cx="6284690" cy="738664"/>
          </a:xfrm>
          <a:prstGeom prst="rect">
            <a:avLst/>
          </a:prstGeom>
          <a:noFill/>
        </p:spPr>
        <p:txBody>
          <a:bodyPr wrap="square" rtlCol="0">
            <a:spAutoFit/>
          </a:bodyPr>
          <a:lstStyle/>
          <a:p>
            <a:pPr algn="ctr"/>
            <a:r>
              <a:rPr lang="en-US" sz="2400" b="1">
                <a:solidFill>
                  <a:srgbClr val="0070C0"/>
                </a:solidFill>
                <a:latin typeface="Corbel" panose="020B0503020204020204" pitchFamily="34" charset="0"/>
              </a:rPr>
              <a:t>www.lablue.com/ilinkblue</a:t>
            </a:r>
          </a:p>
          <a:p>
            <a:endParaRPr lang="en-US"/>
          </a:p>
        </p:txBody>
      </p:sp>
      <p:pic>
        <p:nvPicPr>
          <p:cNvPr id="1026" name="Picture 3">
            <a:extLst>
              <a:ext uri="{FF2B5EF4-FFF2-40B4-BE49-F238E27FC236}">
                <a16:creationId xmlns:a16="http://schemas.microsoft.com/office/drawing/2014/main" id="{A4042134-7ACA-90DC-4DD7-10CAB87DBE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57" r="10012" b="2212"/>
          <a:stretch/>
        </p:blipFill>
        <p:spPr bwMode="auto">
          <a:xfrm>
            <a:off x="1600200" y="2045307"/>
            <a:ext cx="4270514" cy="3477075"/>
          </a:xfrm>
          <a:prstGeom prst="rect">
            <a:avLst/>
          </a:prstGeom>
          <a:noFill/>
          <a:ln w="3175">
            <a:solidFill>
              <a:srgbClr val="55565A"/>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65C554A-CD10-34E8-1A97-93032FADDEA7}"/>
              </a:ext>
            </a:extLst>
          </p:cNvPr>
          <p:cNvSpPr/>
          <p:nvPr/>
        </p:nvSpPr>
        <p:spPr>
          <a:xfrm>
            <a:off x="6894575" y="-5228"/>
            <a:ext cx="2249425" cy="6863228"/>
          </a:xfrm>
          <a:prstGeom prst="rect">
            <a:avLst/>
          </a:prstGeom>
          <a:solidFill>
            <a:srgbClr val="0C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a:extLst>
              <a:ext uri="{FF2B5EF4-FFF2-40B4-BE49-F238E27FC236}">
                <a16:creationId xmlns:a16="http://schemas.microsoft.com/office/drawing/2014/main" id="{B7B1EAE2-BB7E-674F-1A10-E2AFA0685E29}"/>
              </a:ext>
            </a:extLst>
          </p:cNvPr>
          <p:cNvSpPr/>
          <p:nvPr/>
        </p:nvSpPr>
        <p:spPr>
          <a:xfrm>
            <a:off x="381000" y="3381702"/>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421A6E-60B1-573F-2BBA-60076F032ABF}"/>
              </a:ext>
            </a:extLst>
          </p:cNvPr>
          <p:cNvSpPr txBox="1"/>
          <p:nvPr/>
        </p:nvSpPr>
        <p:spPr>
          <a:xfrm>
            <a:off x="381000" y="3515237"/>
            <a:ext cx="1196134" cy="523220"/>
          </a:xfrm>
          <a:prstGeom prst="rect">
            <a:avLst/>
          </a:prstGeom>
          <a:noFill/>
        </p:spPr>
        <p:txBody>
          <a:bodyPr wrap="square">
            <a:spAutoFit/>
          </a:bodyPr>
          <a:lstStyle/>
          <a:p>
            <a:r>
              <a:rPr lang="en-US" sz="1400" b="1">
                <a:solidFill>
                  <a:schemeClr val="bg1"/>
                </a:solidFill>
                <a:latin typeface="Corbel" panose="020B0503020204020204" pitchFamily="34" charset="0"/>
              </a:rPr>
              <a:t>user-friendly navigation</a:t>
            </a:r>
            <a:endParaRPr lang="en-US" sz="1400" b="1">
              <a:solidFill>
                <a:schemeClr val="bg1"/>
              </a:solidFill>
            </a:endParaRPr>
          </a:p>
        </p:txBody>
      </p:sp>
      <p:sp>
        <p:nvSpPr>
          <p:cNvPr id="22" name="Wave 21">
            <a:extLst>
              <a:ext uri="{FF2B5EF4-FFF2-40B4-BE49-F238E27FC236}">
                <a16:creationId xmlns:a16="http://schemas.microsoft.com/office/drawing/2014/main" id="{C08D4EDF-9E9E-0B44-ED48-88198B2C8AAE}"/>
              </a:ext>
            </a:extLst>
          </p:cNvPr>
          <p:cNvSpPr/>
          <p:nvPr/>
        </p:nvSpPr>
        <p:spPr>
          <a:xfrm>
            <a:off x="381000" y="4594806"/>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1143207-2DD8-2C2C-F3C2-A3A8A52FBFB1}"/>
              </a:ext>
            </a:extLst>
          </p:cNvPr>
          <p:cNvSpPr txBox="1"/>
          <p:nvPr/>
        </p:nvSpPr>
        <p:spPr>
          <a:xfrm>
            <a:off x="381000" y="4717007"/>
            <a:ext cx="1479943" cy="523220"/>
          </a:xfrm>
          <a:prstGeom prst="rect">
            <a:avLst/>
          </a:prstGeom>
          <a:noFill/>
        </p:spPr>
        <p:txBody>
          <a:bodyPr wrap="square">
            <a:spAutoFit/>
          </a:bodyPr>
          <a:lstStyle/>
          <a:p>
            <a:r>
              <a:rPr lang="en-US" sz="1400" b="1">
                <a:solidFill>
                  <a:schemeClr val="bg1"/>
                </a:solidFill>
                <a:latin typeface="Corbel" panose="020B0503020204020204" pitchFamily="34" charset="0"/>
              </a:rPr>
              <a:t>secure auth applications</a:t>
            </a:r>
            <a:endParaRPr lang="en-US" sz="1400" b="1">
              <a:solidFill>
                <a:schemeClr val="bg1"/>
              </a:solidFill>
            </a:endParaRPr>
          </a:p>
        </p:txBody>
      </p:sp>
      <p:sp>
        <p:nvSpPr>
          <p:cNvPr id="23" name="Wave 22">
            <a:extLst>
              <a:ext uri="{FF2B5EF4-FFF2-40B4-BE49-F238E27FC236}">
                <a16:creationId xmlns:a16="http://schemas.microsoft.com/office/drawing/2014/main" id="{BFB98DB8-F87F-6225-55C2-CB1B622FECCE}"/>
              </a:ext>
            </a:extLst>
          </p:cNvPr>
          <p:cNvSpPr/>
          <p:nvPr/>
        </p:nvSpPr>
        <p:spPr>
          <a:xfrm>
            <a:off x="374904" y="2189934"/>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896D0D-9635-70E6-40A0-FC1FC6BE1046}"/>
              </a:ext>
            </a:extLst>
          </p:cNvPr>
          <p:cNvSpPr txBox="1"/>
          <p:nvPr/>
        </p:nvSpPr>
        <p:spPr>
          <a:xfrm>
            <a:off x="457200" y="2292333"/>
            <a:ext cx="1168990" cy="523220"/>
          </a:xfrm>
          <a:prstGeom prst="rect">
            <a:avLst/>
          </a:prstGeom>
          <a:noFill/>
        </p:spPr>
        <p:txBody>
          <a:bodyPr wrap="square">
            <a:spAutoFit/>
          </a:bodyPr>
          <a:lstStyle/>
          <a:p>
            <a:r>
              <a:rPr lang="en-US" sz="1400" b="1">
                <a:solidFill>
                  <a:schemeClr val="bg1"/>
                </a:solidFill>
                <a:latin typeface="Corbel" panose="020B0503020204020204" pitchFamily="34" charset="0"/>
              </a:rPr>
              <a:t>no cost to providers </a:t>
            </a:r>
            <a:endParaRPr lang="en-US" sz="1400" b="1">
              <a:solidFill>
                <a:schemeClr val="bg1"/>
              </a:solidFill>
            </a:endParaRPr>
          </a:p>
        </p:txBody>
      </p:sp>
      <p:sp>
        <p:nvSpPr>
          <p:cNvPr id="2" name="Title 1">
            <a:extLst>
              <a:ext uri="{FF2B5EF4-FFF2-40B4-BE49-F238E27FC236}">
                <a16:creationId xmlns:a16="http://schemas.microsoft.com/office/drawing/2014/main" id="{071732C0-A2E7-25F4-6107-EFFAA9C166E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What is iLinkBlue?</a:t>
            </a:r>
          </a:p>
        </p:txBody>
      </p:sp>
      <p:sp>
        <p:nvSpPr>
          <p:cNvPr id="4" name="TextBox 3">
            <a:extLst>
              <a:ext uri="{FF2B5EF4-FFF2-40B4-BE49-F238E27FC236}">
                <a16:creationId xmlns:a16="http://schemas.microsoft.com/office/drawing/2014/main" id="{5B9378E2-F7BB-38D3-3EDB-E8144DCC099B}"/>
              </a:ext>
            </a:extLst>
          </p:cNvPr>
          <p:cNvSpPr txBox="1"/>
          <p:nvPr/>
        </p:nvSpPr>
        <p:spPr>
          <a:xfrm>
            <a:off x="7029091" y="296473"/>
            <a:ext cx="1972343" cy="6259825"/>
          </a:xfrm>
          <a:prstGeom prst="rect">
            <a:avLst/>
          </a:prstGeom>
          <a:noFill/>
        </p:spPr>
        <p:txBody>
          <a:bodyPr wrap="square">
            <a:noAutofit/>
          </a:bodyPr>
          <a:lstStyle/>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Allowable Charges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Authorizations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Eligibility </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Benefits</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Coordination of Benefits (COB)</a:t>
            </a:r>
            <a:endParaRPr lang="en-US" sz="1200" b="0" i="0" u="none" strike="noStrike" baseline="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Claims Research</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Electronic Funds Transfer</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Estimated Treatment Cost</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Grace Period Notices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Manuals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Medical Code Editing</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Medical Policies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Payment Information</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Electronic Funds Transfer (EFT) Notifications</a:t>
            </a:r>
            <a:endParaRPr lang="en-US" sz="1200" b="0" i="0" u="none" strike="noStrike" baseline="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BlueCard® Medical Record Requests</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Professional Claims Submission</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Refund Request Letters</a:t>
            </a:r>
          </a:p>
          <a:p>
            <a:pPr marL="171450" indent="-171450">
              <a:spcAft>
                <a:spcPts val="1000"/>
              </a:spcAft>
              <a:buFont typeface="Arial" panose="020B0604020202020204" pitchFamily="34" charset="0"/>
              <a:buChar char="•"/>
            </a:pPr>
            <a:endParaRPr lang="en-US" sz="120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endParaRPr lang="en-US" sz="120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endParaRPr lang="en-US" sz="12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1664801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9">
            <a:extLst>
              <a:ext uri="{FF2B5EF4-FFF2-40B4-BE49-F238E27FC236}">
                <a16:creationId xmlns:a16="http://schemas.microsoft.com/office/drawing/2014/main" id="{A9F9AFEC-D402-45AE-A758-86C9A75AC7AA}"/>
              </a:ext>
            </a:extLst>
          </p:cNvPr>
          <p:cNvSpPr/>
          <p:nvPr/>
        </p:nvSpPr>
        <p:spPr>
          <a:xfrm>
            <a:off x="416311" y="5638800"/>
            <a:ext cx="8153400" cy="9144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Administrative Representative Role</a:t>
            </a:r>
          </a:p>
        </p:txBody>
      </p:sp>
      <p:sp>
        <p:nvSpPr>
          <p:cNvPr id="26" name="TextBox 25">
            <a:extLst>
              <a:ext uri="{FF2B5EF4-FFF2-40B4-BE49-F238E27FC236}">
                <a16:creationId xmlns:a16="http://schemas.microsoft.com/office/drawing/2014/main" id="{ED85C030-1940-46CA-8E94-14CCB5A3610C}"/>
              </a:ext>
            </a:extLst>
          </p:cNvPr>
          <p:cNvSpPr txBox="1"/>
          <p:nvPr/>
        </p:nvSpPr>
        <p:spPr>
          <a:xfrm>
            <a:off x="249383" y="821023"/>
            <a:ext cx="5618018" cy="4824654"/>
          </a:xfrm>
          <a:prstGeom prst="rect">
            <a:avLst/>
          </a:prstGeom>
          <a:noFill/>
        </p:spPr>
        <p:txBody>
          <a:bodyPr wrap="square" rtlCol="0">
            <a:spAutoFit/>
          </a:bodyPr>
          <a:lstStyle/>
          <a:p>
            <a:pPr>
              <a:lnSpc>
                <a:spcPts val="2400"/>
              </a:lnSpc>
              <a:spcAft>
                <a:spcPts val="600"/>
              </a:spcAft>
            </a:pPr>
            <a:r>
              <a:rPr lang="en-US" b="1" dirty="0">
                <a:solidFill>
                  <a:srgbClr val="0085CA"/>
                </a:solidFill>
                <a:latin typeface="Corbel" panose="020B0503020204020204" pitchFamily="34" charset="0"/>
                <a:ea typeface="Segoe UI" panose="020B0502040204020203" pitchFamily="34" charset="0"/>
                <a:cs typeface="Segoe UI" panose="020B0502040204020203" pitchFamily="34" charset="0"/>
              </a:rPr>
              <a:t>What is an Administrative Representative?</a:t>
            </a:r>
            <a:endParaRPr lang="en-US" b="1" dirty="0">
              <a:latin typeface="Corbel" panose="020B0503020204020204" pitchFamily="34" charset="0"/>
              <a:ea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An administrative representative is a person at your organization who has registered with Louisiana Blue to designate user access to our secure online services.</a:t>
            </a: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They only grant access to those employees who legitimately must have access in order to fulfill their job responsibilities.</a:t>
            </a: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Your administrative representative must grant a user access to the following:</a:t>
            </a:r>
          </a:p>
          <a:p>
            <a:pPr marL="742950" lvl="1" indent="-285750">
              <a:spcAft>
                <a:spcPts val="600"/>
              </a:spcAft>
              <a:buFont typeface="Symbol" panose="05050102010706020507" pitchFamily="18" charset="2"/>
              <a:buChar char="-"/>
            </a:pPr>
            <a:r>
              <a:rPr lang="en-US" sz="1600" dirty="0" err="1">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iLinkBlue</a:t>
            </a:r>
            <a:endPar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BCBSLA Authorizations</a:t>
            </a: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Behavioral Health Authorizations</a:t>
            </a: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Pre-Service Review</a:t>
            </a: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One administrative representative is required to self-manage user access to our secure online services, but we recommend each organization assign more than one.</a:t>
            </a:r>
            <a:endParaRPr lang="en-US" sz="1600" dirty="0">
              <a:solidFill>
                <a:srgbClr val="55565A"/>
              </a:solidFill>
              <a:latin typeface="Corbel" panose="020B0503020204020204" pitchFamily="34" charset="0"/>
              <a:cs typeface="Segoe UI" panose="020B0502040204020203" pitchFamily="34" charset="0"/>
            </a:endParaRPr>
          </a:p>
          <a:p>
            <a:pPr marL="742950" lvl="1" indent="-285750">
              <a:lnSpc>
                <a:spcPts val="2400"/>
              </a:lnSpc>
              <a:spcAft>
                <a:spcPts val="600"/>
              </a:spcAft>
              <a:buFont typeface="Arial" panose="020B0604020202020204" pitchFamily="34" charset="0"/>
              <a:buChar char="•"/>
            </a:pPr>
            <a:endPar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BCC96A98-1ABF-417E-82B7-FD2405CBAEC5}"/>
              </a:ext>
            </a:extLst>
          </p:cNvPr>
          <p:cNvSpPr txBox="1"/>
          <p:nvPr/>
        </p:nvSpPr>
        <p:spPr>
          <a:xfrm>
            <a:off x="623045" y="5738336"/>
            <a:ext cx="7765104" cy="738664"/>
          </a:xfrm>
          <a:prstGeom prst="rect">
            <a:avLst/>
          </a:prstGeom>
          <a:noFill/>
        </p:spPr>
        <p:txBody>
          <a:bodyPr wrap="square" rtlCol="0">
            <a:spAutoFit/>
          </a:bodyPr>
          <a:lstStyle/>
          <a:p>
            <a:pPr>
              <a:spcAft>
                <a:spcPts val="600"/>
              </a:spcAft>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If you do not have an administrative representative registered with Louisiana Blue, please fill out and submit the Administrative Representative Registration Packet, which can be found on our Provider page (</a:t>
            </a: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endParaRPr lang="en-US">
              <a:solidFill>
                <a:srgbClr val="55565A"/>
              </a:solidFill>
              <a:latin typeface="Corbel" panose="020B0503020204020204" pitchFamily="34" charset="0"/>
            </a:endParaRPr>
          </a:p>
        </p:txBody>
      </p:sp>
      <p:pic>
        <p:nvPicPr>
          <p:cNvPr id="3" name="Picture 2" descr="A person with her arms crossed&#10;&#10;Description automatically generated with medium confidence">
            <a:extLst>
              <a:ext uri="{FF2B5EF4-FFF2-40B4-BE49-F238E27FC236}">
                <a16:creationId xmlns:a16="http://schemas.microsoft.com/office/drawing/2014/main" id="{75BB9242-B1A8-157A-ABE4-B91533E2A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59" r="8537"/>
          <a:stretch/>
        </p:blipFill>
        <p:spPr>
          <a:xfrm>
            <a:off x="5978911" y="2195094"/>
            <a:ext cx="2590800" cy="3455055"/>
          </a:xfrm>
          <a:prstGeom prst="rect">
            <a:avLst/>
          </a:prstGeom>
        </p:spPr>
      </p:pic>
    </p:spTree>
    <p:extLst>
      <p:ext uri="{BB962C8B-B14F-4D97-AF65-F5344CB8AC3E}">
        <p14:creationId xmlns:p14="http://schemas.microsoft.com/office/powerpoint/2010/main" val="6636781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92-86AD-E03B-5A5F-B04A5223D3B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Accessing iLinkBlue</a:t>
            </a:r>
          </a:p>
        </p:txBody>
      </p:sp>
      <p:pic>
        <p:nvPicPr>
          <p:cNvPr id="3" name="Picture 2" descr="A person and person standing next to each other&#10;&#10;Description automatically generated with medium confidence">
            <a:extLst>
              <a:ext uri="{FF2B5EF4-FFF2-40B4-BE49-F238E27FC236}">
                <a16:creationId xmlns:a16="http://schemas.microsoft.com/office/drawing/2014/main" id="{EFE20890-3A66-BA3C-5073-6757F5A04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318" y="1831628"/>
            <a:ext cx="2559710" cy="3297607"/>
          </a:xfrm>
          <a:prstGeom prst="rect">
            <a:avLst/>
          </a:prstGeom>
          <a:ln w="3175">
            <a:solidFill>
              <a:srgbClr val="55565A"/>
            </a:solidFill>
          </a:ln>
        </p:spPr>
      </p:pic>
      <p:sp>
        <p:nvSpPr>
          <p:cNvPr id="5" name="TextBox 4">
            <a:extLst>
              <a:ext uri="{FF2B5EF4-FFF2-40B4-BE49-F238E27FC236}">
                <a16:creationId xmlns:a16="http://schemas.microsoft.com/office/drawing/2014/main" id="{27D03EF9-5F1A-20A5-1D97-D5671920C470}"/>
              </a:ext>
            </a:extLst>
          </p:cNvPr>
          <p:cNvSpPr txBox="1"/>
          <p:nvPr/>
        </p:nvSpPr>
        <p:spPr>
          <a:xfrm>
            <a:off x="344713" y="765296"/>
            <a:ext cx="7930665" cy="646331"/>
          </a:xfrm>
          <a:prstGeom prst="rect">
            <a:avLst/>
          </a:prstGeom>
          <a:noFill/>
        </p:spPr>
        <p:txBody>
          <a:bodyPr wrap="square">
            <a:spAutoFit/>
          </a:bodyPr>
          <a:lstStyle/>
          <a:p>
            <a:pPr>
              <a:spcAft>
                <a:spcPts val="600"/>
              </a:spcAft>
            </a:pPr>
            <a:r>
              <a:rPr lang="en-US" dirty="0">
                <a:solidFill>
                  <a:srgbClr val="55565A"/>
                </a:solidFill>
                <a:latin typeface="Corbel" panose="020B0503020204020204" pitchFamily="34" charset="0"/>
              </a:rPr>
              <a:t>Louisiana Blue requires that provider organizations have at least one </a:t>
            </a:r>
            <a:r>
              <a:rPr lang="en-US" b="1" dirty="0">
                <a:solidFill>
                  <a:srgbClr val="0070C0"/>
                </a:solidFill>
                <a:latin typeface="Corbel" panose="020B0503020204020204" pitchFamily="34" charset="0"/>
              </a:rPr>
              <a:t>administrative representative </a:t>
            </a:r>
            <a:r>
              <a:rPr lang="en-US" dirty="0">
                <a:solidFill>
                  <a:srgbClr val="55565A"/>
                </a:solidFill>
                <a:latin typeface="Corbel" panose="020B0503020204020204" pitchFamily="34" charset="0"/>
              </a:rPr>
              <a:t>to manage our secure online services.  </a:t>
            </a:r>
          </a:p>
        </p:txBody>
      </p:sp>
      <p:sp>
        <p:nvSpPr>
          <p:cNvPr id="6" name="TextBox 5">
            <a:extLst>
              <a:ext uri="{FF2B5EF4-FFF2-40B4-BE49-F238E27FC236}">
                <a16:creationId xmlns:a16="http://schemas.microsoft.com/office/drawing/2014/main" id="{260040C9-27B6-45CD-2782-7E189D9664CB}"/>
              </a:ext>
            </a:extLst>
          </p:cNvPr>
          <p:cNvSpPr txBox="1"/>
          <p:nvPr/>
        </p:nvSpPr>
        <p:spPr>
          <a:xfrm>
            <a:off x="3707524" y="1883060"/>
            <a:ext cx="4745736" cy="3231654"/>
          </a:xfrm>
          <a:prstGeom prst="rect">
            <a:avLst/>
          </a:prstGeom>
          <a:noFill/>
        </p:spPr>
        <p:txBody>
          <a:bodyPr wrap="square">
            <a:spAutoFit/>
          </a:bodyPr>
          <a:lstStyle/>
          <a:p>
            <a:pPr>
              <a:spcAft>
                <a:spcPts val="1800"/>
              </a:spcAft>
            </a:pPr>
            <a:r>
              <a:rPr lang="en-US" sz="1800" i="0" u="sng" strike="noStrike" baseline="0" dirty="0">
                <a:solidFill>
                  <a:srgbClr val="55565A"/>
                </a:solidFill>
                <a:latin typeface="Corbel" panose="020B0503020204020204" pitchFamily="34" charset="0"/>
              </a:rPr>
              <a:t>Administrative representative duties include</a:t>
            </a:r>
            <a:r>
              <a:rPr lang="en-US" sz="1800" i="0" u="none" strike="noStrike" baseline="0" dirty="0">
                <a:solidFill>
                  <a:srgbClr val="55565A"/>
                </a:solidFill>
                <a:latin typeface="Corbel" panose="020B0503020204020204" pitchFamily="34" charset="0"/>
              </a:rPr>
              <a:t>: </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Identify users  at your organization who will need access to our secure online services. </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Assign individual users the appropriate access to applications.</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Manage users and terminate user access when it is no longer needed. </a:t>
            </a:r>
          </a:p>
          <a:p>
            <a:endParaRPr lang="en-US" dirty="0">
              <a:latin typeface="Corbel" panose="020B0503020204020204" pitchFamily="34" charset="0"/>
            </a:endParaRPr>
          </a:p>
        </p:txBody>
      </p:sp>
      <p:sp>
        <p:nvSpPr>
          <p:cNvPr id="7" name="TextBox 6">
            <a:extLst>
              <a:ext uri="{FF2B5EF4-FFF2-40B4-BE49-F238E27FC236}">
                <a16:creationId xmlns:a16="http://schemas.microsoft.com/office/drawing/2014/main" id="{79C625E4-B56B-2321-4EFB-0164F977CE57}"/>
              </a:ext>
            </a:extLst>
          </p:cNvPr>
          <p:cNvSpPr txBox="1"/>
          <p:nvPr/>
        </p:nvSpPr>
        <p:spPr>
          <a:xfrm>
            <a:off x="482715" y="5549236"/>
            <a:ext cx="8178569" cy="923330"/>
          </a:xfrm>
          <a:prstGeom prst="rect">
            <a:avLst/>
          </a:prstGeom>
          <a:noFill/>
        </p:spPr>
        <p:txBody>
          <a:bodyPr wrap="square">
            <a:spAutoFit/>
          </a:bodyPr>
          <a:lstStyle/>
          <a:p>
            <a:pPr>
              <a:spcAft>
                <a:spcPts val="1200"/>
              </a:spcAft>
            </a:pPr>
            <a:r>
              <a:rPr lang="en-US" dirty="0">
                <a:solidFill>
                  <a:srgbClr val="55565A"/>
                </a:solidFill>
                <a:latin typeface="Corbel" panose="020B0503020204020204" pitchFamily="34" charset="0"/>
              </a:rPr>
              <a:t>Detailed instructions and the Administrative Representative Registration Packet can be found on our Provider Page at </a:t>
            </a:r>
            <a:r>
              <a:rPr lang="en-US" b="1" dirty="0">
                <a:solidFill>
                  <a:srgbClr val="0070C0"/>
                </a:solidFill>
                <a:latin typeface="Corbel" panose="020B0503020204020204" pitchFamily="34" charset="0"/>
              </a:rPr>
              <a:t>www.lablue.com/providers </a:t>
            </a:r>
            <a:r>
              <a:rPr lang="en-US" dirty="0">
                <a:solidFill>
                  <a:srgbClr val="55565A"/>
                </a:solidFill>
                <a:latin typeface="Corbel" panose="020B0503020204020204" pitchFamily="34" charset="0"/>
              </a:rPr>
              <a:t>&gt;Electronic Services &gt;Admin Reps.</a:t>
            </a:r>
          </a:p>
        </p:txBody>
      </p:sp>
    </p:spTree>
    <p:extLst>
      <p:ext uri="{BB962C8B-B14F-4D97-AF65-F5344CB8AC3E}">
        <p14:creationId xmlns:p14="http://schemas.microsoft.com/office/powerpoint/2010/main" val="37626571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1DBE5-161B-0D6F-A29F-8C9403F16B25}"/>
              </a:ext>
            </a:extLst>
          </p:cNvPr>
          <p:cNvSpPr txBox="1"/>
          <p:nvPr/>
        </p:nvSpPr>
        <p:spPr>
          <a:xfrm>
            <a:off x="274321" y="4387348"/>
            <a:ext cx="8375904" cy="2203703"/>
          </a:xfrm>
          <a:prstGeom prst="rect">
            <a:avLst/>
          </a:prstGeom>
        </p:spPr>
        <p:txBody>
          <a:bodyPr vert="horz" lIns="91440" tIns="45720" rIns="91440" bIns="45720" rtlCol="0" anchor="ctr">
            <a:noAutofit/>
          </a:bodyPr>
          <a:lstStyle/>
          <a:p>
            <a:pPr defTabSz="914400">
              <a:lnSpc>
                <a:spcPct val="90000"/>
              </a:lnSpc>
              <a:spcAft>
                <a:spcPts val="1200"/>
              </a:spcAft>
            </a:pPr>
            <a:r>
              <a:rPr lang="en-US" sz="1600" b="1">
                <a:solidFill>
                  <a:srgbClr val="0070C0"/>
                </a:solidFill>
                <a:latin typeface="Corbel" panose="020B0503020204020204" pitchFamily="34" charset="0"/>
              </a:rPr>
              <a:t>Logging in for the first time:</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Password must be reset.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Click on the “Forgot/Reset Password” button.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Follow the prompts, enter your username and click the “Request Password” button.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The system will send you an email to reset your password. Click on the link in the email. Follow the prompts. </a:t>
            </a:r>
            <a:endParaRPr lang="en-US" sz="1400">
              <a:solidFill>
                <a:srgbClr val="55565A"/>
              </a:solidFill>
            </a:endParaRPr>
          </a:p>
        </p:txBody>
      </p:sp>
      <p:sp>
        <p:nvSpPr>
          <p:cNvPr id="4" name="Title 1">
            <a:extLst>
              <a:ext uri="{FF2B5EF4-FFF2-40B4-BE49-F238E27FC236}">
                <a16:creationId xmlns:a16="http://schemas.microsoft.com/office/drawing/2014/main" id="{CA7DDC6D-A22A-BDC5-9074-C54A4868B9C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Accessing iLinkBlue</a:t>
            </a:r>
          </a:p>
        </p:txBody>
      </p:sp>
      <p:pic>
        <p:nvPicPr>
          <p:cNvPr id="5" name="Picture 4">
            <a:extLst>
              <a:ext uri="{FF2B5EF4-FFF2-40B4-BE49-F238E27FC236}">
                <a16:creationId xmlns:a16="http://schemas.microsoft.com/office/drawing/2014/main" id="{22AA9BF4-C1ED-F274-6585-13B8498D756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143000"/>
            <a:ext cx="9144000" cy="3067127"/>
          </a:xfrm>
          <a:prstGeom prst="rect">
            <a:avLst/>
          </a:prstGeom>
        </p:spPr>
      </p:pic>
    </p:spTree>
    <p:extLst>
      <p:ext uri="{BB962C8B-B14F-4D97-AF65-F5344CB8AC3E}">
        <p14:creationId xmlns:p14="http://schemas.microsoft.com/office/powerpoint/2010/main" val="49081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91419-AD81-586F-1634-276CE0CA1D43}"/>
              </a:ext>
            </a:extLst>
          </p:cNvPr>
          <p:cNvSpPr txBox="1"/>
          <p:nvPr/>
        </p:nvSpPr>
        <p:spPr>
          <a:xfrm>
            <a:off x="2057400" y="2667000"/>
            <a:ext cx="6320741" cy="3447098"/>
          </a:xfrm>
          <a:prstGeom prst="rect">
            <a:avLst/>
          </a:prstGeom>
          <a:noFill/>
        </p:spPr>
        <p:txBody>
          <a:bodyPr wrap="square">
            <a:spAutoFit/>
          </a:bodyPr>
          <a:lstStyle/>
          <a:p>
            <a:pPr>
              <a:spcAft>
                <a:spcPts val="600"/>
              </a:spcAft>
            </a:pPr>
            <a:r>
              <a:rPr lang="en-US" dirty="0">
                <a:solidFill>
                  <a:srgbClr val="55565A"/>
                </a:solidFill>
                <a:latin typeface="Corbel" panose="020B0503020204020204" pitchFamily="34" charset="0"/>
              </a:rPr>
              <a:t>iLinkBlue accounts that are not accessed for 180 days are locked due to inactivity. </a:t>
            </a:r>
            <a:r>
              <a:rPr lang="en-US" b="1" dirty="0">
                <a:solidFill>
                  <a:srgbClr val="55565A"/>
                </a:solidFill>
                <a:latin typeface="Corbel" panose="020B0503020204020204" pitchFamily="34" charset="0"/>
              </a:rPr>
              <a:t>Reach out to your administrative representative to have your account reset.</a:t>
            </a:r>
          </a:p>
          <a:p>
            <a:pPr>
              <a:spcAft>
                <a:spcPts val="600"/>
              </a:spcAft>
            </a:pPr>
            <a:endParaRPr lang="en-US" dirty="0">
              <a:solidFill>
                <a:srgbClr val="55565A"/>
              </a:solidFill>
              <a:latin typeface="Corbel" panose="020B0503020204020204" pitchFamily="34" charset="0"/>
            </a:endParaRPr>
          </a:p>
          <a:p>
            <a:r>
              <a:rPr lang="en-US" dirty="0">
                <a:solidFill>
                  <a:srgbClr val="55565A"/>
                </a:solidFill>
                <a:latin typeface="Corbel" panose="020B0503020204020204" pitchFamily="34" charset="0"/>
              </a:rPr>
              <a:t>If you are the administrative representative and need your password reset, reach out to the Provider Identity Management (PIM) Team.</a:t>
            </a:r>
          </a:p>
          <a:p>
            <a:endParaRPr lang="en-US" dirty="0">
              <a:solidFill>
                <a:srgbClr val="55565A"/>
              </a:solidFill>
              <a:latin typeface="Corbel" panose="020B0503020204020204" pitchFamily="34" charset="0"/>
            </a:endParaRPr>
          </a:p>
          <a:p>
            <a:r>
              <a:rPr lang="en-US" b="1" dirty="0">
                <a:solidFill>
                  <a:srgbClr val="55565A"/>
                </a:solidFill>
                <a:latin typeface="Corbel" panose="020B0503020204020204" pitchFamily="34" charset="0"/>
              </a:rPr>
              <a:t>Phone</a:t>
            </a:r>
            <a:r>
              <a:rPr lang="en-US" dirty="0">
                <a:solidFill>
                  <a:srgbClr val="55565A"/>
                </a:solidFill>
                <a:latin typeface="Corbel" panose="020B0503020204020204" pitchFamily="34" charset="0"/>
              </a:rPr>
              <a:t>: 1-800-716-2299, option 5  </a:t>
            </a:r>
          </a:p>
          <a:p>
            <a:pPr>
              <a:spcAft>
                <a:spcPts val="1200"/>
              </a:spcAft>
            </a:pPr>
            <a:r>
              <a:rPr lang="en-US" dirty="0">
                <a:solidFill>
                  <a:srgbClr val="55565A"/>
                </a:solidFill>
                <a:latin typeface="Corbel" panose="020B0503020204020204" pitchFamily="34" charset="0"/>
              </a:rPr>
              <a:t>                Monday – Friday 7:30 a.m. to 4 p.m.</a:t>
            </a:r>
          </a:p>
          <a:p>
            <a:r>
              <a:rPr lang="en-US" b="1" dirty="0">
                <a:solidFill>
                  <a:srgbClr val="55565A"/>
                </a:solidFill>
                <a:latin typeface="Corbel" panose="020B0503020204020204" pitchFamily="34" charset="0"/>
              </a:rPr>
              <a:t>Email</a:t>
            </a:r>
            <a:r>
              <a:rPr lang="en-US" dirty="0">
                <a:solidFill>
                  <a:srgbClr val="55565A"/>
                </a:solidFill>
                <a:latin typeface="Corbel" panose="020B0503020204020204" pitchFamily="34" charset="0"/>
              </a:rPr>
              <a:t>: </a:t>
            </a:r>
            <a:r>
              <a:rPr lang="en-US" b="1" dirty="0">
                <a:solidFill>
                  <a:srgbClr val="0070C0"/>
                </a:solidFill>
                <a:latin typeface="Corbel" panose="020B0503020204020204" pitchFamily="34" charset="0"/>
              </a:rPr>
              <a:t>PIMteam@lablue.com</a:t>
            </a:r>
            <a:endParaRPr lang="en-US" sz="1600" b="1" dirty="0">
              <a:solidFill>
                <a:srgbClr val="0070C0"/>
              </a:solidFill>
              <a:latin typeface="Corbel" panose="020B0503020204020204" pitchFamily="34" charset="0"/>
            </a:endParaRPr>
          </a:p>
        </p:txBody>
      </p:sp>
      <p:pic>
        <p:nvPicPr>
          <p:cNvPr id="6" name="Graphic 5" descr="Laptop with solid fill">
            <a:extLst>
              <a:ext uri="{FF2B5EF4-FFF2-40B4-BE49-F238E27FC236}">
                <a16:creationId xmlns:a16="http://schemas.microsoft.com/office/drawing/2014/main" id="{C4AF7C06-A066-82C5-F4A7-13C1666ECC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079" y="2667000"/>
            <a:ext cx="914400" cy="914400"/>
          </a:xfrm>
          <a:prstGeom prst="rect">
            <a:avLst/>
          </a:prstGeom>
        </p:spPr>
      </p:pic>
      <p:pic>
        <p:nvPicPr>
          <p:cNvPr id="8" name="Graphic 7" descr="Female Profile with solid fill">
            <a:extLst>
              <a:ext uri="{FF2B5EF4-FFF2-40B4-BE49-F238E27FC236}">
                <a16:creationId xmlns:a16="http://schemas.microsoft.com/office/drawing/2014/main" id="{7917BB59-1262-6C57-F477-6CA31B9165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2079" y="4038600"/>
            <a:ext cx="914400" cy="914400"/>
          </a:xfrm>
          <a:prstGeom prst="rect">
            <a:avLst/>
          </a:prstGeom>
        </p:spPr>
      </p:pic>
      <p:sp>
        <p:nvSpPr>
          <p:cNvPr id="5" name="TextBox 4">
            <a:extLst>
              <a:ext uri="{FF2B5EF4-FFF2-40B4-BE49-F238E27FC236}">
                <a16:creationId xmlns:a16="http://schemas.microsoft.com/office/drawing/2014/main" id="{6DB87F26-9129-6DDC-754C-631419203272}"/>
              </a:ext>
            </a:extLst>
          </p:cNvPr>
          <p:cNvSpPr txBox="1"/>
          <p:nvPr/>
        </p:nvSpPr>
        <p:spPr>
          <a:xfrm>
            <a:off x="556776" y="1022124"/>
            <a:ext cx="7596623" cy="1200329"/>
          </a:xfrm>
          <a:prstGeom prst="rect">
            <a:avLst/>
          </a:prstGeom>
          <a:noFill/>
        </p:spPr>
        <p:txBody>
          <a:bodyPr wrap="square">
            <a:spAutoFit/>
          </a:bodyPr>
          <a:lstStyle/>
          <a:p>
            <a:r>
              <a:rPr lang="en-US" b="0" i="0" u="none" strike="noStrike" baseline="0">
                <a:solidFill>
                  <a:srgbClr val="55565A"/>
                </a:solidFill>
                <a:latin typeface="Corbel" panose="020B0503020204020204" pitchFamily="34" charset="0"/>
              </a:rPr>
              <a:t>Passwords must be eight positions and contain a number, an uppercase letter, a lowercase letter and one special character (~! @#$%^&amp;). Do not use your browser’s password manager function to save or store your password. This can prevent you from changing your password when it expires.</a:t>
            </a:r>
            <a:endParaRPr lang="en-US">
              <a:solidFill>
                <a:srgbClr val="55565A"/>
              </a:solidFill>
            </a:endParaRPr>
          </a:p>
        </p:txBody>
      </p:sp>
      <p:sp>
        <p:nvSpPr>
          <p:cNvPr id="2" name="Title 1">
            <a:extLst>
              <a:ext uri="{FF2B5EF4-FFF2-40B4-BE49-F238E27FC236}">
                <a16:creationId xmlns:a16="http://schemas.microsoft.com/office/drawing/2014/main" id="{0F2044DF-6A7B-4BD7-ABCE-3CFC491AC7D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Passwords</a:t>
            </a:r>
          </a:p>
        </p:txBody>
      </p:sp>
    </p:spTree>
    <p:extLst>
      <p:ext uri="{BB962C8B-B14F-4D97-AF65-F5344CB8AC3E}">
        <p14:creationId xmlns:p14="http://schemas.microsoft.com/office/powerpoint/2010/main" val="4631946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3CE4C870-A2C8-0829-3EFD-195F31206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446" y="2133600"/>
            <a:ext cx="6424012" cy="4054315"/>
          </a:xfrm>
          <a:prstGeom prst="rect">
            <a:avLst/>
          </a:prstGeom>
          <a:ln w="3175">
            <a:solidFill>
              <a:srgbClr val="55565A"/>
            </a:solidFill>
          </a:ln>
        </p:spPr>
      </p:pic>
      <p:sp>
        <p:nvSpPr>
          <p:cNvPr id="7" name="Arrow: Pentagon 6">
            <a:extLst>
              <a:ext uri="{FF2B5EF4-FFF2-40B4-BE49-F238E27FC236}">
                <a16:creationId xmlns:a16="http://schemas.microsoft.com/office/drawing/2014/main" id="{ED2ABE69-8B51-3D93-4B19-BFB7D2B8CF92}"/>
              </a:ext>
            </a:extLst>
          </p:cNvPr>
          <p:cNvSpPr/>
          <p:nvPr/>
        </p:nvSpPr>
        <p:spPr>
          <a:xfrm>
            <a:off x="0" y="2165716"/>
            <a:ext cx="2013527" cy="2906770"/>
          </a:xfrm>
          <a:prstGeom prst="homePlat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2DD63E-0093-A898-E3AE-3AF916177899}"/>
              </a:ext>
            </a:extLst>
          </p:cNvPr>
          <p:cNvSpPr txBox="1">
            <a:spLocks/>
          </p:cNvSpPr>
          <p:nvPr/>
        </p:nvSpPr>
        <p:spPr>
          <a:xfrm>
            <a:off x="489609" y="954411"/>
            <a:ext cx="8426327" cy="11625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rgbClr val="55565A"/>
                </a:solidFill>
                <a:latin typeface="Corbel" panose="020B0503020204020204" pitchFamily="34" charset="0"/>
              </a:rPr>
              <a:t>Multi-factor authentication (MFA) is required to securely access iLinkBlue. MFA is a security feature that delivers a unique identifier passcode via email, text and other formats. </a:t>
            </a:r>
            <a:r>
              <a:rPr lang="en-US" sz="1800" b="0" i="0" u="none" strike="noStrike" baseline="0" dirty="0">
                <a:solidFill>
                  <a:srgbClr val="55565A"/>
                </a:solidFill>
                <a:latin typeface="Corbel" panose="020B0503020204020204" pitchFamily="34" charset="0"/>
              </a:rPr>
              <a:t>To set up MFA, you must register an authentication method with </a:t>
            </a:r>
            <a:r>
              <a:rPr lang="en-US" sz="1800" b="0" i="0" u="none" strike="noStrike" baseline="0" dirty="0" err="1">
                <a:solidFill>
                  <a:srgbClr val="55565A"/>
                </a:solidFill>
                <a:latin typeface="Corbel" panose="020B0503020204020204" pitchFamily="34" charset="0"/>
              </a:rPr>
              <a:t>PingID</a:t>
            </a:r>
            <a:r>
              <a:rPr lang="en-US" sz="1800" b="0" i="0" u="none" strike="noStrike" baseline="0" dirty="0">
                <a:solidFill>
                  <a:srgbClr val="55565A"/>
                </a:solidFill>
                <a:latin typeface="Corbel" panose="020B0503020204020204" pitchFamily="34" charset="0"/>
              </a:rPr>
              <a:t>.</a:t>
            </a:r>
          </a:p>
          <a:p>
            <a:pPr marL="0" indent="0">
              <a:lnSpc>
                <a:spcPct val="100000"/>
              </a:lnSpc>
              <a:buFont typeface="Arial" panose="020B0604020202020204" pitchFamily="34" charset="0"/>
              <a:buNone/>
            </a:pPr>
            <a:endParaRPr lang="en-US" sz="1800" dirty="0">
              <a:solidFill>
                <a:schemeClr val="tx1">
                  <a:lumMod val="75000"/>
                  <a:lumOff val="25000"/>
                </a:schemeClr>
              </a:solidFill>
              <a:latin typeface="Corbel" panose="020B0503020204020204" pitchFamily="34" charset="0"/>
            </a:endParaRPr>
          </a:p>
        </p:txBody>
      </p:sp>
      <p:sp>
        <p:nvSpPr>
          <p:cNvPr id="6" name="TextBox 5">
            <a:extLst>
              <a:ext uri="{FF2B5EF4-FFF2-40B4-BE49-F238E27FC236}">
                <a16:creationId xmlns:a16="http://schemas.microsoft.com/office/drawing/2014/main" id="{EE1F4AD3-7452-98DA-D159-F1B932E78DA9}"/>
              </a:ext>
            </a:extLst>
          </p:cNvPr>
          <p:cNvSpPr txBox="1"/>
          <p:nvPr/>
        </p:nvSpPr>
        <p:spPr>
          <a:xfrm>
            <a:off x="136803" y="2711160"/>
            <a:ext cx="1299477" cy="1815882"/>
          </a:xfrm>
          <a:prstGeom prst="rect">
            <a:avLst/>
          </a:prstGeom>
          <a:noFill/>
        </p:spPr>
        <p:txBody>
          <a:bodyPr wrap="square">
            <a:spAutoFit/>
          </a:bodyPr>
          <a:lstStyle/>
          <a:p>
            <a:pPr>
              <a:spcAft>
                <a:spcPts val="1200"/>
              </a:spcAft>
            </a:pPr>
            <a:r>
              <a:rPr lang="en-US" sz="1600" dirty="0">
                <a:solidFill>
                  <a:schemeClr val="bg1"/>
                </a:solidFill>
                <a:latin typeface="Corbel" panose="020B0503020204020204" pitchFamily="34" charset="0"/>
              </a:rPr>
              <a:t>We recommend registering </a:t>
            </a:r>
            <a:r>
              <a:rPr lang="en-US" sz="1600" b="1" u="sng" dirty="0">
                <a:solidFill>
                  <a:schemeClr val="bg1"/>
                </a:solidFill>
                <a:latin typeface="Corbel" panose="020B0503020204020204" pitchFamily="34" charset="0"/>
              </a:rPr>
              <a:t>two or more </a:t>
            </a:r>
            <a:r>
              <a:rPr lang="en-US" sz="1600" dirty="0">
                <a:solidFill>
                  <a:schemeClr val="bg1"/>
                </a:solidFill>
                <a:latin typeface="Corbel" panose="020B0503020204020204" pitchFamily="34" charset="0"/>
              </a:rPr>
              <a:t>options for account recovery. </a:t>
            </a:r>
          </a:p>
        </p:txBody>
      </p:sp>
      <p:sp>
        <p:nvSpPr>
          <p:cNvPr id="8" name="Rectangle: Top Corners Rounded 7">
            <a:extLst>
              <a:ext uri="{FF2B5EF4-FFF2-40B4-BE49-F238E27FC236}">
                <a16:creationId xmlns:a16="http://schemas.microsoft.com/office/drawing/2014/main" id="{4C0B5C69-894E-524F-B665-AB7B08883FB6}"/>
              </a:ext>
            </a:extLst>
          </p:cNvPr>
          <p:cNvSpPr/>
          <p:nvPr/>
        </p:nvSpPr>
        <p:spPr>
          <a:xfrm>
            <a:off x="6911801" y="4590473"/>
            <a:ext cx="2225964" cy="2273353"/>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FC78CF-865B-8CCE-66F7-A503DB1AE290}"/>
              </a:ext>
            </a:extLst>
          </p:cNvPr>
          <p:cNvSpPr txBox="1"/>
          <p:nvPr/>
        </p:nvSpPr>
        <p:spPr>
          <a:xfrm>
            <a:off x="7162800" y="4709989"/>
            <a:ext cx="2078179" cy="1815882"/>
          </a:xfrm>
          <a:prstGeom prst="rect">
            <a:avLst/>
          </a:prstGeom>
          <a:noFill/>
        </p:spPr>
        <p:txBody>
          <a:bodyPr wrap="square">
            <a:spAutoFit/>
          </a:bodyPr>
          <a:lstStyle/>
          <a:p>
            <a:pPr>
              <a:lnSpc>
                <a:spcPct val="100000"/>
              </a:lnSpc>
              <a:spcAft>
                <a:spcPts val="1200"/>
              </a:spcAft>
            </a:pPr>
            <a:r>
              <a:rPr lang="en-US" sz="1600" dirty="0">
                <a:solidFill>
                  <a:srgbClr val="55565A"/>
                </a:solidFill>
                <a:latin typeface="Corbel" panose="020B0503020204020204" pitchFamily="34" charset="0"/>
              </a:rPr>
              <a:t>When you log in, </a:t>
            </a:r>
            <a:r>
              <a:rPr lang="en-US" sz="1600" b="0" i="0" u="none" strike="noStrike" baseline="0" dirty="0" err="1">
                <a:solidFill>
                  <a:srgbClr val="55565A"/>
                </a:solidFill>
                <a:latin typeface="Corbel" panose="020B0503020204020204" pitchFamily="34" charset="0"/>
              </a:rPr>
              <a:t>PingID</a:t>
            </a:r>
            <a:r>
              <a:rPr lang="en-US" sz="1600" b="0" i="0" u="none" strike="noStrike" baseline="0" dirty="0">
                <a:solidFill>
                  <a:srgbClr val="55565A"/>
                </a:solidFill>
                <a:latin typeface="Corbel" panose="020B0503020204020204" pitchFamily="34" charset="0"/>
              </a:rPr>
              <a:t> will send a </a:t>
            </a:r>
            <a:r>
              <a:rPr lang="en-US" sz="1600" dirty="0">
                <a:solidFill>
                  <a:srgbClr val="55565A"/>
                </a:solidFill>
                <a:latin typeface="Corbel" panose="020B0503020204020204" pitchFamily="34" charset="0"/>
              </a:rPr>
              <a:t>passcode to </a:t>
            </a:r>
            <a:r>
              <a:rPr lang="en-US" sz="1600" b="0" i="0" u="none" strike="noStrike" baseline="0" dirty="0">
                <a:solidFill>
                  <a:srgbClr val="55565A"/>
                </a:solidFill>
                <a:latin typeface="Corbel" panose="020B0503020204020204" pitchFamily="34" charset="0"/>
              </a:rPr>
              <a:t>your registered method and prompt you to enter it on your computer. </a:t>
            </a:r>
            <a:endParaRPr lang="en-US" sz="1600" dirty="0">
              <a:solidFill>
                <a:srgbClr val="55565A"/>
              </a:solidFill>
              <a:latin typeface="Corbel" panose="020B0503020204020204" pitchFamily="34" charset="0"/>
            </a:endParaRPr>
          </a:p>
        </p:txBody>
      </p:sp>
      <p:sp>
        <p:nvSpPr>
          <p:cNvPr id="2" name="Title 1">
            <a:extLst>
              <a:ext uri="{FF2B5EF4-FFF2-40B4-BE49-F238E27FC236}">
                <a16:creationId xmlns:a16="http://schemas.microsoft.com/office/drawing/2014/main" id="{7287D67F-D004-5923-0B4D-2AE58A1BC4D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Multi-factor Authentication</a:t>
            </a:r>
          </a:p>
        </p:txBody>
      </p:sp>
      <p:sp>
        <p:nvSpPr>
          <p:cNvPr id="4" name="Rectangle: Top Corners Rounded 3">
            <a:extLst>
              <a:ext uri="{FF2B5EF4-FFF2-40B4-BE49-F238E27FC236}">
                <a16:creationId xmlns:a16="http://schemas.microsoft.com/office/drawing/2014/main" id="{C2A191ED-D8C8-1D62-01D3-304B95A9F71A}"/>
              </a:ext>
            </a:extLst>
          </p:cNvPr>
          <p:cNvSpPr/>
          <p:nvPr/>
        </p:nvSpPr>
        <p:spPr>
          <a:xfrm>
            <a:off x="980659" y="5047944"/>
            <a:ext cx="3332923" cy="1815882"/>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5565A"/>
                </a:solidFill>
                <a:effectLst/>
                <a:latin typeface="Corbel" panose="020B0503020204020204" pitchFamily="34" charset="0"/>
              </a:rPr>
              <a:t>If your email or phone number should change , you must contact our PIM Department (</a:t>
            </a:r>
            <a:r>
              <a:rPr lang="en-US" sz="1600" dirty="0">
                <a:solidFill>
                  <a:srgbClr val="55565A"/>
                </a:solidFill>
                <a:effectLst/>
                <a:latin typeface="Corbel" panose="020B0503020204020204" pitchFamily="34" charset="0"/>
                <a:hlinkClick r:id="rId4"/>
              </a:rPr>
              <a:t>ProviderIdentMgmt@lablue.com</a:t>
            </a:r>
            <a:r>
              <a:rPr lang="en-US" sz="1600" dirty="0">
                <a:solidFill>
                  <a:srgbClr val="55565A"/>
                </a:solidFill>
                <a:effectLst/>
                <a:latin typeface="Corbel" panose="020B0503020204020204" pitchFamily="34" charset="0"/>
              </a:rPr>
              <a:t>) to delete the old information and add the new.</a:t>
            </a:r>
          </a:p>
          <a:p>
            <a:pPr algn="ctr"/>
            <a:endParaRPr lang="en-US" dirty="0"/>
          </a:p>
        </p:txBody>
      </p:sp>
    </p:spTree>
    <p:extLst>
      <p:ext uri="{BB962C8B-B14F-4D97-AF65-F5344CB8AC3E}">
        <p14:creationId xmlns:p14="http://schemas.microsoft.com/office/powerpoint/2010/main" val="3831907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84F13E-5F27-9958-20CE-5044A3043030}"/>
              </a:ext>
            </a:extLst>
          </p:cNvPr>
          <p:cNvPicPr>
            <a:picLocks noChangeAspect="1"/>
          </p:cNvPicPr>
          <p:nvPr/>
        </p:nvPicPr>
        <p:blipFill>
          <a:blip r:embed="rId2" cstate="print">
            <a:extLst>
              <a:ext uri="{28A0092B-C50C-407E-A947-70E740481C1C}">
                <a14:useLocalDpi xmlns:a14="http://schemas.microsoft.com/office/drawing/2010/main" val="0"/>
              </a:ext>
            </a:extLst>
          </a:blip>
          <a:srcRect l="10606" t="5204" r="9955" b="2371"/>
          <a:stretch/>
        </p:blipFill>
        <p:spPr>
          <a:xfrm>
            <a:off x="1848683" y="1752977"/>
            <a:ext cx="5029191" cy="3855135"/>
          </a:xfrm>
          <a:prstGeom prst="rect">
            <a:avLst/>
          </a:prstGeom>
          <a:ln w="3175">
            <a:solidFill>
              <a:schemeClr val="tx2"/>
            </a:solidFill>
          </a:ln>
        </p:spPr>
      </p:pic>
      <p:sp>
        <p:nvSpPr>
          <p:cNvPr id="8" name="TextBox 7">
            <a:extLst>
              <a:ext uri="{FF2B5EF4-FFF2-40B4-BE49-F238E27FC236}">
                <a16:creationId xmlns:a16="http://schemas.microsoft.com/office/drawing/2014/main" id="{914622F2-45A9-C035-351B-C0BB9C550F5C}"/>
              </a:ext>
            </a:extLst>
          </p:cNvPr>
          <p:cNvSpPr txBox="1"/>
          <p:nvPr/>
        </p:nvSpPr>
        <p:spPr>
          <a:xfrm>
            <a:off x="233363" y="755087"/>
            <a:ext cx="3168205" cy="1015663"/>
          </a:xfrm>
          <a:prstGeom prst="rect">
            <a:avLst/>
          </a:prstGeom>
          <a:noFill/>
        </p:spPr>
        <p:txBody>
          <a:bodyPr wrap="square">
            <a:spAutoFit/>
          </a:bodyPr>
          <a:lstStyle/>
          <a:p>
            <a:r>
              <a:rPr lang="en-US" sz="1200" b="1" i="0" u="none" strike="noStrike" baseline="0" dirty="0">
                <a:solidFill>
                  <a:srgbClr val="0070C0"/>
                </a:solidFill>
                <a:latin typeface="Corbel" panose="020B0503020204020204" pitchFamily="34" charset="0"/>
              </a:rPr>
              <a:t>Top Navigation</a:t>
            </a:r>
            <a:endParaRPr lang="en-US" sz="1200" b="0" i="0" u="none" strike="noStrike" baseline="0" dirty="0">
              <a:solidFill>
                <a:srgbClr val="0070C0"/>
              </a:solidFill>
              <a:latin typeface="Corbel" panose="020B0503020204020204" pitchFamily="34" charset="0"/>
            </a:endParaRPr>
          </a:p>
          <a:p>
            <a:r>
              <a:rPr lang="en-US" sz="1200" b="0" i="0" u="none" strike="noStrike" baseline="0" dirty="0">
                <a:solidFill>
                  <a:srgbClr val="55565A"/>
                </a:solidFill>
                <a:latin typeface="Corbel" panose="020B0503020204020204" pitchFamily="34" charset="0"/>
              </a:rPr>
              <a:t>The top navigation streamlines the </a:t>
            </a:r>
            <a:r>
              <a:rPr lang="en-US" sz="1200" b="0" i="0" u="none" strike="noStrike" baseline="0" dirty="0" err="1">
                <a:solidFill>
                  <a:srgbClr val="55565A"/>
                </a:solidFill>
                <a:latin typeface="Corbel" panose="020B0503020204020204" pitchFamily="34" charset="0"/>
              </a:rPr>
              <a:t>iLinkBlue</a:t>
            </a:r>
            <a:r>
              <a:rPr lang="en-US" sz="1200" b="0" i="0" u="none" strike="noStrike" baseline="0" dirty="0">
                <a:solidFill>
                  <a:srgbClr val="55565A"/>
                </a:solidFill>
                <a:latin typeface="Corbel" panose="020B0503020204020204" pitchFamily="34" charset="0"/>
              </a:rPr>
              <a:t> functions under six menus. When you click a menu option, a sub-menu appears that includes relevant features.</a:t>
            </a:r>
            <a:endParaRPr lang="en-US" sz="1200" dirty="0">
              <a:solidFill>
                <a:srgbClr val="55565A"/>
              </a:solidFill>
              <a:latin typeface="Corbel" panose="020B0503020204020204" pitchFamily="34" charset="0"/>
            </a:endParaRPr>
          </a:p>
        </p:txBody>
      </p:sp>
      <p:sp>
        <p:nvSpPr>
          <p:cNvPr id="10" name="TextBox 9">
            <a:extLst>
              <a:ext uri="{FF2B5EF4-FFF2-40B4-BE49-F238E27FC236}">
                <a16:creationId xmlns:a16="http://schemas.microsoft.com/office/drawing/2014/main" id="{E1CD832A-20B8-2513-4655-D23CFA249165}"/>
              </a:ext>
            </a:extLst>
          </p:cNvPr>
          <p:cNvSpPr txBox="1"/>
          <p:nvPr/>
        </p:nvSpPr>
        <p:spPr>
          <a:xfrm>
            <a:off x="73175" y="4719067"/>
            <a:ext cx="1483416" cy="1754326"/>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Message</a:t>
            </a:r>
            <a:r>
              <a:rPr lang="en-US" sz="1200" b="1" i="0" u="none" strike="noStrike" baseline="0">
                <a:solidFill>
                  <a:srgbClr val="0099D9"/>
                </a:solidFill>
                <a:latin typeface="Corbel" panose="020B0503020204020204" pitchFamily="34" charset="0"/>
              </a:rPr>
              <a:t> </a:t>
            </a:r>
            <a:r>
              <a:rPr lang="en-US" sz="1200" b="1" i="0" u="none" strike="noStrike" baseline="0">
                <a:solidFill>
                  <a:srgbClr val="0070C0"/>
                </a:solidFill>
                <a:latin typeface="Corbel" panose="020B0503020204020204" pitchFamily="34" charset="0"/>
              </a:rPr>
              <a:t>Board</a:t>
            </a:r>
            <a:r>
              <a:rPr lang="en-US" sz="1200" b="1" i="0" u="none" strike="noStrike" baseline="0">
                <a:solidFill>
                  <a:srgbClr val="0099D9"/>
                </a:solidFill>
                <a:latin typeface="Corbel" panose="020B0503020204020204" pitchFamily="34" charset="0"/>
              </a:rPr>
              <a:t> </a:t>
            </a:r>
            <a:endParaRPr lang="en-US" sz="1200" b="0" i="0" u="none" strike="noStrike" baseline="0">
              <a:solidFill>
                <a:srgbClr val="0099D9"/>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Contains up-to-the minute posts for upcoming events, new features, system outages, holiday notices and other important bulletins.</a:t>
            </a:r>
            <a:endParaRPr lang="en-US" sz="1200">
              <a:solidFill>
                <a:srgbClr val="55565A"/>
              </a:solidFill>
              <a:latin typeface="Corbel" panose="020B0503020204020204" pitchFamily="34" charset="0"/>
            </a:endParaRPr>
          </a:p>
        </p:txBody>
      </p:sp>
      <p:sp>
        <p:nvSpPr>
          <p:cNvPr id="12" name="TextBox 11">
            <a:extLst>
              <a:ext uri="{FF2B5EF4-FFF2-40B4-BE49-F238E27FC236}">
                <a16:creationId xmlns:a16="http://schemas.microsoft.com/office/drawing/2014/main" id="{DC354C8E-CF29-9FA5-09CF-20AE9614B8AC}"/>
              </a:ext>
            </a:extLst>
          </p:cNvPr>
          <p:cNvSpPr txBox="1"/>
          <p:nvPr/>
        </p:nvSpPr>
        <p:spPr>
          <a:xfrm>
            <a:off x="289804" y="2520127"/>
            <a:ext cx="1119277" cy="1384995"/>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Quick Links </a:t>
            </a:r>
            <a:endParaRPr lang="en-US" sz="1200" b="0" i="0" u="none" strike="noStrike" baseline="0">
              <a:solidFill>
                <a:srgbClr val="0070C0"/>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This area contains shortcuts to the six most-used iLinkBlue functions. </a:t>
            </a:r>
            <a:endParaRPr lang="en-US" sz="1200">
              <a:solidFill>
                <a:srgbClr val="55565A"/>
              </a:solidFill>
              <a:latin typeface="Corbel" panose="020B0503020204020204" pitchFamily="34" charset="0"/>
            </a:endParaRPr>
          </a:p>
        </p:txBody>
      </p:sp>
      <p:sp>
        <p:nvSpPr>
          <p:cNvPr id="14" name="TextBox 13">
            <a:extLst>
              <a:ext uri="{FF2B5EF4-FFF2-40B4-BE49-F238E27FC236}">
                <a16:creationId xmlns:a16="http://schemas.microsoft.com/office/drawing/2014/main" id="{15FB961E-5093-9AF4-E596-8672C84F4E0D}"/>
              </a:ext>
            </a:extLst>
          </p:cNvPr>
          <p:cNvSpPr txBox="1"/>
          <p:nvPr/>
        </p:nvSpPr>
        <p:spPr>
          <a:xfrm>
            <a:off x="7421168" y="2594643"/>
            <a:ext cx="1617717" cy="3600986"/>
          </a:xfrm>
          <a:prstGeom prst="rect">
            <a:avLst/>
          </a:prstGeom>
          <a:noFill/>
        </p:spPr>
        <p:txBody>
          <a:bodyPr wrap="square">
            <a:spAutoFit/>
          </a:bodyPr>
          <a:lstStyle/>
          <a:p>
            <a:pPr algn="ctr"/>
            <a:r>
              <a:rPr lang="en-US" sz="1200" b="1" i="0" u="none" strike="noStrike" baseline="0" dirty="0">
                <a:solidFill>
                  <a:srgbClr val="0070C0"/>
                </a:solidFill>
                <a:latin typeface="Corbel" panose="020B0503020204020204" pitchFamily="34" charset="0"/>
              </a:rPr>
              <a:t>Medical</a:t>
            </a:r>
            <a:r>
              <a:rPr lang="en-US" sz="1200" b="1" i="0" u="none" strike="noStrike" baseline="0" dirty="0">
                <a:solidFill>
                  <a:srgbClr val="0099D9"/>
                </a:solidFill>
                <a:latin typeface="Corbel" panose="020B0503020204020204" pitchFamily="34" charset="0"/>
              </a:rPr>
              <a:t> </a:t>
            </a:r>
            <a:r>
              <a:rPr lang="en-US" sz="1200" b="1" i="0" u="none" strike="noStrike" baseline="0" dirty="0">
                <a:solidFill>
                  <a:srgbClr val="0070C0"/>
                </a:solidFill>
                <a:latin typeface="Corbel" panose="020B0503020204020204" pitchFamily="34" charset="0"/>
              </a:rPr>
              <a:t>Record</a:t>
            </a:r>
            <a:r>
              <a:rPr lang="en-US" sz="1200" b="1" i="0" u="none" strike="noStrike" baseline="0" dirty="0">
                <a:solidFill>
                  <a:srgbClr val="0099D9"/>
                </a:solidFill>
                <a:latin typeface="Corbel" panose="020B0503020204020204" pitchFamily="34" charset="0"/>
              </a:rPr>
              <a:t> </a:t>
            </a:r>
            <a:r>
              <a:rPr lang="en-US" sz="1200" b="1" i="0" u="none" strike="noStrike" baseline="0" dirty="0">
                <a:solidFill>
                  <a:srgbClr val="0070C0"/>
                </a:solidFill>
                <a:latin typeface="Corbel" panose="020B0503020204020204" pitchFamily="34" charset="0"/>
              </a:rPr>
              <a:t>Requests</a:t>
            </a:r>
            <a:r>
              <a:rPr lang="en-US" sz="1200" b="1" i="0" u="none" strike="noStrike" baseline="0" dirty="0">
                <a:solidFill>
                  <a:srgbClr val="0099D9"/>
                </a:solidFill>
                <a:latin typeface="Corbel" panose="020B0503020204020204" pitchFamily="34" charset="0"/>
              </a:rPr>
              <a:t> </a:t>
            </a:r>
            <a:endParaRPr lang="en-US" sz="1200" b="0" i="0" u="none" strike="noStrike" baseline="0" dirty="0">
              <a:solidFill>
                <a:srgbClr val="0099D9"/>
              </a:solidFill>
              <a:latin typeface="Corbel" panose="020B0503020204020204" pitchFamily="34" charset="0"/>
            </a:endParaRPr>
          </a:p>
          <a:p>
            <a:pPr algn="ctr"/>
            <a:r>
              <a:rPr lang="en-US" sz="1200" b="0" i="0" u="none" strike="noStrike" baseline="0" dirty="0">
                <a:solidFill>
                  <a:srgbClr val="55565A"/>
                </a:solidFill>
                <a:latin typeface="Corbel" panose="020B0503020204020204" pitchFamily="34" charset="0"/>
              </a:rPr>
              <a:t>You receive an alert when you have Out of Area Medical Record Requests for BlueCard members. To view these requests, click the </a:t>
            </a:r>
            <a:r>
              <a:rPr lang="en-US" sz="1200" i="0" u="none" strike="noStrike" baseline="0" dirty="0">
                <a:solidFill>
                  <a:srgbClr val="55565A"/>
                </a:solidFill>
                <a:latin typeface="Corbel" panose="020B0503020204020204" pitchFamily="34" charset="0"/>
              </a:rPr>
              <a:t>“Out of Area Medical Record Requests” link on the alert. This does not include medical record requests for BCBSLA members. To upload medical records and other documents, click the “Document Upload” link.</a:t>
            </a:r>
            <a:endParaRPr lang="en-US" sz="1200" dirty="0">
              <a:solidFill>
                <a:srgbClr val="55565A"/>
              </a:solidFill>
              <a:latin typeface="Corbel" panose="020B0503020204020204" pitchFamily="34" charset="0"/>
            </a:endParaRPr>
          </a:p>
        </p:txBody>
      </p:sp>
      <p:sp>
        <p:nvSpPr>
          <p:cNvPr id="16" name="TextBox 15">
            <a:extLst>
              <a:ext uri="{FF2B5EF4-FFF2-40B4-BE49-F238E27FC236}">
                <a16:creationId xmlns:a16="http://schemas.microsoft.com/office/drawing/2014/main" id="{39216ED9-F726-7BDB-C273-5BEA75C6BB13}"/>
              </a:ext>
            </a:extLst>
          </p:cNvPr>
          <p:cNvSpPr txBox="1"/>
          <p:nvPr/>
        </p:nvSpPr>
        <p:spPr>
          <a:xfrm>
            <a:off x="4666261" y="5805787"/>
            <a:ext cx="2969398" cy="646331"/>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Other</a:t>
            </a:r>
            <a:r>
              <a:rPr lang="en-US" sz="1200" b="1" i="0" u="none" strike="noStrike" baseline="0">
                <a:solidFill>
                  <a:srgbClr val="0099D9"/>
                </a:solidFill>
                <a:latin typeface="Corbel" panose="020B0503020204020204" pitchFamily="34" charset="0"/>
              </a:rPr>
              <a:t> </a:t>
            </a:r>
            <a:r>
              <a:rPr lang="en-US" sz="1200" b="1" i="0" u="none" strike="noStrike" baseline="0">
                <a:solidFill>
                  <a:srgbClr val="0070C0"/>
                </a:solidFill>
                <a:latin typeface="Corbel" panose="020B0503020204020204" pitchFamily="34" charset="0"/>
              </a:rPr>
              <a:t>Sites</a:t>
            </a:r>
            <a:r>
              <a:rPr lang="en-US" sz="1200" b="1" i="0" u="none" strike="noStrike" baseline="0">
                <a:solidFill>
                  <a:srgbClr val="0099D9"/>
                </a:solidFill>
                <a:latin typeface="Corbel" panose="020B0503020204020204" pitchFamily="34" charset="0"/>
              </a:rPr>
              <a:t> </a:t>
            </a:r>
            <a:endParaRPr lang="en-US" sz="1200" b="0" i="0" u="none" strike="noStrike" baseline="0">
              <a:solidFill>
                <a:srgbClr val="0099D9"/>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We provide quick access to other sites a provider might need to access.</a:t>
            </a:r>
            <a:endParaRPr lang="en-US" sz="1200">
              <a:solidFill>
                <a:srgbClr val="55565A"/>
              </a:solidFill>
              <a:latin typeface="Corbel" panose="020B0503020204020204" pitchFamily="34" charset="0"/>
            </a:endParaRPr>
          </a:p>
        </p:txBody>
      </p:sp>
      <p:cxnSp>
        <p:nvCxnSpPr>
          <p:cNvPr id="18" name="Connector: Elbow 17">
            <a:extLst>
              <a:ext uri="{FF2B5EF4-FFF2-40B4-BE49-F238E27FC236}">
                <a16:creationId xmlns:a16="http://schemas.microsoft.com/office/drawing/2014/main" id="{7ED19870-956B-27E6-3DD6-1E017C638CC2}"/>
              </a:ext>
            </a:extLst>
          </p:cNvPr>
          <p:cNvCxnSpPr>
            <a:cxnSpLocks/>
          </p:cNvCxnSpPr>
          <p:nvPr/>
        </p:nvCxnSpPr>
        <p:spPr>
          <a:xfrm>
            <a:off x="960120" y="1818751"/>
            <a:ext cx="563880" cy="442012"/>
          </a:xfrm>
          <a:prstGeom prst="bentConnector3">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9240B64-C4C3-00D2-F542-D74911E18988}"/>
              </a:ext>
            </a:extLst>
          </p:cNvPr>
          <p:cNvCxnSpPr/>
          <p:nvPr/>
        </p:nvCxnSpPr>
        <p:spPr>
          <a:xfrm>
            <a:off x="760407" y="3978008"/>
            <a:ext cx="763593"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8CE8B9-8081-95CA-704F-E5DB53A5657E}"/>
              </a:ext>
            </a:extLst>
          </p:cNvPr>
          <p:cNvCxnSpPr/>
          <p:nvPr/>
        </p:nvCxnSpPr>
        <p:spPr>
          <a:xfrm>
            <a:off x="760407" y="4620420"/>
            <a:ext cx="763593"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FF668D5-BDCA-280C-B170-EBD2A24FF875}"/>
              </a:ext>
            </a:extLst>
          </p:cNvPr>
          <p:cNvCxnSpPr>
            <a:cxnSpLocks/>
          </p:cNvCxnSpPr>
          <p:nvPr/>
        </p:nvCxnSpPr>
        <p:spPr>
          <a:xfrm flipH="1">
            <a:off x="7346520" y="2512171"/>
            <a:ext cx="849857"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4EDF3F8-A4B8-CB7D-A8A1-2AAB339A42F9}"/>
              </a:ext>
            </a:extLst>
          </p:cNvPr>
          <p:cNvCxnSpPr>
            <a:cxnSpLocks/>
          </p:cNvCxnSpPr>
          <p:nvPr/>
        </p:nvCxnSpPr>
        <p:spPr>
          <a:xfrm flipV="1">
            <a:off x="5565320" y="5703109"/>
            <a:ext cx="0" cy="248517"/>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26177B3-7F16-1C50-E071-B9F78C5E519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Navigating iLinkBlue</a:t>
            </a:r>
          </a:p>
        </p:txBody>
      </p:sp>
      <p:sp>
        <p:nvSpPr>
          <p:cNvPr id="5" name="TextBox 4">
            <a:extLst>
              <a:ext uri="{FF2B5EF4-FFF2-40B4-BE49-F238E27FC236}">
                <a16:creationId xmlns:a16="http://schemas.microsoft.com/office/drawing/2014/main" id="{D05C3E4F-BB02-B918-53C1-50F806D617F7}"/>
              </a:ext>
            </a:extLst>
          </p:cNvPr>
          <p:cNvSpPr txBox="1"/>
          <p:nvPr/>
        </p:nvSpPr>
        <p:spPr>
          <a:xfrm>
            <a:off x="4666261" y="750767"/>
            <a:ext cx="3168205" cy="646331"/>
          </a:xfrm>
          <a:prstGeom prst="rect">
            <a:avLst/>
          </a:prstGeom>
          <a:noFill/>
        </p:spPr>
        <p:txBody>
          <a:bodyPr wrap="square">
            <a:spAutoFit/>
          </a:bodyPr>
          <a:lstStyle/>
          <a:p>
            <a:r>
              <a:rPr lang="en-US" sz="1200" b="1" dirty="0">
                <a:solidFill>
                  <a:srgbClr val="0070C0"/>
                </a:solidFill>
                <a:latin typeface="Corbel" panose="020B0503020204020204" pitchFamily="34" charset="0"/>
              </a:rPr>
              <a:t>R</a:t>
            </a:r>
            <a:r>
              <a:rPr lang="en-US" sz="1200" b="1" i="0" u="none" strike="noStrike" baseline="0" dirty="0">
                <a:solidFill>
                  <a:srgbClr val="0070C0"/>
                </a:solidFill>
                <a:latin typeface="Corbel" panose="020B0503020204020204" pitchFamily="34" charset="0"/>
              </a:rPr>
              <a:t>efund Letters</a:t>
            </a:r>
            <a:endParaRPr lang="en-US" sz="1200" b="0" i="0" u="none" strike="noStrike" baseline="0" dirty="0">
              <a:solidFill>
                <a:srgbClr val="0070C0"/>
              </a:solidFill>
              <a:latin typeface="Corbel" panose="020B0503020204020204" pitchFamily="34" charset="0"/>
            </a:endParaRPr>
          </a:p>
          <a:p>
            <a:r>
              <a:rPr lang="en-US" sz="1200" dirty="0">
                <a:solidFill>
                  <a:srgbClr val="55565A"/>
                </a:solidFill>
                <a:latin typeface="Corbel" panose="020B0503020204020204" pitchFamily="34" charset="0"/>
              </a:rPr>
              <a:t>Providers now have a shortcut to check/search for Refund Request Letters.</a:t>
            </a:r>
          </a:p>
        </p:txBody>
      </p:sp>
      <p:cxnSp>
        <p:nvCxnSpPr>
          <p:cNvPr id="7" name="Straight Arrow Connector 6">
            <a:extLst>
              <a:ext uri="{FF2B5EF4-FFF2-40B4-BE49-F238E27FC236}">
                <a16:creationId xmlns:a16="http://schemas.microsoft.com/office/drawing/2014/main" id="{2A4479BD-D221-DE47-3966-5C69CA1DB701}"/>
              </a:ext>
            </a:extLst>
          </p:cNvPr>
          <p:cNvCxnSpPr>
            <a:cxnSpLocks/>
          </p:cNvCxnSpPr>
          <p:nvPr/>
        </p:nvCxnSpPr>
        <p:spPr>
          <a:xfrm>
            <a:off x="4582859" y="1020891"/>
            <a:ext cx="0" cy="653507"/>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0805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B7D45-FD90-33CE-F488-30A2AF0EC926}"/>
              </a:ext>
            </a:extLst>
          </p:cNvPr>
          <p:cNvSpPr/>
          <p:nvPr/>
        </p:nvSpPr>
        <p:spPr>
          <a:xfrm>
            <a:off x="0" y="5486572"/>
            <a:ext cx="9144000" cy="1366803"/>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10;&#10;Description automatically generated with medium confidence">
            <a:extLst>
              <a:ext uri="{FF2B5EF4-FFF2-40B4-BE49-F238E27FC236}">
                <a16:creationId xmlns:a16="http://schemas.microsoft.com/office/drawing/2014/main" id="{29E40D6E-8FFB-C532-039D-6D4034BEB2C9}"/>
              </a:ext>
            </a:extLst>
          </p:cNvPr>
          <p:cNvPicPr>
            <a:picLocks noChangeAspect="1"/>
          </p:cNvPicPr>
          <p:nvPr/>
        </p:nvPicPr>
        <p:blipFill rotWithShape="1">
          <a:blip r:embed="rId3">
            <a:extLst>
              <a:ext uri="{28A0092B-C50C-407E-A947-70E740481C1C}">
                <a14:useLocalDpi xmlns:a14="http://schemas.microsoft.com/office/drawing/2010/main" val="0"/>
              </a:ext>
            </a:extLst>
          </a:blip>
          <a:srcRect r="20005"/>
          <a:stretch/>
        </p:blipFill>
        <p:spPr>
          <a:xfrm>
            <a:off x="4093692" y="1281950"/>
            <a:ext cx="5050308" cy="2722694"/>
          </a:xfrm>
          <a:prstGeom prst="rect">
            <a:avLst/>
          </a:prstGeom>
          <a:ln w="3175">
            <a:solidFill>
              <a:schemeClr val="tx2"/>
            </a:solidFill>
          </a:ln>
        </p:spPr>
      </p:pic>
      <p:sp>
        <p:nvSpPr>
          <p:cNvPr id="6" name="Rectangle: Top Corners Rounded 5">
            <a:extLst>
              <a:ext uri="{FF2B5EF4-FFF2-40B4-BE49-F238E27FC236}">
                <a16:creationId xmlns:a16="http://schemas.microsoft.com/office/drawing/2014/main" id="{24257CC3-8BC0-60C1-F44A-05EA23F6EEDB}"/>
              </a:ext>
            </a:extLst>
          </p:cNvPr>
          <p:cNvSpPr/>
          <p:nvPr/>
        </p:nvSpPr>
        <p:spPr>
          <a:xfrm rot="16200000">
            <a:off x="6153411" y="1996578"/>
            <a:ext cx="1207192" cy="4808913"/>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084B45-4465-F980-27C3-0C7B29F838BB}"/>
              </a:ext>
            </a:extLst>
          </p:cNvPr>
          <p:cNvSpPr txBox="1"/>
          <p:nvPr/>
        </p:nvSpPr>
        <p:spPr>
          <a:xfrm>
            <a:off x="399585" y="1027533"/>
            <a:ext cx="3453961" cy="3569597"/>
          </a:xfrm>
          <a:prstGeom prst="rect">
            <a:avLst/>
          </a:prstGeom>
          <a:noFill/>
        </p:spPr>
        <p:txBody>
          <a:bodyPr wrap="square">
            <a:noAutofit/>
          </a:bodyPr>
          <a:lstStyle/>
          <a:p>
            <a:pPr>
              <a:spcAft>
                <a:spcPts val="600"/>
              </a:spcAft>
            </a:pPr>
            <a:r>
              <a:rPr lang="en-US">
                <a:solidFill>
                  <a:srgbClr val="55565A"/>
                </a:solidFill>
                <a:latin typeface="Corbel" panose="020B0503020204020204" pitchFamily="34" charset="0"/>
              </a:rPr>
              <a:t>Use iLinkBlue (</a:t>
            </a:r>
            <a:r>
              <a:rPr lang="en-US" b="1">
                <a:solidFill>
                  <a:srgbClr val="0070C0"/>
                </a:solidFill>
                <a:latin typeface="Corbel" panose="020B0503020204020204" pitchFamily="34" charset="0"/>
              </a:rPr>
              <a:t>www.lablue.com/ilinkblue</a:t>
            </a:r>
            <a:r>
              <a:rPr lang="en-US">
                <a:solidFill>
                  <a:srgbClr val="55565A"/>
                </a:solidFill>
                <a:latin typeface="Corbel" panose="020B0503020204020204" pitchFamily="34" charset="0"/>
              </a:rPr>
              <a:t>) to lookup a member’s coverage information. </a:t>
            </a:r>
          </a:p>
          <a:p>
            <a:pPr>
              <a:spcAft>
                <a:spcPts val="600"/>
              </a:spcAft>
            </a:pPr>
            <a:r>
              <a:rPr lang="en-US">
                <a:solidFill>
                  <a:srgbClr val="55565A"/>
                </a:solidFill>
                <a:latin typeface="Corbel" panose="020B0503020204020204" pitchFamily="34" charset="0"/>
              </a:rPr>
              <a:t>Choose the “Coverage” menu option. </a:t>
            </a:r>
            <a:r>
              <a:rPr lang="en-US" b="0" i="0" u="none" strike="noStrike" baseline="0">
                <a:solidFill>
                  <a:srgbClr val="55565A"/>
                </a:solidFill>
                <a:latin typeface="Corbel" panose="020B0503020204020204" pitchFamily="34" charset="0"/>
              </a:rPr>
              <a:t>Enter the member ID number to view coverage information for:</a:t>
            </a:r>
          </a:p>
          <a:p>
            <a:pPr marL="285750" indent="-285750">
              <a:spcAft>
                <a:spcPts val="1200"/>
              </a:spcAft>
              <a:buFont typeface="Arial" panose="020B0604020202020204" pitchFamily="34" charset="0"/>
              <a:buChar char="•"/>
            </a:pPr>
            <a:r>
              <a:rPr lang="en-US" i="0" u="none" strike="noStrike" baseline="0">
                <a:solidFill>
                  <a:srgbClr val="55565A"/>
                </a:solidFill>
                <a:latin typeface="Corbel" panose="020B0503020204020204" pitchFamily="34" charset="0"/>
              </a:rPr>
              <a:t>BCBSLA (including HMO Louisiana, Inc.) members</a:t>
            </a:r>
          </a:p>
          <a:p>
            <a:pPr marL="285750" indent="-285750">
              <a:spcAft>
                <a:spcPts val="600"/>
              </a:spcAft>
              <a:buFont typeface="Arial" panose="020B0604020202020204" pitchFamily="34" charset="0"/>
              <a:buChar char="•"/>
            </a:pPr>
            <a:r>
              <a:rPr lang="en-US" i="0" u="none" strike="noStrike" baseline="0">
                <a:solidFill>
                  <a:srgbClr val="55565A"/>
                </a:solidFill>
                <a:latin typeface="Corbel" panose="020B0503020204020204" pitchFamily="34" charset="0"/>
              </a:rPr>
              <a:t>FEP members. This section is not used </a:t>
            </a:r>
            <a:r>
              <a:rPr lang="en-US" b="0" i="0" u="none" strike="noStrike" baseline="0">
                <a:solidFill>
                  <a:srgbClr val="55565A"/>
                </a:solidFill>
                <a:latin typeface="Corbel" panose="020B0503020204020204" pitchFamily="34" charset="0"/>
              </a:rPr>
              <a:t>for out-of-area members. </a:t>
            </a:r>
          </a:p>
        </p:txBody>
      </p:sp>
      <p:sp>
        <p:nvSpPr>
          <p:cNvPr id="21" name="TextBox 20">
            <a:extLst>
              <a:ext uri="{FF2B5EF4-FFF2-40B4-BE49-F238E27FC236}">
                <a16:creationId xmlns:a16="http://schemas.microsoft.com/office/drawing/2014/main" id="{F1F2369F-DBF0-E262-2036-CE62C8EFC7C4}"/>
              </a:ext>
            </a:extLst>
          </p:cNvPr>
          <p:cNvSpPr txBox="1"/>
          <p:nvPr/>
        </p:nvSpPr>
        <p:spPr>
          <a:xfrm>
            <a:off x="1424959" y="5698425"/>
            <a:ext cx="7478896" cy="1077218"/>
          </a:xfrm>
          <a:prstGeom prst="rect">
            <a:avLst/>
          </a:prstGeom>
          <a:noFill/>
        </p:spPr>
        <p:txBody>
          <a:bodyPr wrap="square">
            <a:spAutoFit/>
          </a:bodyPr>
          <a:lstStyle/>
          <a:p>
            <a:r>
              <a:rPr lang="en-US" sz="1600" b="0" i="0" u="none" strike="noStrike" baseline="0" dirty="0">
                <a:solidFill>
                  <a:srgbClr val="55565A"/>
                </a:solidFill>
                <a:latin typeface="Corbel" panose="020B0503020204020204" pitchFamily="34" charset="0"/>
              </a:rPr>
              <a:t>If you do not have the member ID number, you can search using the subscriber’s Social Security Number (SSN), when available. iLinkBlue will return search results with the member ID number. An </a:t>
            </a:r>
            <a:r>
              <a:rPr lang="en-US" sz="1600" dirty="0">
                <a:solidFill>
                  <a:srgbClr val="55565A"/>
                </a:solidFill>
                <a:effectLst/>
                <a:latin typeface="Corbel" panose="020B0503020204020204" pitchFamily="34" charset="0"/>
                <a:ea typeface="Calibri" panose="020F0502020204030204" pitchFamily="34" charset="0"/>
              </a:rPr>
              <a:t>error message will display if searching by </a:t>
            </a:r>
            <a:r>
              <a:rPr lang="en-US" sz="1600" dirty="0">
                <a:solidFill>
                  <a:srgbClr val="55565A"/>
                </a:solidFill>
                <a:latin typeface="Corbel" panose="020B0503020204020204" pitchFamily="34" charset="0"/>
                <a:ea typeface="Calibri" panose="020F0502020204030204" pitchFamily="34" charset="0"/>
              </a:rPr>
              <a:t>a </a:t>
            </a:r>
            <a:r>
              <a:rPr lang="en-US" sz="1600" dirty="0">
                <a:solidFill>
                  <a:srgbClr val="55565A"/>
                </a:solidFill>
                <a:effectLst/>
                <a:latin typeface="Corbel" panose="020B0503020204020204" pitchFamily="34" charset="0"/>
                <a:ea typeface="Calibri" panose="020F0502020204030204" pitchFamily="34" charset="0"/>
              </a:rPr>
              <a:t>dependent’s SSN. It must be the SSN of the policy holder. </a:t>
            </a:r>
            <a:endParaRPr lang="en-US" sz="1600" dirty="0">
              <a:solidFill>
                <a:srgbClr val="55565A"/>
              </a:solidFill>
              <a:latin typeface="Corbel" panose="020B0503020204020204" pitchFamily="34" charset="0"/>
            </a:endParaRPr>
          </a:p>
        </p:txBody>
      </p:sp>
      <p:sp>
        <p:nvSpPr>
          <p:cNvPr id="5" name="TextBox 4">
            <a:extLst>
              <a:ext uri="{FF2B5EF4-FFF2-40B4-BE49-F238E27FC236}">
                <a16:creationId xmlns:a16="http://schemas.microsoft.com/office/drawing/2014/main" id="{E7C02659-C5EB-F037-5B8A-78EA8D58A93F}"/>
              </a:ext>
            </a:extLst>
          </p:cNvPr>
          <p:cNvSpPr txBox="1"/>
          <p:nvPr/>
        </p:nvSpPr>
        <p:spPr>
          <a:xfrm>
            <a:off x="5050307" y="3936962"/>
            <a:ext cx="3853547" cy="954107"/>
          </a:xfrm>
          <a:prstGeom prst="rect">
            <a:avLst/>
          </a:prstGeom>
          <a:noFill/>
        </p:spPr>
        <p:txBody>
          <a:bodyPr wrap="square">
            <a:spAutoFit/>
          </a:bodyPr>
          <a:lstStyle/>
          <a:p>
            <a:pPr marL="285750" indent="-285750">
              <a:buFont typeface="Arial" panose="020B0604020202020204" pitchFamily="34" charset="0"/>
              <a:buChar char="•"/>
            </a:pPr>
            <a:r>
              <a:rPr lang="en-US" sz="1400" b="0" i="0" u="none" strike="noStrike" baseline="0">
                <a:solidFill>
                  <a:srgbClr val="55565A"/>
                </a:solidFill>
                <a:latin typeface="Corbel" panose="020B0503020204020204" pitchFamily="34" charset="0"/>
              </a:rPr>
              <a:t>BCBSLA – do not include the member’s prefix. </a:t>
            </a:r>
          </a:p>
          <a:p>
            <a:pPr marL="285750" indent="-285750">
              <a:buFont typeface="Arial" panose="020B0604020202020204" pitchFamily="34" charset="0"/>
              <a:buChar char="•"/>
            </a:pPr>
            <a:r>
              <a:rPr lang="en-US" sz="1400" b="0" i="0" u="none" strike="noStrike" baseline="0">
                <a:solidFill>
                  <a:srgbClr val="55565A"/>
                </a:solidFill>
                <a:latin typeface="Corbel" panose="020B0503020204020204" pitchFamily="34" charset="0"/>
              </a:rPr>
              <a:t>FEP – </a:t>
            </a:r>
            <a:r>
              <a:rPr lang="en-US" sz="1400">
                <a:solidFill>
                  <a:srgbClr val="55565A"/>
                </a:solidFill>
                <a:latin typeface="Corbel" panose="020B0503020204020204" pitchFamily="34" charset="0"/>
              </a:rPr>
              <a:t>must include the letter “R” </a:t>
            </a:r>
          </a:p>
          <a:p>
            <a:pPr marL="285750" indent="-285750">
              <a:buFont typeface="Arial" panose="020B0604020202020204" pitchFamily="34" charset="0"/>
              <a:buChar char="•"/>
            </a:pPr>
            <a:r>
              <a:rPr lang="en-US" sz="1400">
                <a:solidFill>
                  <a:srgbClr val="55565A"/>
                </a:solidFill>
                <a:latin typeface="Corbel" panose="020B0503020204020204" pitchFamily="34" charset="0"/>
              </a:rPr>
              <a:t>A different application is used for BlueCard (out-of-area) members </a:t>
            </a:r>
            <a:endParaRPr lang="en-US" sz="1400" b="0" i="0" u="none" strike="noStrike" baseline="0">
              <a:solidFill>
                <a:srgbClr val="55565A"/>
              </a:solidFill>
              <a:latin typeface="Corbel" panose="020B0503020204020204" pitchFamily="34" charset="0"/>
            </a:endParaRPr>
          </a:p>
        </p:txBody>
      </p:sp>
      <p:sp>
        <p:nvSpPr>
          <p:cNvPr id="8" name="TextBox 7">
            <a:extLst>
              <a:ext uri="{FF2B5EF4-FFF2-40B4-BE49-F238E27FC236}">
                <a16:creationId xmlns:a16="http://schemas.microsoft.com/office/drawing/2014/main" id="{CA7AE298-348A-48EE-EF96-C69BF6095239}"/>
              </a:ext>
            </a:extLst>
          </p:cNvPr>
          <p:cNvSpPr txBox="1"/>
          <p:nvPr/>
        </p:nvSpPr>
        <p:spPr>
          <a:xfrm>
            <a:off x="4400192" y="3907371"/>
            <a:ext cx="720437" cy="369332"/>
          </a:xfrm>
          <a:prstGeom prst="rect">
            <a:avLst/>
          </a:prstGeom>
          <a:noFill/>
        </p:spPr>
        <p:txBody>
          <a:bodyPr wrap="square">
            <a:spAutoFit/>
          </a:bodyPr>
          <a:lstStyle/>
          <a:p>
            <a:r>
              <a:rPr lang="en-US" b="1" i="0" u="none" strike="noStrike" baseline="0">
                <a:solidFill>
                  <a:srgbClr val="0070C0"/>
                </a:solidFill>
                <a:latin typeface="Corbel" panose="020B0503020204020204" pitchFamily="34" charset="0"/>
              </a:rPr>
              <a:t>Tips</a:t>
            </a:r>
            <a:endParaRPr lang="en-US">
              <a:solidFill>
                <a:srgbClr val="0070C0"/>
              </a:solidFill>
            </a:endParaRPr>
          </a:p>
        </p:txBody>
      </p:sp>
      <p:pic>
        <p:nvPicPr>
          <p:cNvPr id="23" name="Graphic 22" descr="Marketing with solid fill">
            <a:extLst>
              <a:ext uri="{FF2B5EF4-FFF2-40B4-BE49-F238E27FC236}">
                <a16:creationId xmlns:a16="http://schemas.microsoft.com/office/drawing/2014/main" id="{F37E1735-0590-DE98-AB53-896976993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34" y="5595619"/>
            <a:ext cx="1425569" cy="1480432"/>
          </a:xfrm>
          <a:prstGeom prst="rect">
            <a:avLst/>
          </a:prstGeom>
        </p:spPr>
      </p:pic>
      <p:sp>
        <p:nvSpPr>
          <p:cNvPr id="2" name="Title 1">
            <a:extLst>
              <a:ext uri="{FF2B5EF4-FFF2-40B4-BE49-F238E27FC236}">
                <a16:creationId xmlns:a16="http://schemas.microsoft.com/office/drawing/2014/main" id="{C0E5A99D-9E99-7CEC-93E4-618FD9FF81E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Member Benefits in iLinkBlue</a:t>
            </a:r>
          </a:p>
        </p:txBody>
      </p:sp>
    </p:spTree>
    <p:extLst>
      <p:ext uri="{BB962C8B-B14F-4D97-AF65-F5344CB8AC3E}">
        <p14:creationId xmlns:p14="http://schemas.microsoft.com/office/powerpoint/2010/main" val="12152525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811FAFC-C9D9-4E80-A303-7BEE0D80C300}"/>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sz="4000" kern="0">
                <a:latin typeface="Corbel" panose="020B0503020204020204" pitchFamily="34" charset="0"/>
              </a:rPr>
              <a:t>Credentialing, Recredentialing &amp; Updating Your Information</a:t>
            </a:r>
          </a:p>
        </p:txBody>
      </p:sp>
    </p:spTree>
    <p:extLst>
      <p:ext uri="{BB962C8B-B14F-4D97-AF65-F5344CB8AC3E}">
        <p14:creationId xmlns:p14="http://schemas.microsoft.com/office/powerpoint/2010/main" val="3539509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BB1E4266-5F57-6148-7AF0-452ECD3D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133600"/>
            <a:ext cx="5727432" cy="4062839"/>
          </a:xfrm>
          <a:prstGeom prst="rect">
            <a:avLst/>
          </a:prstGeom>
          <a:ln w="3175">
            <a:solidFill>
              <a:schemeClr val="tx2"/>
            </a:solidFill>
          </a:ln>
        </p:spPr>
      </p:pic>
      <p:sp>
        <p:nvSpPr>
          <p:cNvPr id="8" name="Rectangle: Rounded Corners 7">
            <a:extLst>
              <a:ext uri="{FF2B5EF4-FFF2-40B4-BE49-F238E27FC236}">
                <a16:creationId xmlns:a16="http://schemas.microsoft.com/office/drawing/2014/main" id="{9E7A6F81-9BAC-72B4-E971-475A3AFD6D9B}"/>
              </a:ext>
            </a:extLst>
          </p:cNvPr>
          <p:cNvSpPr/>
          <p:nvPr/>
        </p:nvSpPr>
        <p:spPr>
          <a:xfrm>
            <a:off x="6751432" y="4096489"/>
            <a:ext cx="2130217" cy="45719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0AE2C1-984D-74ED-D02F-A2163A2A9202}"/>
              </a:ext>
            </a:extLst>
          </p:cNvPr>
          <p:cNvSpPr txBox="1"/>
          <p:nvPr/>
        </p:nvSpPr>
        <p:spPr>
          <a:xfrm>
            <a:off x="399561" y="1139094"/>
            <a:ext cx="8352022" cy="623840"/>
          </a:xfrm>
          <a:prstGeom prst="rect">
            <a:avLst/>
          </a:prstGeom>
          <a:noFill/>
        </p:spPr>
        <p:txBody>
          <a:bodyPr wrap="square">
            <a:noAutofit/>
          </a:bodyPr>
          <a:lstStyle/>
          <a:p>
            <a:pPr marR="0" algn="l" rtl="0">
              <a:spcAft>
                <a:spcPts val="600"/>
              </a:spcAft>
            </a:pPr>
            <a:r>
              <a:rPr lang="en-US" b="0" i="0" u="none" strike="noStrike">
                <a:solidFill>
                  <a:srgbClr val="55565A"/>
                </a:solidFill>
                <a:latin typeface="Corbel" panose="020B0503020204020204" pitchFamily="34" charset="0"/>
              </a:rPr>
              <a:t>This screen identifies members covered on a policy, effective date and the status of the contract (active, pended, cancelled). </a:t>
            </a:r>
          </a:p>
        </p:txBody>
      </p:sp>
      <p:sp>
        <p:nvSpPr>
          <p:cNvPr id="16" name="TextBox 15">
            <a:extLst>
              <a:ext uri="{FF2B5EF4-FFF2-40B4-BE49-F238E27FC236}">
                <a16:creationId xmlns:a16="http://schemas.microsoft.com/office/drawing/2014/main" id="{4E5D0731-01DC-2E8D-AFB4-F921B9F78561}"/>
              </a:ext>
            </a:extLst>
          </p:cNvPr>
          <p:cNvSpPr txBox="1"/>
          <p:nvPr/>
        </p:nvSpPr>
        <p:spPr>
          <a:xfrm>
            <a:off x="368320" y="1968511"/>
            <a:ext cx="2667491" cy="4715902"/>
          </a:xfrm>
          <a:prstGeom prst="rect">
            <a:avLst/>
          </a:prstGeom>
          <a:noFill/>
        </p:spPr>
        <p:txBody>
          <a:bodyPr wrap="square">
            <a:noAutofit/>
          </a:bodyPr>
          <a:lstStyle/>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a:t>
            </a:r>
            <a:r>
              <a:rPr lang="en-US" sz="1500" b="0" i="0" u="none" strike="noStrike">
                <a:solidFill>
                  <a:schemeClr val="tx1">
                    <a:lumMod val="75000"/>
                    <a:lumOff val="25000"/>
                  </a:schemeClr>
                </a:solidFill>
                <a:latin typeface="Corbel" panose="020B0503020204020204" pitchFamily="34" charset="0"/>
              </a:rPr>
              <a:t> </a:t>
            </a:r>
            <a:r>
              <a:rPr lang="en-US" sz="1500" b="1" i="0" u="none" strike="noStrike">
                <a:solidFill>
                  <a:srgbClr val="0070C0"/>
                </a:solidFill>
                <a:latin typeface="Corbel" panose="020B0503020204020204" pitchFamily="34" charset="0"/>
              </a:rPr>
              <a:t>View ID Card </a:t>
            </a:r>
            <a:r>
              <a:rPr lang="en-US" sz="1500" b="0" i="0" u="none" strike="noStrike">
                <a:solidFill>
                  <a:srgbClr val="55565A"/>
                </a:solidFill>
                <a:latin typeface="Corbel" panose="020B0503020204020204" pitchFamily="34" charset="0"/>
              </a:rPr>
              <a:t>button allows you to download a PDF of the member ID card.</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Summary</a:t>
            </a:r>
            <a:r>
              <a:rPr lang="en-US" sz="1500" b="0" i="0" u="none" strike="noStrike">
                <a:solidFill>
                  <a:schemeClr val="tx1">
                    <a:lumMod val="75000"/>
                    <a:lumOff val="25000"/>
                  </a:schemeClr>
                </a:solidFill>
                <a:latin typeface="Corbel" panose="020B0503020204020204" pitchFamily="34" charset="0"/>
              </a:rPr>
              <a:t> </a:t>
            </a:r>
            <a:r>
              <a:rPr lang="en-US" sz="1500" b="0" i="0" u="none" strike="noStrike">
                <a:solidFill>
                  <a:srgbClr val="55565A"/>
                </a:solidFill>
                <a:latin typeface="Corbel" panose="020B0503020204020204" pitchFamily="34" charset="0"/>
              </a:rPr>
              <a:t>button allows you to view a benefit summary. It includes the member’s cost share (deductible, copay and coinsurance) and remaining out-of-pocket amounts. </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Benefits</a:t>
            </a:r>
            <a:r>
              <a:rPr lang="en-US" sz="1500" b="1" i="0" u="none" strike="noStrike">
                <a:solidFill>
                  <a:schemeClr val="tx1">
                    <a:lumMod val="75000"/>
                    <a:lumOff val="25000"/>
                  </a:schemeClr>
                </a:solidFill>
                <a:latin typeface="Corbel" panose="020B0503020204020204" pitchFamily="34" charset="0"/>
              </a:rPr>
              <a:t> </a:t>
            </a:r>
            <a:r>
              <a:rPr lang="en-US" sz="1500" b="0" i="0" u="none" strike="noStrike">
                <a:solidFill>
                  <a:srgbClr val="55565A"/>
                </a:solidFill>
                <a:latin typeface="Corbel" panose="020B0503020204020204" pitchFamily="34" charset="0"/>
              </a:rPr>
              <a:t>button allows </a:t>
            </a:r>
            <a:br>
              <a:rPr lang="en-US" sz="1500" b="0" i="0" u="none" strike="noStrike">
                <a:solidFill>
                  <a:srgbClr val="55565A"/>
                </a:solidFill>
                <a:latin typeface="Corbel" panose="020B0503020204020204" pitchFamily="34" charset="0"/>
              </a:rPr>
            </a:br>
            <a:r>
              <a:rPr lang="en-US" sz="1500" b="0" i="0" u="none" strike="noStrike">
                <a:solidFill>
                  <a:srgbClr val="55565A"/>
                </a:solidFill>
                <a:latin typeface="Corbel" panose="020B0503020204020204" pitchFamily="34" charset="0"/>
              </a:rPr>
              <a:t>you to view the coverage details of the member’s benefits plan. </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View COB </a:t>
            </a:r>
            <a:r>
              <a:rPr lang="en-US" sz="1500" b="0" i="0" u="none" strike="noStrike">
                <a:solidFill>
                  <a:srgbClr val="55565A"/>
                </a:solidFill>
                <a:latin typeface="Corbel" panose="020B0503020204020204" pitchFamily="34" charset="0"/>
              </a:rPr>
              <a:t>button allows you to view coordination of </a:t>
            </a:r>
            <a:br>
              <a:rPr lang="en-US" sz="1500" b="0" i="0" u="none" strike="noStrike">
                <a:solidFill>
                  <a:srgbClr val="55565A"/>
                </a:solidFill>
                <a:latin typeface="Corbel" panose="020B0503020204020204" pitchFamily="34" charset="0"/>
              </a:rPr>
            </a:br>
            <a:r>
              <a:rPr lang="en-US" sz="1500" b="0" i="0" u="none" strike="noStrike">
                <a:solidFill>
                  <a:srgbClr val="55565A"/>
                </a:solidFill>
                <a:latin typeface="Corbel" panose="020B0503020204020204" pitchFamily="34" charset="0"/>
              </a:rPr>
              <a:t>benefits information. </a:t>
            </a:r>
          </a:p>
        </p:txBody>
      </p:sp>
      <p:sp>
        <p:nvSpPr>
          <p:cNvPr id="2" name="Title 1">
            <a:extLst>
              <a:ext uri="{FF2B5EF4-FFF2-40B4-BE49-F238E27FC236}">
                <a16:creationId xmlns:a16="http://schemas.microsoft.com/office/drawing/2014/main" id="{C7A1A568-63B7-2907-0450-D756BF6C5E1B}"/>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Coverage Information</a:t>
            </a:r>
          </a:p>
        </p:txBody>
      </p:sp>
    </p:spTree>
    <p:extLst>
      <p:ext uri="{BB962C8B-B14F-4D97-AF65-F5344CB8AC3E}">
        <p14:creationId xmlns:p14="http://schemas.microsoft.com/office/powerpoint/2010/main" val="2304752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low confidence">
            <a:extLst>
              <a:ext uri="{FF2B5EF4-FFF2-40B4-BE49-F238E27FC236}">
                <a16:creationId xmlns:a16="http://schemas.microsoft.com/office/drawing/2014/main" id="{2639DCA9-998D-4604-3563-2E5CFC887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43" y="1083751"/>
            <a:ext cx="4636961" cy="3289297"/>
          </a:xfrm>
          <a:prstGeom prst="rect">
            <a:avLst/>
          </a:prstGeom>
          <a:ln w="3175">
            <a:solidFill>
              <a:schemeClr val="tx2"/>
            </a:solidFill>
          </a:ln>
        </p:spPr>
      </p:pic>
      <p:sp>
        <p:nvSpPr>
          <p:cNvPr id="17" name="Flowchart: Manual Operation 16">
            <a:extLst>
              <a:ext uri="{FF2B5EF4-FFF2-40B4-BE49-F238E27FC236}">
                <a16:creationId xmlns:a16="http://schemas.microsoft.com/office/drawing/2014/main" id="{58365B78-F84B-BD38-559D-FF770ED8E8F8}"/>
              </a:ext>
            </a:extLst>
          </p:cNvPr>
          <p:cNvSpPr/>
          <p:nvPr/>
        </p:nvSpPr>
        <p:spPr>
          <a:xfrm rot="5400000">
            <a:off x="4598235" y="2591339"/>
            <a:ext cx="441296" cy="713218"/>
          </a:xfrm>
          <a:prstGeom prst="flowChartManualOperation">
            <a:avLst/>
          </a:prstGeom>
          <a:solidFill>
            <a:srgbClr val="F89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91D310CC-BD0A-4386-973B-76BC8F720014}"/>
              </a:ext>
            </a:extLst>
          </p:cNvPr>
          <p:cNvSpPr txBox="1">
            <a:spLocks/>
          </p:cNvSpPr>
          <p:nvPr/>
        </p:nvSpPr>
        <p:spPr>
          <a:xfrm>
            <a:off x="-857250" y="1269594"/>
            <a:ext cx="3776157" cy="497642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prstClr val="black"/>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5A6378"/>
              </a:solidFill>
              <a:effectLst/>
              <a:uLnTx/>
              <a:uFillTx/>
              <a:latin typeface="Corbel" panose="020B0503020204020204" pitchFamily="34" charset="0"/>
              <a:ea typeface="+mn-ea"/>
              <a:cs typeface="+mn-cs"/>
            </a:endParaRPr>
          </a:p>
        </p:txBody>
      </p:sp>
      <p:pic>
        <p:nvPicPr>
          <p:cNvPr id="6" name="Picture 5" descr="A screenshot of a computer&#10;&#10;Description automatically generated with low confidence">
            <a:extLst>
              <a:ext uri="{FF2B5EF4-FFF2-40B4-BE49-F238E27FC236}">
                <a16:creationId xmlns:a16="http://schemas.microsoft.com/office/drawing/2014/main" id="{986A93EB-C1F2-5519-7E4A-F0670D6E5BC3}"/>
              </a:ext>
            </a:extLst>
          </p:cNvPr>
          <p:cNvPicPr>
            <a:picLocks noChangeAspect="1"/>
          </p:cNvPicPr>
          <p:nvPr/>
        </p:nvPicPr>
        <p:blipFill rotWithShape="1">
          <a:blip r:embed="rId3">
            <a:extLst>
              <a:ext uri="{28A0092B-C50C-407E-A947-70E740481C1C}">
                <a14:useLocalDpi xmlns:a14="http://schemas.microsoft.com/office/drawing/2010/main" val="0"/>
              </a:ext>
            </a:extLst>
          </a:blip>
          <a:srcRect l="63241" t="48182" r="1481" b="40902"/>
          <a:stretch/>
        </p:blipFill>
        <p:spPr>
          <a:xfrm>
            <a:off x="5120630" y="2486962"/>
            <a:ext cx="3291780" cy="722586"/>
          </a:xfrm>
          <a:prstGeom prst="rect">
            <a:avLst/>
          </a:prstGeom>
          <a:ln w="3175">
            <a:solidFill>
              <a:srgbClr val="55565A"/>
            </a:solidFill>
          </a:ln>
        </p:spPr>
      </p:pic>
      <p:sp>
        <p:nvSpPr>
          <p:cNvPr id="10" name="Rectangle: Rounded Corners 9">
            <a:extLst>
              <a:ext uri="{FF2B5EF4-FFF2-40B4-BE49-F238E27FC236}">
                <a16:creationId xmlns:a16="http://schemas.microsoft.com/office/drawing/2014/main" id="{EDCAEA52-7A1B-EF7A-8BE3-91E20A3EE638}"/>
              </a:ext>
            </a:extLst>
          </p:cNvPr>
          <p:cNvSpPr/>
          <p:nvPr/>
        </p:nvSpPr>
        <p:spPr>
          <a:xfrm>
            <a:off x="6700963" y="2804615"/>
            <a:ext cx="603493" cy="383177"/>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931538C-ED55-AD7C-5B7D-2C3EF0EB9376}"/>
              </a:ext>
            </a:extLst>
          </p:cNvPr>
          <p:cNvSpPr/>
          <p:nvPr/>
        </p:nvSpPr>
        <p:spPr>
          <a:xfrm>
            <a:off x="4023370" y="2825508"/>
            <a:ext cx="481398" cy="241042"/>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37453D-BE3E-5DEC-AA6F-6178840B7655}"/>
              </a:ext>
            </a:extLst>
          </p:cNvPr>
          <p:cNvSpPr txBox="1"/>
          <p:nvPr/>
        </p:nvSpPr>
        <p:spPr>
          <a:xfrm>
            <a:off x="437245" y="4716744"/>
            <a:ext cx="2573286" cy="1610028"/>
          </a:xfrm>
          <a:prstGeom prst="rect">
            <a:avLst/>
          </a:prstGeom>
          <a:noFill/>
        </p:spPr>
        <p:txBody>
          <a:bodyPr wrap="square">
            <a:noAutofit/>
          </a:bodyPr>
          <a:lstStyle/>
          <a:p>
            <a:pPr marR="0" algn="l" rtl="0">
              <a:spcAft>
                <a:spcPts val="600"/>
              </a:spcAft>
            </a:pPr>
            <a:r>
              <a:rPr lang="en-US" sz="1600" b="0" i="0" u="none" strike="noStrike">
                <a:solidFill>
                  <a:srgbClr val="55565A"/>
                </a:solidFill>
                <a:latin typeface="Corbel" panose="020B0503020204020204" pitchFamily="34" charset="0"/>
              </a:rPr>
              <a:t>Click on </a:t>
            </a:r>
            <a:r>
              <a:rPr lang="en-US" sz="1600" b="1" i="0" u="none" strike="noStrike">
                <a:solidFill>
                  <a:srgbClr val="0070C0"/>
                </a:solidFill>
                <a:latin typeface="Corbel" panose="020B0503020204020204" pitchFamily="34" charset="0"/>
              </a:rPr>
              <a:t>Benefits</a:t>
            </a:r>
            <a:r>
              <a:rPr lang="en-US" sz="1600" b="0" i="0" u="none" strike="noStrike">
                <a:solidFill>
                  <a:schemeClr val="tx1">
                    <a:lumMod val="75000"/>
                    <a:lumOff val="25000"/>
                  </a:schemeClr>
                </a:solidFill>
                <a:latin typeface="Corbel" panose="020B0503020204020204" pitchFamily="34" charset="0"/>
              </a:rPr>
              <a:t> </a:t>
            </a:r>
            <a:r>
              <a:rPr lang="en-US" sz="1600" b="0" i="0" u="none" strike="noStrike">
                <a:solidFill>
                  <a:srgbClr val="55565A"/>
                </a:solidFill>
                <a:latin typeface="Corbel" panose="020B0503020204020204" pitchFamily="34" charset="0"/>
              </a:rPr>
              <a:t>to open the list of services covered unde</a:t>
            </a:r>
            <a:r>
              <a:rPr lang="en-US" sz="1600">
                <a:solidFill>
                  <a:srgbClr val="55565A"/>
                </a:solidFill>
                <a:latin typeface="Corbel" panose="020B0503020204020204" pitchFamily="34" charset="0"/>
              </a:rPr>
              <a:t>r the member’s policy. Also be sure to verify limitations and exclusions, as benefits vary by policy.</a:t>
            </a:r>
            <a:endParaRPr lang="en-US" sz="1600" b="0" i="0" u="none" strike="noStrike">
              <a:solidFill>
                <a:srgbClr val="55565A"/>
              </a:solidFill>
              <a:latin typeface="Corbel" panose="020B0503020204020204" pitchFamily="34" charset="0"/>
            </a:endParaRPr>
          </a:p>
        </p:txBody>
      </p:sp>
      <p:sp>
        <p:nvSpPr>
          <p:cNvPr id="5" name="Title 1">
            <a:extLst>
              <a:ext uri="{FF2B5EF4-FFF2-40B4-BE49-F238E27FC236}">
                <a16:creationId xmlns:a16="http://schemas.microsoft.com/office/drawing/2014/main" id="{29BF6DE5-B2FE-8EE8-5146-F84A1235C65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Benefits for Members</a:t>
            </a:r>
          </a:p>
        </p:txBody>
      </p:sp>
      <p:pic>
        <p:nvPicPr>
          <p:cNvPr id="2" name="Picture 2">
            <a:extLst>
              <a:ext uri="{FF2B5EF4-FFF2-40B4-BE49-F238E27FC236}">
                <a16:creationId xmlns:a16="http://schemas.microsoft.com/office/drawing/2014/main" id="{E4B20688-D18D-D9C6-4E99-68F657715E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757804"/>
            <a:ext cx="4495800" cy="2727140"/>
          </a:xfrm>
          <a:prstGeom prst="rect">
            <a:avLst/>
          </a:prstGeom>
          <a:noFill/>
          <a:ln>
            <a:solidFill>
              <a:srgbClr val="55565A"/>
            </a:solidFill>
          </a:ln>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A8D69C96-9DEB-CAB1-1F6B-7EEE3ED8F4D9}"/>
              </a:ext>
            </a:extLst>
          </p:cNvPr>
          <p:cNvSpPr/>
          <p:nvPr/>
        </p:nvSpPr>
        <p:spPr>
          <a:xfrm rot="5400000">
            <a:off x="2892858" y="5104287"/>
            <a:ext cx="695215" cy="483840"/>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10C78CD4-3709-617F-2C2C-EB1E7560D30D}"/>
              </a:ext>
            </a:extLst>
          </p:cNvPr>
          <p:cNvSpPr/>
          <p:nvPr/>
        </p:nvSpPr>
        <p:spPr>
          <a:xfrm rot="5400000">
            <a:off x="2896620" y="5746498"/>
            <a:ext cx="695215" cy="483840"/>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3894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9BCBB6C-3C59-4263-A3E8-E24966160B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936"/>
          <a:stretch/>
        </p:blipFill>
        <p:spPr bwMode="auto">
          <a:xfrm>
            <a:off x="2075523" y="1448115"/>
            <a:ext cx="4992954" cy="1105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B26A3CC-0AFD-4CEC-8EAD-F544D8780C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 t="41328" r="818" b="1"/>
          <a:stretch/>
        </p:blipFill>
        <p:spPr bwMode="auto">
          <a:xfrm>
            <a:off x="1299614" y="2613095"/>
            <a:ext cx="6544772" cy="3217041"/>
          </a:xfrm>
          <a:prstGeom prst="rect">
            <a:avLst/>
          </a:prstGeom>
          <a:noFill/>
          <a:ln>
            <a:solidFill>
              <a:srgbClr val="55565A"/>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393370-5E84-4A96-8E7D-7E1FCEC8F9C3}"/>
              </a:ext>
            </a:extLst>
          </p:cNvPr>
          <p:cNvSpPr txBox="1"/>
          <p:nvPr/>
        </p:nvSpPr>
        <p:spPr>
          <a:xfrm>
            <a:off x="427137" y="742177"/>
            <a:ext cx="81534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Use the “Coverage” menu option to research a BlueCard (out-of-area) member (insured through a Blue Plan other than Louisiana Blue).</a:t>
            </a:r>
          </a:p>
        </p:txBody>
      </p:sp>
      <p:sp>
        <p:nvSpPr>
          <p:cNvPr id="6" name="Oval 5">
            <a:extLst>
              <a:ext uri="{FF2B5EF4-FFF2-40B4-BE49-F238E27FC236}">
                <a16:creationId xmlns:a16="http://schemas.microsoft.com/office/drawing/2014/main" id="{F1A2947B-55CB-4FE3-806F-68920BEDA9BD}"/>
              </a:ext>
            </a:extLst>
          </p:cNvPr>
          <p:cNvSpPr/>
          <p:nvPr/>
        </p:nvSpPr>
        <p:spPr>
          <a:xfrm>
            <a:off x="4458404" y="1786320"/>
            <a:ext cx="2097816" cy="650503"/>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9D93"/>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CBD91652-82FF-8C05-4EF7-C83F9D53728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Benefits for BlueCard Members</a:t>
            </a:r>
          </a:p>
        </p:txBody>
      </p:sp>
      <p:sp>
        <p:nvSpPr>
          <p:cNvPr id="3" name="Rounded Rectangle 9">
            <a:extLst>
              <a:ext uri="{FF2B5EF4-FFF2-40B4-BE49-F238E27FC236}">
                <a16:creationId xmlns:a16="http://schemas.microsoft.com/office/drawing/2014/main" id="{DCDEE6EE-3F64-F869-D9F6-61FE55887FB0}"/>
              </a:ext>
            </a:extLst>
          </p:cNvPr>
          <p:cNvSpPr/>
          <p:nvPr/>
        </p:nvSpPr>
        <p:spPr>
          <a:xfrm>
            <a:off x="427137" y="5830136"/>
            <a:ext cx="8153400" cy="9144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3CE832-5810-0550-5EB1-514A5F7F9128}"/>
              </a:ext>
            </a:extLst>
          </p:cNvPr>
          <p:cNvSpPr txBox="1"/>
          <p:nvPr/>
        </p:nvSpPr>
        <p:spPr>
          <a:xfrm>
            <a:off x="563462" y="5994948"/>
            <a:ext cx="781575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More information on BlueCard Eligibility and Benefits is available online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&gt;Speed Guides</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286376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50E04-7F04-2B92-219E-8EE444A05AEC}"/>
              </a:ext>
            </a:extLst>
          </p:cNvPr>
          <p:cNvSpPr txBox="1"/>
          <p:nvPr/>
        </p:nvSpPr>
        <p:spPr>
          <a:xfrm>
            <a:off x="698558" y="3784068"/>
            <a:ext cx="7841295" cy="1154162"/>
          </a:xfrm>
          <a:prstGeom prst="rect">
            <a:avLst/>
          </a:prstGeom>
          <a:noFill/>
        </p:spPr>
        <p:txBody>
          <a:bodyPr wrap="square">
            <a:spAutoFit/>
          </a:bodyPr>
          <a:lstStyle/>
          <a:p>
            <a:pPr>
              <a:spcAft>
                <a:spcPts val="1800"/>
              </a:spcAft>
            </a:pPr>
            <a:r>
              <a:rPr lang="en-US" dirty="0">
                <a:solidFill>
                  <a:srgbClr val="55565A"/>
                </a:solidFill>
                <a:latin typeface="Corbel" panose="020B0503020204020204" pitchFamily="34" charset="0"/>
              </a:rPr>
              <a:t>iLinkBlue includes an application providers can use to research Louisiana Blue </a:t>
            </a:r>
            <a:r>
              <a:rPr lang="en-US" dirty="0" err="1">
                <a:solidFill>
                  <a:srgbClr val="55565A"/>
                </a:solidFill>
                <a:latin typeface="Corbel" panose="020B0503020204020204" pitchFamily="34" charset="0"/>
              </a:rPr>
              <a:t>allowables</a:t>
            </a:r>
            <a:r>
              <a:rPr lang="en-US" dirty="0">
                <a:solidFill>
                  <a:srgbClr val="55565A"/>
                </a:solidFill>
                <a:latin typeface="Corbel" panose="020B0503020204020204" pitchFamily="34" charset="0"/>
              </a:rPr>
              <a:t>:</a:t>
            </a:r>
          </a:p>
          <a:p>
            <a:pPr marL="285750" marR="0" indent="-285750" algn="l" rtl="0">
              <a:spcAft>
                <a:spcPts val="1800"/>
              </a:spcAft>
              <a:buClr>
                <a:srgbClr val="55565A"/>
              </a:buClr>
              <a:buFont typeface="Arial" panose="020B0604020202020204" pitchFamily="34" charset="0"/>
              <a:buChar char="•"/>
            </a:pPr>
            <a:r>
              <a:rPr lang="en-US" b="1" dirty="0">
                <a:solidFill>
                  <a:srgbClr val="0070C0"/>
                </a:solidFill>
                <a:latin typeface="Corbel" panose="020B0503020204020204" pitchFamily="34" charset="0"/>
              </a:rPr>
              <a:t>Professional Provider Allowable Charges Search</a:t>
            </a:r>
            <a:r>
              <a:rPr lang="en-US" dirty="0">
                <a:solidFill>
                  <a:srgbClr val="55565A"/>
                </a:solidFill>
                <a:latin typeface="Corbel" panose="020B0503020204020204" pitchFamily="34" charset="0"/>
              </a:rPr>
              <a:t>.</a:t>
            </a:r>
          </a:p>
        </p:txBody>
      </p:sp>
      <p:pic>
        <p:nvPicPr>
          <p:cNvPr id="7" name="Picture 6" descr="A screenshot of a computer&#10;&#10;Description automatically generated with medium confidence">
            <a:extLst>
              <a:ext uri="{FF2B5EF4-FFF2-40B4-BE49-F238E27FC236}">
                <a16:creationId xmlns:a16="http://schemas.microsoft.com/office/drawing/2014/main" id="{56B92F82-5729-6330-1CD4-F9A794B9219C}"/>
              </a:ext>
            </a:extLst>
          </p:cNvPr>
          <p:cNvPicPr>
            <a:picLocks noChangeAspect="1"/>
          </p:cNvPicPr>
          <p:nvPr/>
        </p:nvPicPr>
        <p:blipFill rotWithShape="1">
          <a:blip r:embed="rId3">
            <a:extLst>
              <a:ext uri="{28A0092B-C50C-407E-A947-70E740481C1C}">
                <a14:useLocalDpi xmlns:a14="http://schemas.microsoft.com/office/drawing/2010/main" val="0"/>
              </a:ext>
            </a:extLst>
          </a:blip>
          <a:srcRect l="464" r="27800" b="12899"/>
          <a:stretch/>
        </p:blipFill>
        <p:spPr>
          <a:xfrm>
            <a:off x="471677" y="1114190"/>
            <a:ext cx="8200645" cy="2314809"/>
          </a:xfrm>
          <a:prstGeom prst="rect">
            <a:avLst/>
          </a:prstGeom>
          <a:ln w="3175">
            <a:solidFill>
              <a:schemeClr val="tx1"/>
            </a:solidFill>
          </a:ln>
        </p:spPr>
      </p:pic>
      <p:cxnSp>
        <p:nvCxnSpPr>
          <p:cNvPr id="4" name="Straight Connector 3">
            <a:extLst>
              <a:ext uri="{FF2B5EF4-FFF2-40B4-BE49-F238E27FC236}">
                <a16:creationId xmlns:a16="http://schemas.microsoft.com/office/drawing/2014/main" id="{81B810B3-41E2-E2BA-97AE-62C550A5C56A}"/>
              </a:ext>
            </a:extLst>
          </p:cNvPr>
          <p:cNvCxnSpPr>
            <a:cxnSpLocks/>
          </p:cNvCxnSpPr>
          <p:nvPr/>
        </p:nvCxnSpPr>
        <p:spPr>
          <a:xfrm>
            <a:off x="2905314" y="1558949"/>
            <a:ext cx="1144172"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
        <p:nvSpPr>
          <p:cNvPr id="26" name="Rectangle: Rounded Corners 25">
            <a:extLst>
              <a:ext uri="{FF2B5EF4-FFF2-40B4-BE49-F238E27FC236}">
                <a16:creationId xmlns:a16="http://schemas.microsoft.com/office/drawing/2014/main" id="{31FD2E39-D616-377E-1DAD-411F3C3E96AB}"/>
              </a:ext>
            </a:extLst>
          </p:cNvPr>
          <p:cNvSpPr/>
          <p:nvPr/>
        </p:nvSpPr>
        <p:spPr>
          <a:xfrm>
            <a:off x="4361461" y="2281287"/>
            <a:ext cx="3545971" cy="414780"/>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F4B96AF-6C40-E952-6E85-3728204BC9A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Allowables Research</a:t>
            </a:r>
          </a:p>
        </p:txBody>
      </p:sp>
    </p:spTree>
    <p:extLst>
      <p:ext uri="{BB962C8B-B14F-4D97-AF65-F5344CB8AC3E}">
        <p14:creationId xmlns:p14="http://schemas.microsoft.com/office/powerpoint/2010/main" val="3256421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78192F47-8C86-6656-8843-8FA85BF21437}"/>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5" name="TextBox 4">
            <a:extLst>
              <a:ext uri="{FF2B5EF4-FFF2-40B4-BE49-F238E27FC236}">
                <a16:creationId xmlns:a16="http://schemas.microsoft.com/office/drawing/2014/main" id="{0CA50E04-7F04-2B92-219E-8EE444A05AEC}"/>
              </a:ext>
            </a:extLst>
          </p:cNvPr>
          <p:cNvSpPr txBox="1"/>
          <p:nvPr/>
        </p:nvSpPr>
        <p:spPr>
          <a:xfrm>
            <a:off x="792219" y="3522721"/>
            <a:ext cx="7659580" cy="1631216"/>
          </a:xfrm>
          <a:prstGeom prst="rect">
            <a:avLst/>
          </a:prstGeom>
          <a:noFill/>
        </p:spPr>
        <p:txBody>
          <a:bodyPr wrap="square">
            <a:spAutoFit/>
          </a:bodyPr>
          <a:lstStyle/>
          <a:p>
            <a:pPr marR="0" algn="l" rtl="0">
              <a:spcAft>
                <a:spcPts val="600"/>
              </a:spcAft>
            </a:pPr>
            <a:r>
              <a:rPr lang="en-US" b="1">
                <a:solidFill>
                  <a:srgbClr val="0070C0"/>
                </a:solidFill>
                <a:latin typeface="Corbel" panose="020B0503020204020204" pitchFamily="34" charset="0"/>
              </a:rPr>
              <a:t>Professional Allowable Search</a:t>
            </a:r>
          </a:p>
          <a:p>
            <a:pPr marL="285750" marR="0" indent="-285750" algn="l" rtl="0">
              <a:spcAft>
                <a:spcPts val="600"/>
              </a:spcAft>
              <a:buFont typeface="Arial" panose="020B0604020202020204" pitchFamily="34" charset="0"/>
              <a:buChar char="•"/>
            </a:pPr>
            <a:r>
              <a:rPr lang="en-US">
                <a:solidFill>
                  <a:srgbClr val="55565A"/>
                </a:solidFill>
                <a:latin typeface="Corbel" panose="020B0503020204020204" pitchFamily="34" charset="0"/>
              </a:rPr>
              <a:t>When searching for an allowable charge enter the date of service, appropriate network and the code. </a:t>
            </a:r>
          </a:p>
          <a:p>
            <a:pPr marL="285750" marR="0" indent="-285750" algn="l" rtl="0">
              <a:spcAft>
                <a:spcPts val="600"/>
              </a:spcAft>
              <a:buFont typeface="Arial" panose="020B0604020202020204" pitchFamily="34" charset="0"/>
              <a:buChar char="•"/>
            </a:pPr>
            <a:r>
              <a:rPr lang="en-US">
                <a:solidFill>
                  <a:srgbClr val="55565A"/>
                </a:solidFill>
                <a:latin typeface="Corbel" panose="020B0503020204020204" pitchFamily="34" charset="0"/>
              </a:rPr>
              <a:t>The date of service is important because you can search current, past or future (when available) allowable charges. </a:t>
            </a:r>
          </a:p>
        </p:txBody>
      </p:sp>
      <p:pic>
        <p:nvPicPr>
          <p:cNvPr id="6" name="Picture 5" descr="A screenshot of a search box&#10;&#10;Description automatically generated with low confidence">
            <a:extLst>
              <a:ext uri="{FF2B5EF4-FFF2-40B4-BE49-F238E27FC236}">
                <a16:creationId xmlns:a16="http://schemas.microsoft.com/office/drawing/2014/main" id="{D528BFA4-FED5-D932-73DC-291ED9AEA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4" y="1152857"/>
            <a:ext cx="8081783" cy="2189902"/>
          </a:xfrm>
          <a:prstGeom prst="rect">
            <a:avLst/>
          </a:prstGeom>
        </p:spPr>
      </p:pic>
      <p:sp>
        <p:nvSpPr>
          <p:cNvPr id="7" name="TextBox 6">
            <a:extLst>
              <a:ext uri="{FF2B5EF4-FFF2-40B4-BE49-F238E27FC236}">
                <a16:creationId xmlns:a16="http://schemas.microsoft.com/office/drawing/2014/main" id="{21EC4B22-8D9E-3827-66B2-0EA135E61BB4}"/>
              </a:ext>
            </a:extLst>
          </p:cNvPr>
          <p:cNvSpPr txBox="1"/>
          <p:nvPr/>
        </p:nvSpPr>
        <p:spPr>
          <a:xfrm>
            <a:off x="1638978" y="5991509"/>
            <a:ext cx="7659580" cy="523220"/>
          </a:xfrm>
          <a:prstGeom prst="rect">
            <a:avLst/>
          </a:prstGeom>
          <a:noFill/>
        </p:spPr>
        <p:txBody>
          <a:bodyPr wrap="square">
            <a:spAutoFit/>
          </a:bodyPr>
          <a:lstStyle/>
          <a:p>
            <a:pPr marR="0" algn="l" rtl="0">
              <a:spcAft>
                <a:spcPts val="600"/>
              </a:spcAft>
            </a:pPr>
            <a:r>
              <a:rPr lang="en-US" sz="1400">
                <a:solidFill>
                  <a:srgbClr val="55565A"/>
                </a:solidFill>
                <a:latin typeface="Corbel" panose="020B0503020204020204" pitchFamily="34" charset="0"/>
              </a:rPr>
              <a:t>Providers must use iLinkBlue for professional allowable charges. Our Customer Care Center </a:t>
            </a:r>
            <a:br>
              <a:rPr lang="en-US" sz="1400">
                <a:solidFill>
                  <a:srgbClr val="55565A"/>
                </a:solidFill>
                <a:latin typeface="Corbel" panose="020B0503020204020204" pitchFamily="34" charset="0"/>
              </a:rPr>
            </a:br>
            <a:r>
              <a:rPr lang="en-US" sz="1400">
                <a:solidFill>
                  <a:srgbClr val="55565A"/>
                </a:solidFill>
                <a:latin typeface="Corbel" panose="020B0503020204020204" pitchFamily="34" charset="0"/>
              </a:rPr>
              <a:t>cannot assist with this service. </a:t>
            </a:r>
          </a:p>
        </p:txBody>
      </p:sp>
      <p:pic>
        <p:nvPicPr>
          <p:cNvPr id="9" name="Graphic 8" descr="Marketing with solid fill">
            <a:extLst>
              <a:ext uri="{FF2B5EF4-FFF2-40B4-BE49-F238E27FC236}">
                <a16:creationId xmlns:a16="http://schemas.microsoft.com/office/drawing/2014/main" id="{6962EB55-06FB-E0FB-63D2-6E09D7BD2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025" y="5817522"/>
            <a:ext cx="940529" cy="940529"/>
          </a:xfrm>
          <a:prstGeom prst="rect">
            <a:avLst/>
          </a:prstGeom>
        </p:spPr>
      </p:pic>
      <p:sp>
        <p:nvSpPr>
          <p:cNvPr id="8" name="Title 1">
            <a:extLst>
              <a:ext uri="{FF2B5EF4-FFF2-40B4-BE49-F238E27FC236}">
                <a16:creationId xmlns:a16="http://schemas.microsoft.com/office/drawing/2014/main" id="{AADB8C20-0761-92BB-9A98-19FA6F5FC90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Allowables Research</a:t>
            </a:r>
          </a:p>
        </p:txBody>
      </p:sp>
    </p:spTree>
    <p:extLst>
      <p:ext uri="{BB962C8B-B14F-4D97-AF65-F5344CB8AC3E}">
        <p14:creationId xmlns:p14="http://schemas.microsoft.com/office/powerpoint/2010/main" val="325087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4E9A7-5EA4-21D1-FB0A-43FEAD7E8E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3192" y="2223930"/>
            <a:ext cx="8252977" cy="569002"/>
          </a:xfrm>
          <a:prstGeom prst="rect">
            <a:avLst/>
          </a:prstGeom>
          <a:ln w="3175">
            <a:solidFill>
              <a:srgbClr val="55565A"/>
            </a:solidFill>
          </a:ln>
        </p:spPr>
      </p:pic>
      <p:pic>
        <p:nvPicPr>
          <p:cNvPr id="8" name="Picture 7">
            <a:extLst>
              <a:ext uri="{FF2B5EF4-FFF2-40B4-BE49-F238E27FC236}">
                <a16:creationId xmlns:a16="http://schemas.microsoft.com/office/drawing/2014/main" id="{FFA4E9D7-8191-F7AE-95B9-901547958E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
          <a:stretch/>
        </p:blipFill>
        <p:spPr>
          <a:xfrm>
            <a:off x="403193" y="2793281"/>
            <a:ext cx="8252976" cy="367534"/>
          </a:xfrm>
          <a:prstGeom prst="rect">
            <a:avLst/>
          </a:prstGeom>
          <a:ln w="3175">
            <a:solidFill>
              <a:schemeClr val="tx1"/>
            </a:solidFill>
          </a:ln>
        </p:spPr>
      </p:pic>
      <p:sp>
        <p:nvSpPr>
          <p:cNvPr id="10" name="Rectangle 9">
            <a:extLst>
              <a:ext uri="{FF2B5EF4-FFF2-40B4-BE49-F238E27FC236}">
                <a16:creationId xmlns:a16="http://schemas.microsoft.com/office/drawing/2014/main" id="{FF60CE08-3F8B-007F-4168-791AA4743941}"/>
              </a:ext>
            </a:extLst>
          </p:cNvPr>
          <p:cNvSpPr/>
          <p:nvPr/>
        </p:nvSpPr>
        <p:spPr>
          <a:xfrm>
            <a:off x="3042783" y="2301994"/>
            <a:ext cx="4129791" cy="419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BCEB-5BB7-2A26-12B9-4BEAFAEBD34A}"/>
              </a:ext>
            </a:extLst>
          </p:cNvPr>
          <p:cNvSpPr/>
          <p:nvPr/>
        </p:nvSpPr>
        <p:spPr>
          <a:xfrm>
            <a:off x="425230" y="4092185"/>
            <a:ext cx="1386202" cy="270456"/>
          </a:xfrm>
          <a:prstGeom prst="ellipse">
            <a:avLst/>
          </a:prstGeom>
          <a:noFill/>
          <a:ln w="38100">
            <a:solidFill>
              <a:srgbClr val="9EC5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EC5DA"/>
              </a:solidFill>
            </a:endParaRPr>
          </a:p>
        </p:txBody>
      </p:sp>
      <p:sp>
        <p:nvSpPr>
          <p:cNvPr id="13" name="TextBox 12">
            <a:extLst>
              <a:ext uri="{FF2B5EF4-FFF2-40B4-BE49-F238E27FC236}">
                <a16:creationId xmlns:a16="http://schemas.microsoft.com/office/drawing/2014/main" id="{F1EDAFDE-19C5-3BC4-4FFD-7928313EAD5F}"/>
              </a:ext>
            </a:extLst>
          </p:cNvPr>
          <p:cNvSpPr txBox="1"/>
          <p:nvPr/>
        </p:nvSpPr>
        <p:spPr>
          <a:xfrm>
            <a:off x="228600" y="823133"/>
            <a:ext cx="8240719" cy="1759456"/>
          </a:xfrm>
          <a:prstGeom prst="rect">
            <a:avLst/>
          </a:prstGeom>
          <a:noFill/>
        </p:spPr>
        <p:txBody>
          <a:bodyPr wrap="square">
            <a:spAutoFit/>
          </a:bodyPr>
          <a:lstStyle/>
          <a:p>
            <a:pPr>
              <a:spcAft>
                <a:spcPts val="600"/>
              </a:spcAft>
            </a:pPr>
            <a:r>
              <a:rPr lang="en-US" dirty="0">
                <a:solidFill>
                  <a:srgbClr val="595959"/>
                </a:solidFill>
                <a:latin typeface="Corbel" panose="020B0503020204020204" pitchFamily="34" charset="0"/>
                <a:ea typeface="Aptos" panose="020B0004020202020204" pitchFamily="34" charset="0"/>
              </a:rPr>
              <a:t>P</a:t>
            </a:r>
            <a:r>
              <a:rPr lang="en-US" sz="1800" dirty="0">
                <a:solidFill>
                  <a:srgbClr val="595959"/>
                </a:solidFill>
                <a:effectLst/>
                <a:latin typeface="Corbel" panose="020B0503020204020204" pitchFamily="34" charset="0"/>
                <a:ea typeface="Aptos" panose="020B0004020202020204" pitchFamily="34" charset="0"/>
              </a:rPr>
              <a:t>roviders now have access to electronic copies of Refund Request letters in iLinkBlue. </a:t>
            </a:r>
          </a:p>
          <a:p>
            <a:pPr marL="285750" marR="0" indent="-285750">
              <a:spcBef>
                <a:spcPts val="0"/>
              </a:spcBef>
              <a:spcAft>
                <a:spcPts val="800"/>
              </a:spcAft>
              <a:buFont typeface="Arial" panose="020B0604020202020204" pitchFamily="34" charset="0"/>
              <a:buChar char="•"/>
            </a:pPr>
            <a:r>
              <a:rPr lang="en-US" sz="1800" dirty="0">
                <a:solidFill>
                  <a:srgbClr val="595959"/>
                </a:solidFill>
                <a:effectLst/>
                <a:latin typeface="Corbel" panose="020B0503020204020204" pitchFamily="34" charset="0"/>
                <a:ea typeface="Aptos" panose="020B0004020202020204" pitchFamily="34" charset="0"/>
              </a:rPr>
              <a:t>The letters are accessible for 24 months from their issue date. </a:t>
            </a:r>
          </a:p>
          <a:p>
            <a:pPr marL="285750" marR="0" indent="-285750">
              <a:spcBef>
                <a:spcPts val="0"/>
              </a:spcBef>
              <a:spcAft>
                <a:spcPts val="800"/>
              </a:spcAft>
              <a:buFont typeface="Arial" panose="020B0604020202020204" pitchFamily="34" charset="0"/>
              <a:buChar char="•"/>
            </a:pPr>
            <a:r>
              <a:rPr lang="en-US" sz="1800" dirty="0">
                <a:solidFill>
                  <a:srgbClr val="595959"/>
                </a:solidFill>
                <a:effectLst/>
                <a:latin typeface="Corbel" panose="020B0503020204020204" pitchFamily="34" charset="0"/>
                <a:ea typeface="Aptos" panose="020B0004020202020204" pitchFamily="34" charset="0"/>
              </a:rPr>
              <a:t>We will continue to grow this feature to include other types of letters in the future.</a:t>
            </a:r>
            <a:r>
              <a:rPr lang="en-US" dirty="0">
                <a:solidFill>
                  <a:srgbClr val="595959"/>
                </a:solidFill>
                <a:effectLst/>
                <a:latin typeface="Corbel" panose="020B0503020204020204" pitchFamily="34" charset="0"/>
              </a:rPr>
              <a:t> </a:t>
            </a:r>
            <a:r>
              <a:rPr lang="en-US" sz="1800" kern="100" dirty="0">
                <a:solidFill>
                  <a:srgbClr val="595959"/>
                </a:solidFill>
                <a:effectLst/>
                <a:latin typeface="Corbel" panose="020B0503020204020204" pitchFamily="34" charset="0"/>
                <a:ea typeface="Aptos" panose="020B0004020202020204" pitchFamily="34" charset="0"/>
                <a:cs typeface="Times New Roman" panose="02020603050405020304" pitchFamily="18" charset="0"/>
              </a:rPr>
              <a:t> </a:t>
            </a:r>
            <a:endParaRPr lang="en-US" sz="1800" b="0" i="0" u="none" strike="noStrike" baseline="30000" dirty="0">
              <a:solidFill>
                <a:srgbClr val="595959"/>
              </a:solidFill>
              <a:latin typeface="Corbel" panose="020B0503020204020204" pitchFamily="34" charset="0"/>
            </a:endParaRPr>
          </a:p>
          <a:p>
            <a:endParaRPr lang="en-US" dirty="0">
              <a:solidFill>
                <a:srgbClr val="595959"/>
              </a:solidFill>
              <a:latin typeface="Corbel" panose="020B0503020204020204" pitchFamily="34" charset="0"/>
            </a:endParaRPr>
          </a:p>
        </p:txBody>
      </p:sp>
      <p:grpSp>
        <p:nvGrpSpPr>
          <p:cNvPr id="16" name="Group 15">
            <a:extLst>
              <a:ext uri="{FF2B5EF4-FFF2-40B4-BE49-F238E27FC236}">
                <a16:creationId xmlns:a16="http://schemas.microsoft.com/office/drawing/2014/main" id="{4BC19DF3-4B53-C0ED-751F-155AFEB6CC8C}"/>
              </a:ext>
            </a:extLst>
          </p:cNvPr>
          <p:cNvGrpSpPr/>
          <p:nvPr/>
        </p:nvGrpSpPr>
        <p:grpSpPr>
          <a:xfrm>
            <a:off x="403192" y="2276877"/>
            <a:ext cx="8258149" cy="4088468"/>
            <a:chOff x="403192" y="2276877"/>
            <a:chExt cx="8258149" cy="4088468"/>
          </a:xfrm>
        </p:grpSpPr>
        <p:pic>
          <p:nvPicPr>
            <p:cNvPr id="6" name="Picture 5" descr="A screenshot of a computer&#10;&#10;Description automatically generated">
              <a:extLst>
                <a:ext uri="{FF2B5EF4-FFF2-40B4-BE49-F238E27FC236}">
                  <a16:creationId xmlns:a16="http://schemas.microsoft.com/office/drawing/2014/main" id="{35D3000A-ED8A-D5F0-80F6-88EB0F224E9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3192" y="3154685"/>
              <a:ext cx="8258149" cy="3210660"/>
            </a:xfrm>
            <a:prstGeom prst="rect">
              <a:avLst/>
            </a:prstGeom>
            <a:ln w="3175">
              <a:solidFill>
                <a:srgbClr val="55565A"/>
              </a:solidFill>
            </a:ln>
          </p:spPr>
        </p:pic>
        <p:grpSp>
          <p:nvGrpSpPr>
            <p:cNvPr id="9" name="Group 8">
              <a:extLst>
                <a:ext uri="{FF2B5EF4-FFF2-40B4-BE49-F238E27FC236}">
                  <a16:creationId xmlns:a16="http://schemas.microsoft.com/office/drawing/2014/main" id="{0140B481-66F1-2466-C784-F7432758EAE4}"/>
                </a:ext>
              </a:extLst>
            </p:cNvPr>
            <p:cNvGrpSpPr>
              <a:grpSpLocks noChangeAspect="1"/>
            </p:cNvGrpSpPr>
            <p:nvPr/>
          </p:nvGrpSpPr>
          <p:grpSpPr>
            <a:xfrm>
              <a:off x="487830" y="2276877"/>
              <a:ext cx="8139693" cy="492916"/>
              <a:chOff x="1621442" y="1786622"/>
              <a:chExt cx="5792507" cy="350777"/>
            </a:xfrm>
          </p:grpSpPr>
          <p:pic>
            <p:nvPicPr>
              <p:cNvPr id="12" name="Picture 11">
                <a:extLst>
                  <a:ext uri="{FF2B5EF4-FFF2-40B4-BE49-F238E27FC236}">
                    <a16:creationId xmlns:a16="http://schemas.microsoft.com/office/drawing/2014/main" id="{6F55BDB8-7177-5969-E1F6-9C088FBD20E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621442" y="1786622"/>
                <a:ext cx="5792507" cy="350777"/>
              </a:xfrm>
              <a:prstGeom prst="rect">
                <a:avLst/>
              </a:prstGeom>
              <a:ln>
                <a:noFill/>
              </a:ln>
            </p:spPr>
          </p:pic>
          <p:sp>
            <p:nvSpPr>
              <p:cNvPr id="14" name="Rectangle 13">
                <a:extLst>
                  <a:ext uri="{FF2B5EF4-FFF2-40B4-BE49-F238E27FC236}">
                    <a16:creationId xmlns:a16="http://schemas.microsoft.com/office/drawing/2014/main" id="{AB22C148-0B60-0758-783B-D28F8FFAF89D}"/>
                  </a:ext>
                </a:extLst>
              </p:cNvPr>
              <p:cNvSpPr/>
              <p:nvPr/>
            </p:nvSpPr>
            <p:spPr>
              <a:xfrm>
                <a:off x="3913644" y="1841485"/>
                <a:ext cx="2468833" cy="248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itle 1">
            <a:extLst>
              <a:ext uri="{FF2B5EF4-FFF2-40B4-BE49-F238E27FC236}">
                <a16:creationId xmlns:a16="http://schemas.microsoft.com/office/drawing/2014/main" id="{AB07AAB5-5399-7EAB-3574-9154ECDF19F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Refund Request Letters</a:t>
            </a:r>
          </a:p>
        </p:txBody>
      </p:sp>
      <p:sp>
        <p:nvSpPr>
          <p:cNvPr id="17" name="Rectangle: Rounded Corners 16">
            <a:extLst>
              <a:ext uri="{FF2B5EF4-FFF2-40B4-BE49-F238E27FC236}">
                <a16:creationId xmlns:a16="http://schemas.microsoft.com/office/drawing/2014/main" id="{2A2A0E96-1E43-D545-6DC8-68B0822E99B4}"/>
              </a:ext>
            </a:extLst>
          </p:cNvPr>
          <p:cNvSpPr/>
          <p:nvPr/>
        </p:nvSpPr>
        <p:spPr>
          <a:xfrm>
            <a:off x="482659" y="4124741"/>
            <a:ext cx="1328773" cy="270456"/>
          </a:xfrm>
          <a:prstGeom prst="roundRect">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03A17DF8-E5B0-3A99-05C9-474278F244E0}"/>
              </a:ext>
            </a:extLst>
          </p:cNvPr>
          <p:cNvCxnSpPr>
            <a:cxnSpLocks/>
          </p:cNvCxnSpPr>
          <p:nvPr/>
        </p:nvCxnSpPr>
        <p:spPr>
          <a:xfrm>
            <a:off x="2886841" y="3154685"/>
            <a:ext cx="640080"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29443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77A2E-8720-7F31-6ACF-4B72FE8A5918}"/>
              </a:ext>
            </a:extLst>
          </p:cNvPr>
          <p:cNvPicPr>
            <a:picLocks noChangeAspect="1"/>
          </p:cNvPicPr>
          <p:nvPr/>
        </p:nvPicPr>
        <p:blipFill rotWithShape="1">
          <a:blip r:embed="rId2">
            <a:extLst>
              <a:ext uri="{28A0092B-C50C-407E-A947-70E740481C1C}">
                <a14:useLocalDpi xmlns:a14="http://schemas.microsoft.com/office/drawing/2010/main" val="0"/>
              </a:ext>
            </a:extLst>
          </a:blip>
          <a:srcRect r="2395"/>
          <a:stretch/>
        </p:blipFill>
        <p:spPr>
          <a:xfrm>
            <a:off x="5095882" y="2355682"/>
            <a:ext cx="3429570" cy="3383280"/>
          </a:xfrm>
          <a:prstGeom prst="rect">
            <a:avLst/>
          </a:prstGeom>
          <a:ln>
            <a:solidFill>
              <a:srgbClr val="404040"/>
            </a:solidFill>
          </a:ln>
        </p:spPr>
      </p:pic>
      <p:pic>
        <p:nvPicPr>
          <p:cNvPr id="8" name="Picture 7">
            <a:extLst>
              <a:ext uri="{FF2B5EF4-FFF2-40B4-BE49-F238E27FC236}">
                <a16:creationId xmlns:a16="http://schemas.microsoft.com/office/drawing/2014/main" id="{DF12187F-9250-CD47-BBA1-E58CE8532D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8548" y="2376478"/>
            <a:ext cx="3509436" cy="2714097"/>
          </a:xfrm>
          <a:prstGeom prst="rect">
            <a:avLst/>
          </a:prstGeom>
          <a:ln>
            <a:solidFill>
              <a:srgbClr val="55565A"/>
            </a:solidFill>
          </a:ln>
        </p:spPr>
      </p:pic>
      <p:sp>
        <p:nvSpPr>
          <p:cNvPr id="14" name="Rectangle 13">
            <a:extLst>
              <a:ext uri="{FF2B5EF4-FFF2-40B4-BE49-F238E27FC236}">
                <a16:creationId xmlns:a16="http://schemas.microsoft.com/office/drawing/2014/main" id="{FFCA80A2-8DA2-4B68-8E14-4E0AEFB895A2}"/>
              </a:ext>
            </a:extLst>
          </p:cNvPr>
          <p:cNvSpPr/>
          <p:nvPr/>
        </p:nvSpPr>
        <p:spPr>
          <a:xfrm>
            <a:off x="5219794" y="4022488"/>
            <a:ext cx="1198005" cy="166990"/>
          </a:xfrm>
          <a:prstGeom prst="rect">
            <a:avLst/>
          </a:prstGeom>
          <a:noFill/>
          <a:ln w="127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0" name="Rectangle 19">
            <a:extLst>
              <a:ext uri="{FF2B5EF4-FFF2-40B4-BE49-F238E27FC236}">
                <a16:creationId xmlns:a16="http://schemas.microsoft.com/office/drawing/2014/main" id="{B62F3A5B-ABF6-4034-BF6B-8C60CCEB30E9}"/>
              </a:ext>
            </a:extLst>
          </p:cNvPr>
          <p:cNvSpPr/>
          <p:nvPr/>
        </p:nvSpPr>
        <p:spPr>
          <a:xfrm>
            <a:off x="457200" y="993274"/>
            <a:ext cx="8404301"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full information on the features of iLinkBlue, view our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iLinkBlue Webinar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presentation. It is available online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&gt;Workshops and Webinar Presentations</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grpSp>
        <p:nvGrpSpPr>
          <p:cNvPr id="16" name="Group 15">
            <a:extLst>
              <a:ext uri="{FF2B5EF4-FFF2-40B4-BE49-F238E27FC236}">
                <a16:creationId xmlns:a16="http://schemas.microsoft.com/office/drawing/2014/main" id="{26ACE725-C9ED-C2BE-8464-22BB641FF449}"/>
              </a:ext>
            </a:extLst>
          </p:cNvPr>
          <p:cNvGrpSpPr/>
          <p:nvPr/>
        </p:nvGrpSpPr>
        <p:grpSpPr>
          <a:xfrm>
            <a:off x="2992992" y="4330039"/>
            <a:ext cx="3383280" cy="2377440"/>
            <a:chOff x="2848892" y="4221798"/>
            <a:chExt cx="3383280" cy="2377440"/>
          </a:xfrm>
        </p:grpSpPr>
        <p:grpSp>
          <p:nvGrpSpPr>
            <p:cNvPr id="7" name="Group 6">
              <a:extLst>
                <a:ext uri="{FF2B5EF4-FFF2-40B4-BE49-F238E27FC236}">
                  <a16:creationId xmlns:a16="http://schemas.microsoft.com/office/drawing/2014/main" id="{14CEAF42-F5EE-627C-D7EC-54B14135F4A9}"/>
                </a:ext>
              </a:extLst>
            </p:cNvPr>
            <p:cNvGrpSpPr>
              <a:grpSpLocks/>
            </p:cNvGrpSpPr>
            <p:nvPr/>
          </p:nvGrpSpPr>
          <p:grpSpPr>
            <a:xfrm>
              <a:off x="2848892" y="4221798"/>
              <a:ext cx="3383280" cy="2377440"/>
              <a:chOff x="5478330" y="4324827"/>
              <a:chExt cx="3574686" cy="2386272"/>
            </a:xfrm>
          </p:grpSpPr>
          <p:grpSp>
            <p:nvGrpSpPr>
              <p:cNvPr id="9" name="Group 8">
                <a:extLst>
                  <a:ext uri="{FF2B5EF4-FFF2-40B4-BE49-F238E27FC236}">
                    <a16:creationId xmlns:a16="http://schemas.microsoft.com/office/drawing/2014/main" id="{78059F5C-3A47-7048-7EC5-6C3C1C15E37E}"/>
                  </a:ext>
                </a:extLst>
              </p:cNvPr>
              <p:cNvGrpSpPr>
                <a:grpSpLocks/>
              </p:cNvGrpSpPr>
              <p:nvPr/>
            </p:nvGrpSpPr>
            <p:grpSpPr>
              <a:xfrm>
                <a:off x="5478330" y="4324827"/>
                <a:ext cx="3574686" cy="2386272"/>
                <a:chOff x="5333614" y="4193267"/>
                <a:chExt cx="3574686" cy="2386272"/>
              </a:xfrm>
            </p:grpSpPr>
            <p:pic>
              <p:nvPicPr>
                <p:cNvPr id="11" name="Picture 10">
                  <a:extLst>
                    <a:ext uri="{FF2B5EF4-FFF2-40B4-BE49-F238E27FC236}">
                      <a16:creationId xmlns:a16="http://schemas.microsoft.com/office/drawing/2014/main" id="{E5D86061-77B4-4A97-73D0-63D7DC3C33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541" t="8707" r="8716" b="9715"/>
                <a:stretch/>
              </p:blipFill>
              <p:spPr>
                <a:xfrm>
                  <a:off x="5333614" y="4193267"/>
                  <a:ext cx="3574686" cy="2386272"/>
                </a:xfrm>
                <a:prstGeom prst="rect">
                  <a:avLst/>
                </a:prstGeom>
              </p:spPr>
            </p:pic>
            <p:pic>
              <p:nvPicPr>
                <p:cNvPr id="12" name="Picture 11">
                  <a:extLst>
                    <a:ext uri="{FF2B5EF4-FFF2-40B4-BE49-F238E27FC236}">
                      <a16:creationId xmlns:a16="http://schemas.microsoft.com/office/drawing/2014/main" id="{3BA55523-8ABA-825F-29D3-8E489277C235}"/>
                    </a:ext>
                  </a:extLst>
                </p:cNvPr>
                <p:cNvPicPr>
                  <a:picLocks noChangeAspect="1"/>
                </p:cNvPicPr>
                <p:nvPr/>
              </p:nvPicPr>
              <p:blipFill rotWithShape="1">
                <a:blip r:embed="rId5">
                  <a:clrChange>
                    <a:clrFrom>
                      <a:srgbClr val="FFFFFF"/>
                    </a:clrFrom>
                    <a:clrTo>
                      <a:srgbClr val="FFFFFF">
                        <a:alpha val="0"/>
                      </a:srgbClr>
                    </a:clrTo>
                  </a:clrChange>
                </a:blip>
                <a:srcRect l="5328" t="9298" r="3664"/>
                <a:stretch/>
              </p:blipFill>
              <p:spPr>
                <a:xfrm>
                  <a:off x="5808741" y="4311912"/>
                  <a:ext cx="2624789" cy="1674447"/>
                </a:xfrm>
                <a:prstGeom prst="rect">
                  <a:avLst/>
                </a:prstGeom>
              </p:spPr>
            </p:pic>
          </p:grpSp>
          <p:sp>
            <p:nvSpPr>
              <p:cNvPr id="10" name="Rectangle 9">
                <a:extLst>
                  <a:ext uri="{FF2B5EF4-FFF2-40B4-BE49-F238E27FC236}">
                    <a16:creationId xmlns:a16="http://schemas.microsoft.com/office/drawing/2014/main" id="{8E82E002-3226-CADE-22AC-FF05D5A91EF8}"/>
                  </a:ext>
                </a:extLst>
              </p:cNvPr>
              <p:cNvSpPr>
                <a:spLocks/>
              </p:cNvSpPr>
              <p:nvPr/>
            </p:nvSpPr>
            <p:spPr>
              <a:xfrm>
                <a:off x="6735337" y="4529403"/>
                <a:ext cx="1206725" cy="7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8070CBA-DFAD-E1EC-4B41-506DB2A7BE49}"/>
                </a:ext>
              </a:extLst>
            </p:cNvPr>
            <p:cNvPicPr>
              <a:picLocks noChangeAspect="1"/>
            </p:cNvPicPr>
            <p:nvPr/>
          </p:nvPicPr>
          <p:blipFill rotWithShape="1">
            <a:blip r:embed="rId6"/>
            <a:srcRect l="-1" t="5036" r="6896" b="1844"/>
            <a:stretch/>
          </p:blipFill>
          <p:spPr>
            <a:xfrm>
              <a:off x="3294534" y="4338313"/>
              <a:ext cx="2484245" cy="1676142"/>
            </a:xfrm>
            <a:prstGeom prst="rect">
              <a:avLst/>
            </a:prstGeom>
          </p:spPr>
        </p:pic>
      </p:grpSp>
      <p:sp>
        <p:nvSpPr>
          <p:cNvPr id="3" name="Title 1">
            <a:extLst>
              <a:ext uri="{FF2B5EF4-FFF2-40B4-BE49-F238E27FC236}">
                <a16:creationId xmlns:a16="http://schemas.microsoft.com/office/drawing/2014/main" id="{6D818ADE-7669-72D7-B793-5F4C2B9BFA66}"/>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Learn More About iLinkBlue</a:t>
            </a:r>
          </a:p>
        </p:txBody>
      </p:sp>
    </p:spTree>
    <p:extLst>
      <p:ext uri="{BB962C8B-B14F-4D97-AF65-F5344CB8AC3E}">
        <p14:creationId xmlns:p14="http://schemas.microsoft.com/office/powerpoint/2010/main" val="3552940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6EF44-03C8-4337-94BA-C95FAE31D6EB}"/>
              </a:ext>
            </a:extLst>
          </p:cNvPr>
          <p:cNvSpPr>
            <a:spLocks noGrp="1"/>
          </p:cNvSpPr>
          <p:nvPr>
            <p:ph type="title"/>
          </p:nvPr>
        </p:nvSpPr>
        <p:spPr>
          <a:xfrm>
            <a:off x="685800" y="3088481"/>
            <a:ext cx="7772400" cy="681038"/>
          </a:xfrm>
        </p:spPr>
        <p:txBody>
          <a:bodyPr/>
          <a:lstStyle/>
          <a:p>
            <a:pPr algn="ctr"/>
            <a:r>
              <a:rPr lang="en-US" dirty="0">
                <a:latin typeface="Corbel" panose="020B0503020204020204" pitchFamily="34" charset="0"/>
              </a:rPr>
              <a:t>Louisiana Blue Policies and Procedures</a:t>
            </a:r>
          </a:p>
        </p:txBody>
      </p:sp>
    </p:spTree>
    <p:extLst>
      <p:ext uri="{BB962C8B-B14F-4D97-AF65-F5344CB8AC3E}">
        <p14:creationId xmlns:p14="http://schemas.microsoft.com/office/powerpoint/2010/main" val="200300509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33775B-771E-48E1-BB60-48D95BC1CAF9}"/>
              </a:ext>
            </a:extLst>
          </p:cNvPr>
          <p:cNvSpPr>
            <a:spLocks noGrp="1"/>
          </p:cNvSpPr>
          <p:nvPr>
            <p:ph idx="1"/>
          </p:nvPr>
        </p:nvSpPr>
        <p:spPr>
          <a:xfrm>
            <a:off x="342900" y="914400"/>
            <a:ext cx="8572500" cy="4572000"/>
          </a:xfrm>
        </p:spPr>
        <p:txBody>
          <a:bodyPr/>
          <a:lstStyle/>
          <a:p>
            <a:pPr marL="0" indent="0">
              <a:spcAft>
                <a:spcPts val="600"/>
              </a:spcAft>
              <a:buNone/>
            </a:pPr>
            <a:r>
              <a:rPr lang="en-US" sz="1900" dirty="0">
                <a:solidFill>
                  <a:srgbClr val="55565A"/>
                </a:solidFill>
                <a:latin typeface="Corbel" panose="020B0503020204020204" pitchFamily="34" charset="0"/>
                <a:cs typeface="Segoe UI" panose="020B0502040204020203" pitchFamily="34" charset="0"/>
              </a:rPr>
              <a:t>Louisiana Blue has partnered with Avalon Healthcare Solutions to manage our laboratory benefit management program. </a:t>
            </a:r>
          </a:p>
          <a:p>
            <a:pPr marL="0" indent="0">
              <a:buNone/>
            </a:pPr>
            <a:r>
              <a:rPr lang="en-US" sz="1900" dirty="0">
                <a:solidFill>
                  <a:srgbClr val="55565A"/>
                </a:solidFill>
                <a:latin typeface="Corbel" panose="020B0503020204020204" pitchFamily="34" charset="0"/>
                <a:cs typeface="Segoe UI" panose="020B0502040204020203" pitchFamily="34" charset="0"/>
              </a:rPr>
              <a:t>Avalon provides: </a:t>
            </a:r>
            <a:endParaRPr lang="en-US" sz="1900" b="0" i="0" u="none" strike="noStrike" baseline="0" dirty="0">
              <a:solidFill>
                <a:srgbClr val="55565A"/>
              </a:solidFill>
              <a:latin typeface="Corbel" panose="020B0503020204020204" pitchFamily="34" charset="0"/>
              <a:cs typeface="Segoe UI" panose="020B0502040204020203" pitchFamily="34" charset="0"/>
            </a:endParaRPr>
          </a:p>
          <a:p>
            <a:pPr>
              <a:buClr>
                <a:srgbClr val="55565A"/>
              </a:buClr>
            </a:pPr>
            <a:r>
              <a:rPr lang="en-US" sz="1800" b="0" i="0" u="none" strike="noStrike" baseline="0" dirty="0">
                <a:solidFill>
                  <a:srgbClr val="55565A"/>
                </a:solidFill>
                <a:latin typeface="Corbel" panose="020B0503020204020204" pitchFamily="34" charset="0"/>
                <a:cs typeface="Segoe UI" panose="020B0502040204020203" pitchFamily="34" charset="0"/>
              </a:rPr>
              <a:t>Routine testing management services to ensure enforcement of laboratory policies. </a:t>
            </a:r>
          </a:p>
          <a:p>
            <a:pPr>
              <a:spcAft>
                <a:spcPts val="600"/>
              </a:spcAft>
              <a:buClr>
                <a:srgbClr val="55565A"/>
              </a:buClr>
            </a:pPr>
            <a:r>
              <a:rPr lang="en-US" sz="1800" b="0" i="0" u="none" strike="noStrike" baseline="0" dirty="0">
                <a:solidFill>
                  <a:srgbClr val="55565A"/>
                </a:solidFill>
                <a:latin typeface="Corbel" panose="020B0503020204020204" pitchFamily="34" charset="0"/>
                <a:cs typeface="Segoe UI" panose="020B0502040204020203" pitchFamily="34" charset="0"/>
              </a:rPr>
              <a:t>Automated review of high-volume, low-cost laboratory claims. </a:t>
            </a:r>
          </a:p>
          <a:p>
            <a:pPr marL="0" indent="0">
              <a:buNone/>
            </a:pPr>
            <a:r>
              <a:rPr lang="en-US" sz="1800" b="0" i="0" u="none" strike="noStrike" baseline="0" dirty="0">
                <a:solidFill>
                  <a:srgbClr val="55565A"/>
                </a:solidFill>
                <a:latin typeface="Corbel" panose="020B0503020204020204" pitchFamily="34" charset="0"/>
                <a:cs typeface="Segoe UI" panose="020B0502040204020203" pitchFamily="34" charset="0"/>
              </a:rPr>
              <a:t>Louisiana Blue </a:t>
            </a:r>
            <a:r>
              <a:rPr lang="en-US" sz="1800" dirty="0">
                <a:solidFill>
                  <a:srgbClr val="55565A"/>
                </a:solidFill>
                <a:latin typeface="Corbel" panose="020B0503020204020204" pitchFamily="34" charset="0"/>
                <a:cs typeface="Segoe UI" panose="020B0502040204020203" pitchFamily="34" charset="0"/>
              </a:rPr>
              <a:t>applies </a:t>
            </a:r>
            <a:r>
              <a:rPr lang="en-US" sz="1800" b="0" i="0" u="none" strike="noStrike" baseline="0" dirty="0">
                <a:solidFill>
                  <a:srgbClr val="55565A"/>
                </a:solidFill>
                <a:latin typeface="Corbel" panose="020B0503020204020204" pitchFamily="34" charset="0"/>
                <a:cs typeface="Segoe UI" panose="020B0502040204020203" pitchFamily="34" charset="0"/>
              </a:rPr>
              <a:t>Avalon’s automated policy enforcement to claims reporting laboratory services performed in office, hospital outpatient and independent laboratory locations. </a:t>
            </a:r>
          </a:p>
          <a:p>
            <a:pPr marL="0" indent="0">
              <a:buNone/>
            </a:pPr>
            <a:r>
              <a:rPr lang="en-US" sz="1800" b="0" i="1" u="none" strike="noStrike" baseline="0" dirty="0">
                <a:solidFill>
                  <a:srgbClr val="55565A"/>
                </a:solidFill>
                <a:latin typeface="Corbel" panose="020B0503020204020204" pitchFamily="34" charset="0"/>
                <a:cs typeface="Segoe UI" panose="020B0502040204020203" pitchFamily="34" charset="0"/>
              </a:rPr>
              <a:t>Note: Laboratory services, tests and procedures provided in emergency room, hospital observation and hospital inpatient settings are excluded from this program. </a:t>
            </a:r>
            <a:endParaRPr lang="en-US" sz="1800" b="0" i="0" u="none" strike="noStrike" baseline="0" dirty="0">
              <a:solidFill>
                <a:srgbClr val="55565A"/>
              </a:solidFill>
              <a:latin typeface="Corbel" panose="020B0503020204020204" pitchFamily="34" charset="0"/>
              <a:cs typeface="Segoe UI" panose="020B0502040204020203" pitchFamily="34" charset="0"/>
            </a:endParaRPr>
          </a:p>
        </p:txBody>
      </p:sp>
      <p:sp>
        <p:nvSpPr>
          <p:cNvPr id="4" name="Title 1">
            <a:extLst>
              <a:ext uri="{FF2B5EF4-FFF2-40B4-BE49-F238E27FC236}">
                <a16:creationId xmlns:a16="http://schemas.microsoft.com/office/drawing/2014/main" id="{A234F91D-DC9B-4AAF-86D9-C9CA419DBC9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Benefit Management Program</a:t>
            </a:r>
          </a:p>
        </p:txBody>
      </p:sp>
      <p:sp>
        <p:nvSpPr>
          <p:cNvPr id="5" name="Rectangle: Rounded Corners 4">
            <a:extLst>
              <a:ext uri="{FF2B5EF4-FFF2-40B4-BE49-F238E27FC236}">
                <a16:creationId xmlns:a16="http://schemas.microsoft.com/office/drawing/2014/main" id="{4EFFDE07-8DD8-450E-8FDF-75345B1D2F69}"/>
              </a:ext>
            </a:extLst>
          </p:cNvPr>
          <p:cNvSpPr/>
          <p:nvPr/>
        </p:nvSpPr>
        <p:spPr bwMode="auto">
          <a:xfrm>
            <a:off x="381000" y="5638800"/>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6" name="Rectangle 5">
            <a:extLst>
              <a:ext uri="{FF2B5EF4-FFF2-40B4-BE49-F238E27FC236}">
                <a16:creationId xmlns:a16="http://schemas.microsoft.com/office/drawing/2014/main" id="{2B5C9CAB-5401-4AD8-B882-6511CE34D698}"/>
              </a:ext>
            </a:extLst>
          </p:cNvPr>
          <p:cNvSpPr/>
          <p:nvPr/>
        </p:nvSpPr>
        <p:spPr>
          <a:xfrm>
            <a:off x="676192" y="5715000"/>
            <a:ext cx="7991392" cy="584775"/>
          </a:xfrm>
          <a:prstGeom prst="rect">
            <a:avLst/>
          </a:prstGeom>
        </p:spPr>
        <p:txBody>
          <a:bodyPr wrap="square">
            <a:spAutoFit/>
          </a:bodyPr>
          <a:lstStyle/>
          <a:p>
            <a:pPr marL="0" indent="0">
              <a:buNone/>
            </a:pPr>
            <a:r>
              <a:rPr lang="en-US" sz="1600" b="0" i="0" u="none" strike="noStrike" baseline="0" dirty="0">
                <a:solidFill>
                  <a:srgbClr val="55565A"/>
                </a:solidFill>
                <a:latin typeface="Corbel" panose="020B0503020204020204" pitchFamily="34" charset="0"/>
              </a:rPr>
              <a:t>Providers can review and research laboratory policies and guidelines online at </a:t>
            </a:r>
            <a:r>
              <a:rPr lang="en-US" sz="1600" b="1" i="0" u="none" strike="noStrike" baseline="0" dirty="0">
                <a:solidFill>
                  <a:srgbClr val="0070C0"/>
                </a:solidFill>
                <a:latin typeface="Corbel" panose="020B0503020204020204" pitchFamily="34" charset="0"/>
              </a:rPr>
              <a:t>www.lablue.com/providers</a:t>
            </a:r>
            <a:r>
              <a:rPr lang="en-US" sz="1600" i="0" u="none" strike="noStrike" baseline="0" dirty="0">
                <a:solidFill>
                  <a:schemeClr val="tx1">
                    <a:lumMod val="95000"/>
                    <a:lumOff val="5000"/>
                  </a:schemeClr>
                </a:solidFill>
                <a:latin typeface="Segoe UI" panose="020B0502040204020203" pitchFamily="34" charset="0"/>
              </a:rPr>
              <a:t> </a:t>
            </a:r>
            <a:r>
              <a:rPr lang="en-US" sz="1600" dirty="0">
                <a:solidFill>
                  <a:srgbClr val="55565A"/>
                </a:solidFill>
                <a:latin typeface="Corbel" panose="020B0503020204020204" pitchFamily="34" charset="0"/>
              </a:rPr>
              <a:t>&gt;Medical Management &gt;Lab Management.</a:t>
            </a:r>
          </a:p>
        </p:txBody>
      </p:sp>
    </p:spTree>
    <p:extLst>
      <p:ext uri="{BB962C8B-B14F-4D97-AF65-F5344CB8AC3E}">
        <p14:creationId xmlns:p14="http://schemas.microsoft.com/office/powerpoint/2010/main" val="39272506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591E6-8A54-A405-1504-BC916D36435A}"/>
              </a:ext>
            </a:extLst>
          </p:cNvPr>
          <p:cNvSpPr/>
          <p:nvPr/>
        </p:nvSpPr>
        <p:spPr>
          <a:xfrm>
            <a:off x="225128" y="873956"/>
            <a:ext cx="8631025" cy="4424288"/>
          </a:xfrm>
          <a:prstGeom prst="rect">
            <a:avLst/>
          </a:prstGeom>
        </p:spPr>
        <p:txBody>
          <a:bodyPr wrap="square" lIns="91440" tIns="45720" rIns="91440" bIns="45720" anchor="t">
            <a:spAutoFit/>
          </a:bodyPr>
          <a:lstStyle/>
          <a:p>
            <a:pPr marL="342900" indent="-342900">
              <a:buSzPts val="1000"/>
              <a:buFont typeface="Symbol" panose="05050102010706020507" pitchFamily="18" charset="2"/>
              <a:buChar char=""/>
              <a:tabLst>
                <a:tab pos="457200" algn="l"/>
              </a:tabLst>
            </a:pPr>
            <a:r>
              <a:rPr lang="en-US" sz="1600" dirty="0">
                <a:solidFill>
                  <a:srgbClr val="55565A"/>
                </a:solidFill>
                <a:latin typeface="Corbel" panose="020B0503020204020204" pitchFamily="34" charset="0"/>
                <a:cs typeface="Segoe UI" panose="020B0502040204020203" pitchFamily="34" charset="0"/>
              </a:rPr>
              <a:t>If services were denied due to an Avalon policy, the policy number will appear on the provider payment register.  </a:t>
            </a:r>
          </a:p>
          <a:p>
            <a:pPr marL="342900" indent="-342900">
              <a:buSzPts val="1000"/>
              <a:buFont typeface="Symbol" panose="05050102010706020507" pitchFamily="18" charset="2"/>
              <a:buChar char=""/>
              <a:tabLst>
                <a:tab pos="457200" algn="l"/>
              </a:tabLst>
            </a:pPr>
            <a:endParaRPr lang="en-US" sz="1600" dirty="0">
              <a:solidFill>
                <a:srgbClr val="55565A"/>
              </a:solidFill>
              <a:latin typeface="Corbel" panose="020B0503020204020204" pitchFamily="34" charset="0"/>
              <a:cs typeface="Segoe UI" panose="020B0502040204020203" pitchFamily="34" charset="0"/>
            </a:endParaRPr>
          </a:p>
          <a:p>
            <a:pPr marL="342900" indent="-342900">
              <a:spcAft>
                <a:spcPts val="300"/>
              </a:spcAft>
              <a:buSzPts val="1000"/>
              <a:buFont typeface="Symbol" panose="05050102010706020507" pitchFamily="18" charset="2"/>
              <a:buChar char=""/>
              <a:tabLst>
                <a:tab pos="457200" algn="l"/>
              </a:tabLst>
            </a:pPr>
            <a:r>
              <a:rPr lang="en-US" sz="1600" dirty="0">
                <a:solidFill>
                  <a:srgbClr val="55565A"/>
                </a:solidFill>
                <a:latin typeface="Corbel" panose="020B0503020204020204" pitchFamily="34" charset="0"/>
                <a:cs typeface="Segoe UI" panose="020B0502040204020203" pitchFamily="34" charset="0"/>
              </a:rPr>
              <a:t>You can then access our policies and procedures, put the policy number in the search field and it will display the policy and criteria. </a:t>
            </a:r>
          </a:p>
          <a:p>
            <a:pPr marL="342900" indent="-342900">
              <a:spcAft>
                <a:spcPts val="300"/>
              </a:spcAft>
              <a:buSzPts val="1000"/>
              <a:buFont typeface="Symbol" panose="05050102010706020507" pitchFamily="18" charset="2"/>
              <a:buChar char=""/>
              <a:tabLst>
                <a:tab pos="457200" algn="l"/>
              </a:tabLst>
            </a:pPr>
            <a:endParaRPr lang="en-US" sz="1600" dirty="0">
              <a:solidFill>
                <a:srgbClr val="55565A"/>
              </a:solidFill>
              <a:latin typeface="Corbel" panose="020B0503020204020204" pitchFamily="34" charset="0"/>
              <a:cs typeface="Segoe UI" panose="020B0502040204020203" pitchFamily="34" charset="0"/>
            </a:endParaRPr>
          </a:p>
          <a:p>
            <a:pPr>
              <a:spcAft>
                <a:spcPts val="300"/>
              </a:spcAft>
              <a:buSzPts val="1000"/>
              <a:tabLst>
                <a:tab pos="457200" algn="l"/>
              </a:tabLst>
            </a:pPr>
            <a:r>
              <a:rPr lang="en-US" sz="1200" dirty="0">
                <a:solidFill>
                  <a:srgbClr val="55565A"/>
                </a:solidFill>
                <a:latin typeface="Corbel" panose="020B0503020204020204" pitchFamily="34" charset="0"/>
                <a:cs typeface="Segoe UI" panose="020B0502040204020203" pitchFamily="34" charset="0"/>
              </a:rPr>
              <a:t>	</a:t>
            </a:r>
            <a:r>
              <a:rPr lang="en-US" sz="1600" b="1" dirty="0">
                <a:solidFill>
                  <a:srgbClr val="0070C0"/>
                </a:solidFill>
                <a:latin typeface="Corbel" panose="020B0503020204020204" pitchFamily="34" charset="0"/>
                <a:cs typeface="Segoe UI" panose="020B0502040204020203" pitchFamily="34" charset="0"/>
              </a:rPr>
              <a:t>SUBSCRIBER, JOE  XUP20000000 1 7/2/2022 7/2/2022 220000080061  $137.98 $137.98  $0.00</a:t>
            </a:r>
          </a:p>
          <a:p>
            <a:pPr>
              <a:buSzPts val="1000"/>
              <a:tabLst>
                <a:tab pos="457200" algn="l"/>
              </a:tabLst>
            </a:pPr>
            <a:r>
              <a:rPr lang="en-US" sz="1600" b="1" dirty="0">
                <a:solidFill>
                  <a:srgbClr val="0070C0"/>
                </a:solidFill>
                <a:latin typeface="Corbel" panose="020B0503020204020204" pitchFamily="34" charset="0"/>
                <a:cs typeface="Segoe UI" panose="020B0502040204020203" pitchFamily="34" charset="0"/>
              </a:rPr>
              <a:t>	Lab Policy #G2050, Procedure Code: 80061, Decision: D06R - 1 per 1 Yr</a:t>
            </a:r>
          </a:p>
          <a:p>
            <a:pPr marR="0" lvl="0">
              <a:spcBef>
                <a:spcPts val="0"/>
              </a:spcBef>
              <a:spcAft>
                <a:spcPts val="0"/>
              </a:spcAft>
              <a:buSzPts val="1000"/>
              <a:tabLst>
                <a:tab pos="457200" algn="l"/>
              </a:tabLst>
            </a:pPr>
            <a:endParaRPr lang="en-US" sz="18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rPr>
              <a:t>If you are billing in accordance with how the policy reads and you feel there is a systemic or configuration issue present that caused the claim to deny you may submit your findings to </a:t>
            </a:r>
            <a:r>
              <a:rPr lang="en-US" sz="1600" b="1" dirty="0">
                <a:solidFill>
                  <a:srgbClr val="0070C0"/>
                </a:solidFill>
                <a:latin typeface="Corbel" panose="020B0503020204020204" pitchFamily="34" charset="0"/>
                <a:ea typeface="Times New Roman" panose="02020603050405020304" pitchFamily="18" charset="0"/>
                <a:cs typeface="Segoe UI" panose="020B0502040204020203" pitchFamily="34" charset="0"/>
              </a:rPr>
              <a:t>p</a:t>
            </a:r>
            <a:r>
              <a:rPr lang="en-US" sz="1600" b="1" dirty="0">
                <a:solidFill>
                  <a:srgbClr val="0070C0"/>
                </a:solidFill>
                <a:effectLst/>
                <a:latin typeface="Corbel" panose="020B0503020204020204" pitchFamily="34" charset="0"/>
                <a:ea typeface="Times New Roman" panose="02020603050405020304" pitchFamily="18" charset="0"/>
                <a:cs typeface="Segoe UI" panose="020B0502040204020203" pitchFamily="34" charset="0"/>
              </a:rPr>
              <a:t>rovider.relations@lablue.com </a:t>
            </a:r>
            <a:r>
              <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rPr>
              <a:t>for review.</a:t>
            </a:r>
            <a:endParaRPr lang="en-US" sz="1600" dirty="0">
              <a:solidFill>
                <a:srgbClr val="55565A"/>
              </a:solidFill>
              <a:effectLst/>
              <a:latin typeface="Corbel" panose="020B0503020204020204" pitchFamily="34" charset="0"/>
              <a:ea typeface="Aptos" panose="020B0004020202020204" pitchFamily="34" charset="0"/>
              <a:cs typeface="Segoe UI" panose="020B0502040204020203"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endParaRPr>
          </a:p>
          <a:p>
            <a:pPr marL="342900" indent="-342900">
              <a:buSzPts val="1000"/>
              <a:buFont typeface="Symbol" panose="05050102010706020507" pitchFamily="18" charset="2"/>
              <a:buChar char=""/>
              <a:tabLst>
                <a:tab pos="457200" algn="l"/>
              </a:tabLst>
            </a:pPr>
            <a:r>
              <a:rPr lang="en-US" sz="1600" dirty="0">
                <a:solidFill>
                  <a:srgbClr val="55565A"/>
                </a:solidFill>
                <a:effectLst/>
                <a:latin typeface="Corbel" panose="020B0503020204020204" pitchFamily="34" charset="0"/>
                <a:cs typeface="Segoe UI" panose="020B0502040204020203" pitchFamily="34" charset="0"/>
              </a:rPr>
              <a:t>If you believe our published policy does not indicate coverage for your claim and/or you are disputing the policy itself, submit your case using our Provider Dispute Form. Please include clinically published documentation. Louisiana Blue will not process dispute cases submitted without published documentation. </a:t>
            </a:r>
            <a:endParaRPr lang="en-US" sz="1600" dirty="0">
              <a:solidFill>
                <a:srgbClr val="55565A"/>
              </a:solidFill>
              <a:latin typeface="Corbel" panose="020B0503020204020204" pitchFamily="34" charset="0"/>
              <a:cs typeface="Segoe UI" panose="020B0502040204020203" pitchFamily="34" charset="0"/>
            </a:endParaRPr>
          </a:p>
        </p:txBody>
      </p:sp>
      <p:sp>
        <p:nvSpPr>
          <p:cNvPr id="2" name="Title 1">
            <a:extLst>
              <a:ext uri="{FF2B5EF4-FFF2-40B4-BE49-F238E27FC236}">
                <a16:creationId xmlns:a16="http://schemas.microsoft.com/office/drawing/2014/main" id="{C2F9DB93-E290-9A4F-5185-B6B13677224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Benefit Management Denials</a:t>
            </a:r>
          </a:p>
        </p:txBody>
      </p:sp>
      <p:sp>
        <p:nvSpPr>
          <p:cNvPr id="11" name="Rectangle: Rounded Corners 10">
            <a:extLst>
              <a:ext uri="{FF2B5EF4-FFF2-40B4-BE49-F238E27FC236}">
                <a16:creationId xmlns:a16="http://schemas.microsoft.com/office/drawing/2014/main" id="{FE8B6484-8C4D-134D-EFAB-F5B82D8E172F}"/>
              </a:ext>
            </a:extLst>
          </p:cNvPr>
          <p:cNvSpPr/>
          <p:nvPr/>
        </p:nvSpPr>
        <p:spPr bwMode="auto">
          <a:xfrm>
            <a:off x="225128" y="5603044"/>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2" name="Rectangle 11">
            <a:extLst>
              <a:ext uri="{FF2B5EF4-FFF2-40B4-BE49-F238E27FC236}">
                <a16:creationId xmlns:a16="http://schemas.microsoft.com/office/drawing/2014/main" id="{CC50478A-69D2-E244-401A-B4562F2D435F}"/>
              </a:ext>
            </a:extLst>
          </p:cNvPr>
          <p:cNvSpPr/>
          <p:nvPr/>
        </p:nvSpPr>
        <p:spPr>
          <a:xfrm>
            <a:off x="479888" y="5691656"/>
            <a:ext cx="7728899" cy="584775"/>
          </a:xfrm>
          <a:prstGeom prst="rect">
            <a:avLst/>
          </a:prstGeom>
        </p:spPr>
        <p:txBody>
          <a:bodyPr wrap="square">
            <a:spAutoFit/>
          </a:bodyPr>
          <a:lstStyle/>
          <a:p>
            <a:pPr marL="0" indent="0">
              <a:buNone/>
            </a:pPr>
            <a:r>
              <a:rPr lang="en-US" sz="1600" b="0" i="0" u="none" strike="noStrike" baseline="0" dirty="0">
                <a:solidFill>
                  <a:srgbClr val="55565A"/>
                </a:solidFill>
                <a:latin typeface="Corbel" panose="020B0503020204020204" pitchFamily="34" charset="0"/>
              </a:rPr>
              <a:t>The Provider Disputes Form can be found on our Provide page at </a:t>
            </a:r>
            <a:r>
              <a:rPr lang="en-US" sz="1600" b="1" i="0" strike="noStrike" baseline="0" dirty="0">
                <a:solidFill>
                  <a:srgbClr val="0070C0"/>
                </a:solidFill>
                <a:latin typeface="Corbel" panose="020B0503020204020204" pitchFamily="34" charset="0"/>
              </a:rPr>
              <a:t>www.lablue.com/providers </a:t>
            </a:r>
            <a:r>
              <a:rPr lang="en-US" sz="1600" b="0" i="0" u="none" strike="noStrike" baseline="0" dirty="0">
                <a:solidFill>
                  <a:srgbClr val="55565A"/>
                </a:solidFill>
                <a:latin typeface="Corbel" panose="020B0503020204020204" pitchFamily="34" charset="0"/>
              </a:rPr>
              <a:t>&gt;Resources &gt;Forms.</a:t>
            </a:r>
            <a:endParaRPr lang="en-US" sz="1800" dirty="0">
              <a:solidFill>
                <a:srgbClr val="55565A"/>
              </a:solidFill>
              <a:latin typeface="Corbel" panose="020B0503020204020204" pitchFamily="34" charset="0"/>
            </a:endParaRPr>
          </a:p>
        </p:txBody>
      </p:sp>
    </p:spTree>
    <p:extLst>
      <p:ext uri="{BB962C8B-B14F-4D97-AF65-F5344CB8AC3E}">
        <p14:creationId xmlns:p14="http://schemas.microsoft.com/office/powerpoint/2010/main" val="22281389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AB8192-0894-4169-8169-EF2E1C986AB8}"/>
              </a:ext>
            </a:extLst>
          </p:cNvPr>
          <p:cNvSpPr>
            <a:spLocks noGrp="1"/>
          </p:cNvSpPr>
          <p:nvPr>
            <p:ph idx="4294967295"/>
          </p:nvPr>
        </p:nvSpPr>
        <p:spPr>
          <a:xfrm>
            <a:off x="4572000" y="1828800"/>
            <a:ext cx="4056062" cy="3200400"/>
          </a:xfrm>
        </p:spPr>
        <p:txBody>
          <a:bodyPr>
            <a:noAutofit/>
          </a:bodyPr>
          <a:lstStyle/>
          <a:p>
            <a:pPr marL="0" indent="0">
              <a:lnSpc>
                <a:spcPct val="108000"/>
              </a:lnSpc>
              <a:spcBef>
                <a:spcPts val="1200"/>
              </a:spcBef>
              <a:spcAft>
                <a:spcPts val="2400"/>
              </a:spcAft>
              <a:buNone/>
            </a:pPr>
            <a:r>
              <a:rPr lang="en-US" sz="1800">
                <a:solidFill>
                  <a:srgbClr val="55565A"/>
                </a:solidFill>
                <a:latin typeface="Corbel" panose="020B0503020204020204" pitchFamily="34" charset="0"/>
              </a:rPr>
              <a:t>Louisiana Blue credentials all practitioners and facilities that participate in our networks.</a:t>
            </a:r>
          </a:p>
          <a:p>
            <a:pPr marL="0" indent="0">
              <a:lnSpc>
                <a:spcPct val="108000"/>
              </a:lnSpc>
              <a:spcBef>
                <a:spcPts val="1200"/>
              </a:spcBef>
              <a:spcAft>
                <a:spcPts val="1200"/>
              </a:spcAft>
              <a:buNone/>
            </a:pPr>
            <a:r>
              <a:rPr lang="en-US" sz="1800">
                <a:solidFill>
                  <a:srgbClr val="55565A"/>
                </a:solidFill>
                <a:latin typeface="Corbel" panose="020B0503020204020204" pitchFamily="34" charset="0"/>
              </a:rPr>
              <a:t>We partner with </a:t>
            </a:r>
            <a:r>
              <a:rPr lang="en-US" sz="1800" b="1">
                <a:solidFill>
                  <a:srgbClr val="55565A"/>
                </a:solidFill>
                <a:latin typeface="Corbel" panose="020B0503020204020204" pitchFamily="34" charset="0"/>
              </a:rPr>
              <a:t>symplrCVO</a:t>
            </a:r>
            <a:r>
              <a:rPr lang="en-US" sz="1800">
                <a:solidFill>
                  <a:srgbClr val="55565A"/>
                </a:solidFill>
                <a:latin typeface="Corbel" panose="020B0503020204020204" pitchFamily="34" charset="0"/>
              </a:rPr>
              <a:t> to conduct credentialing verification processes for our commercial networks.</a:t>
            </a:r>
          </a:p>
          <a:p>
            <a:pPr marL="0" indent="0">
              <a:spcBef>
                <a:spcPts val="1200"/>
              </a:spcBef>
              <a:spcAft>
                <a:spcPts val="1200"/>
              </a:spcAft>
              <a:buNone/>
            </a:pPr>
            <a:r>
              <a:rPr lang="en-US" sz="1800">
                <a:solidFill>
                  <a:schemeClr val="tx1">
                    <a:lumMod val="65000"/>
                    <a:lumOff val="35000"/>
                  </a:schemeClr>
                </a:solidFill>
              </a:rPr>
              <a:t>                                                                                 </a:t>
            </a:r>
          </a:p>
        </p:txBody>
      </p:sp>
      <p:pic>
        <p:nvPicPr>
          <p:cNvPr id="6" name="Graphic 5" descr="Clipboard Badge outline">
            <a:extLst>
              <a:ext uri="{FF2B5EF4-FFF2-40B4-BE49-F238E27FC236}">
                <a16:creationId xmlns:a16="http://schemas.microsoft.com/office/drawing/2014/main" id="{F2CA8B54-731A-4E41-900A-D11743254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3124200"/>
            <a:ext cx="2551937" cy="2551937"/>
          </a:xfrm>
          <a:prstGeom prst="rect">
            <a:avLst/>
          </a:prstGeom>
        </p:spPr>
      </p:pic>
      <p:sp>
        <p:nvSpPr>
          <p:cNvPr id="5" name="Title 1">
            <a:extLst>
              <a:ext uri="{FF2B5EF4-FFF2-40B4-BE49-F238E27FC236}">
                <a16:creationId xmlns:a16="http://schemas.microsoft.com/office/drawing/2014/main" id="{E1BE9CE9-417F-5146-FA5F-3F1C138AF1C0}"/>
              </a:ext>
            </a:extLst>
          </p:cNvPr>
          <p:cNvSpPr txBox="1">
            <a:spLocks/>
          </p:cNvSpPr>
          <p:nvPr/>
        </p:nvSpPr>
        <p:spPr>
          <a:xfrm>
            <a:off x="270454" y="912866"/>
            <a:ext cx="2925431" cy="2083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pPr algn="ctr"/>
            <a:r>
              <a:rPr lang="en-US" b="1">
                <a:solidFill>
                  <a:srgbClr val="55565A"/>
                </a:solidFill>
                <a:latin typeface="Corbel" panose="020B0503020204020204" pitchFamily="34" charset="0"/>
              </a:rPr>
              <a:t>Credentialing is Required for Network Participation</a:t>
            </a:r>
          </a:p>
        </p:txBody>
      </p:sp>
      <p:sp>
        <p:nvSpPr>
          <p:cNvPr id="4" name="Title 1">
            <a:extLst>
              <a:ext uri="{FF2B5EF4-FFF2-40B4-BE49-F238E27FC236}">
                <a16:creationId xmlns:a16="http://schemas.microsoft.com/office/drawing/2014/main" id="{E796C631-ED58-A7AF-7510-A12FB5E0348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Network Participation</a:t>
            </a:r>
          </a:p>
        </p:txBody>
      </p:sp>
    </p:spTree>
    <p:extLst>
      <p:ext uri="{BB962C8B-B14F-4D97-AF65-F5344CB8AC3E}">
        <p14:creationId xmlns:p14="http://schemas.microsoft.com/office/powerpoint/2010/main" val="335889799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DECE356-9B51-1453-BB6D-C82826814EFC}"/>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C711FC8D-A172-9D17-5D98-62E56A8F8068}"/>
              </a:ext>
            </a:extLst>
          </p:cNvPr>
          <p:cNvPicPr>
            <a:picLocks noChangeAspect="1"/>
          </p:cNvPicPr>
          <p:nvPr/>
        </p:nvPicPr>
        <p:blipFill rotWithShape="1">
          <a:blip r:embed="rId2">
            <a:extLst>
              <a:ext uri="{28A0092B-C50C-407E-A947-70E740481C1C}">
                <a14:useLocalDpi xmlns:a14="http://schemas.microsoft.com/office/drawing/2010/main" val="0"/>
              </a:ext>
            </a:extLst>
          </a:blip>
          <a:srcRect l="782"/>
          <a:stretch/>
        </p:blipFill>
        <p:spPr>
          <a:xfrm>
            <a:off x="516024" y="1487324"/>
            <a:ext cx="8267813" cy="2994092"/>
          </a:xfrm>
          <a:prstGeom prst="rect">
            <a:avLst/>
          </a:prstGeom>
          <a:ln w="3175">
            <a:solidFill>
              <a:srgbClr val="55565A"/>
            </a:solidFill>
          </a:ln>
        </p:spPr>
      </p:pic>
      <p:sp>
        <p:nvSpPr>
          <p:cNvPr id="3" name="Content Placeholder 2">
            <a:extLst>
              <a:ext uri="{FF2B5EF4-FFF2-40B4-BE49-F238E27FC236}">
                <a16:creationId xmlns:a16="http://schemas.microsoft.com/office/drawing/2014/main" id="{57AE5360-D07F-7B07-8ACC-9FD427F6DA7D}"/>
              </a:ext>
            </a:extLst>
          </p:cNvPr>
          <p:cNvSpPr>
            <a:spLocks noGrp="1"/>
          </p:cNvSpPr>
          <p:nvPr>
            <p:ph idx="4294967295"/>
          </p:nvPr>
        </p:nvSpPr>
        <p:spPr>
          <a:xfrm>
            <a:off x="1257300" y="1619250"/>
            <a:ext cx="7886700" cy="4351338"/>
          </a:xfrm>
        </p:spPr>
        <p:txBody>
          <a:bodyPr/>
          <a:lstStyle/>
          <a:p>
            <a:endParaRPr lang="en-US"/>
          </a:p>
          <a:p>
            <a:endParaRPr lang="en-US"/>
          </a:p>
        </p:txBody>
      </p:sp>
      <p:sp>
        <p:nvSpPr>
          <p:cNvPr id="9" name="Rectangle 8">
            <a:extLst>
              <a:ext uri="{FF2B5EF4-FFF2-40B4-BE49-F238E27FC236}">
                <a16:creationId xmlns:a16="http://schemas.microsoft.com/office/drawing/2014/main" id="{BC1BC90E-B7B9-A3AA-DDB3-4BDBBD56651C}"/>
              </a:ext>
            </a:extLst>
          </p:cNvPr>
          <p:cNvSpPr/>
          <p:nvPr/>
        </p:nvSpPr>
        <p:spPr>
          <a:xfrm>
            <a:off x="1614200" y="5755009"/>
            <a:ext cx="6995417" cy="646331"/>
          </a:xfrm>
          <a:prstGeom prst="rect">
            <a:avLst/>
          </a:prstGeom>
        </p:spPr>
        <p:txBody>
          <a:bodyPr wrap="square" lIns="91440" tIns="45720" rIns="91440" bIns="45720" anchor="t">
            <a:spAutoFit/>
          </a:bodyPr>
          <a:lstStyle/>
          <a:p>
            <a:r>
              <a:rPr lang="en-US" dirty="0">
                <a:solidFill>
                  <a:srgbClr val="55565A"/>
                </a:solidFill>
                <a:latin typeface="Corbel" panose="020B0503020204020204" pitchFamily="34" charset="0"/>
                <a:cs typeface="Segoe UI"/>
              </a:rPr>
              <a:t>Our medical policies </a:t>
            </a:r>
            <a:r>
              <a:rPr lang="en-US" b="0" i="0" u="none" strike="noStrike" baseline="0" dirty="0">
                <a:solidFill>
                  <a:srgbClr val="55565A"/>
                </a:solidFill>
                <a:latin typeface="Corbel" panose="020B0503020204020204" pitchFamily="34" charset="0"/>
                <a:cs typeface="Segoe UI"/>
              </a:rPr>
              <a:t>can </a:t>
            </a:r>
            <a:r>
              <a:rPr lang="en-US" dirty="0">
                <a:solidFill>
                  <a:srgbClr val="55565A"/>
                </a:solidFill>
                <a:latin typeface="Corbel" panose="020B0503020204020204" pitchFamily="34" charset="0"/>
                <a:cs typeface="Segoe UI"/>
              </a:rPr>
              <a:t>also be</a:t>
            </a:r>
            <a:r>
              <a:rPr lang="en-US" b="0" i="0" u="none" strike="noStrike" baseline="0" dirty="0">
                <a:solidFill>
                  <a:srgbClr val="55565A"/>
                </a:solidFill>
                <a:latin typeface="Corbel" panose="020B0503020204020204" pitchFamily="34" charset="0"/>
                <a:cs typeface="Segoe UI"/>
              </a:rPr>
              <a:t> found online at </a:t>
            </a:r>
            <a:r>
              <a:rPr lang="en-US" b="1" i="0" u="none" strike="noStrike" baseline="0" dirty="0">
                <a:solidFill>
                  <a:srgbClr val="0070C0"/>
                </a:solidFill>
                <a:latin typeface="Corbel" panose="020B0503020204020204" pitchFamily="34" charset="0"/>
                <a:cs typeface="Segoe UI"/>
              </a:rPr>
              <a:t>www.lablue.com/provider </a:t>
            </a:r>
            <a:r>
              <a:rPr lang="en-US" b="0" i="0" u="none" strike="noStrike" baseline="0" dirty="0">
                <a:solidFill>
                  <a:srgbClr val="55565A"/>
                </a:solidFill>
                <a:latin typeface="Corbel" panose="020B0503020204020204" pitchFamily="34" charset="0"/>
                <a:cs typeface="Segoe UI"/>
              </a:rPr>
              <a:t>&gt;Medical Management &gt;Medical Policies.</a:t>
            </a:r>
            <a:endParaRPr lang="en-US" sz="2000" dirty="0">
              <a:solidFill>
                <a:srgbClr val="55565A"/>
              </a:solidFill>
              <a:latin typeface="Corbel" panose="020B0503020204020204" pitchFamily="34" charset="0"/>
              <a:cs typeface="Segoe UI"/>
            </a:endParaRPr>
          </a:p>
        </p:txBody>
      </p:sp>
      <p:sp>
        <p:nvSpPr>
          <p:cNvPr id="11" name="Oval 10">
            <a:extLst>
              <a:ext uri="{FF2B5EF4-FFF2-40B4-BE49-F238E27FC236}">
                <a16:creationId xmlns:a16="http://schemas.microsoft.com/office/drawing/2014/main" id="{14086859-F622-4FA8-F459-20E00A4CF9D3}"/>
              </a:ext>
            </a:extLst>
          </p:cNvPr>
          <p:cNvSpPr/>
          <p:nvPr/>
        </p:nvSpPr>
        <p:spPr>
          <a:xfrm>
            <a:off x="3165798" y="3689533"/>
            <a:ext cx="1914204" cy="360217"/>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Programmer female with solid fill">
            <a:extLst>
              <a:ext uri="{FF2B5EF4-FFF2-40B4-BE49-F238E27FC236}">
                <a16:creationId xmlns:a16="http://schemas.microsoft.com/office/drawing/2014/main" id="{CAC5D11B-D64C-C3A2-55CA-89D7D57EBF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18" y="5620975"/>
            <a:ext cx="914400" cy="914400"/>
          </a:xfrm>
          <a:prstGeom prst="rect">
            <a:avLst/>
          </a:prstGeom>
        </p:spPr>
      </p:pic>
      <p:sp>
        <p:nvSpPr>
          <p:cNvPr id="6" name="Title 1">
            <a:extLst>
              <a:ext uri="{FF2B5EF4-FFF2-40B4-BE49-F238E27FC236}">
                <a16:creationId xmlns:a16="http://schemas.microsoft.com/office/drawing/2014/main" id="{257DC381-7D4D-341D-2023-D15EBD7D0C7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Reimbursement Policies</a:t>
            </a:r>
          </a:p>
        </p:txBody>
      </p:sp>
      <p:cxnSp>
        <p:nvCxnSpPr>
          <p:cNvPr id="7" name="Straight Connector 6">
            <a:extLst>
              <a:ext uri="{FF2B5EF4-FFF2-40B4-BE49-F238E27FC236}">
                <a16:creationId xmlns:a16="http://schemas.microsoft.com/office/drawing/2014/main" id="{3490177A-912D-E6EA-4E6C-04C27FB05564}"/>
              </a:ext>
            </a:extLst>
          </p:cNvPr>
          <p:cNvCxnSpPr>
            <a:cxnSpLocks/>
          </p:cNvCxnSpPr>
          <p:nvPr/>
        </p:nvCxnSpPr>
        <p:spPr>
          <a:xfrm>
            <a:off x="3082669" y="1838107"/>
            <a:ext cx="1138349"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93955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76C4442-D452-3983-46EF-74B5685AA875}"/>
              </a:ext>
            </a:extLst>
          </p:cNvPr>
          <p:cNvPicPr>
            <a:picLocks noChangeAspect="1"/>
          </p:cNvPicPr>
          <p:nvPr/>
        </p:nvPicPr>
        <p:blipFill rotWithShape="1">
          <a:blip r:embed="rId2">
            <a:extLst>
              <a:ext uri="{28A0092B-C50C-407E-A947-70E740481C1C}">
                <a14:useLocalDpi xmlns:a14="http://schemas.microsoft.com/office/drawing/2010/main" val="0"/>
              </a:ext>
            </a:extLst>
          </a:blip>
          <a:srcRect l="-147" t="12703" r="147" b="14114"/>
          <a:stretch/>
        </p:blipFill>
        <p:spPr>
          <a:xfrm>
            <a:off x="976708" y="1496290"/>
            <a:ext cx="7045110" cy="5018809"/>
          </a:xfrm>
          <a:prstGeom prst="rect">
            <a:avLst/>
          </a:prstGeom>
          <a:ln w="3175">
            <a:solidFill>
              <a:srgbClr val="55565A"/>
            </a:solidFill>
          </a:ln>
        </p:spPr>
      </p:pic>
      <p:sp>
        <p:nvSpPr>
          <p:cNvPr id="4" name="Title 1">
            <a:extLst>
              <a:ext uri="{FF2B5EF4-FFF2-40B4-BE49-F238E27FC236}">
                <a16:creationId xmlns:a16="http://schemas.microsoft.com/office/drawing/2014/main" id="{F94834E6-D21B-44D6-817D-D191CE438B1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Policies</a:t>
            </a:r>
          </a:p>
        </p:txBody>
      </p:sp>
    </p:spTree>
    <p:extLst>
      <p:ext uri="{BB962C8B-B14F-4D97-AF65-F5344CB8AC3E}">
        <p14:creationId xmlns:p14="http://schemas.microsoft.com/office/powerpoint/2010/main" val="18262705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109218-C246-0AEF-AB69-EC6399B48110}"/>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5" name="Content Placeholder 2">
            <a:extLst>
              <a:ext uri="{FF2B5EF4-FFF2-40B4-BE49-F238E27FC236}">
                <a16:creationId xmlns:a16="http://schemas.microsoft.com/office/drawing/2014/main" id="{52CA70CF-5A94-4D3E-A5C7-677F50846FB7}"/>
              </a:ext>
            </a:extLst>
          </p:cNvPr>
          <p:cNvSpPr txBox="1">
            <a:spLocks/>
          </p:cNvSpPr>
          <p:nvPr/>
        </p:nvSpPr>
        <p:spPr>
          <a:xfrm>
            <a:off x="488315" y="1374555"/>
            <a:ext cx="5387699"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b="0" i="0" u="none" strike="noStrike" baseline="0" dirty="0">
                <a:solidFill>
                  <a:srgbClr val="55565A"/>
                </a:solidFill>
                <a:latin typeface="Corbel" panose="020B0503020204020204" pitchFamily="34" charset="0"/>
                <a:cs typeface="Segoe UI" panose="020B0502040204020203" pitchFamily="34" charset="0"/>
              </a:rPr>
              <a:t>Louisiana Blue regularly revises and develops medical policies in response to rapidly changing medical technology. </a:t>
            </a:r>
          </a:p>
          <a:p>
            <a:pPr marL="0" indent="0">
              <a:spcAft>
                <a:spcPts val="1200"/>
              </a:spcAft>
              <a:buFont typeface="Arial" panose="020B0604020202020204" pitchFamily="34" charset="0"/>
              <a:buNone/>
            </a:pPr>
            <a:r>
              <a:rPr lang="en-US" sz="1800" b="0" i="0" u="none" strike="noStrike" baseline="0" dirty="0">
                <a:solidFill>
                  <a:srgbClr val="55565A"/>
                </a:solidFill>
                <a:latin typeface="Corbel" panose="020B0503020204020204" pitchFamily="34" charset="0"/>
                <a:cs typeface="Segoe UI" panose="020B0502040204020203" pitchFamily="34" charset="0"/>
              </a:rPr>
              <a:t>Benefit determinations are made based on the medical policy in effect at the time of the provision of services.</a:t>
            </a:r>
          </a:p>
          <a:p>
            <a:pPr marL="0" indent="0">
              <a:spcAft>
                <a:spcPts val="1200"/>
              </a:spcAft>
              <a:buNone/>
            </a:pPr>
            <a:r>
              <a:rPr lang="en-US" sz="1800" dirty="0">
                <a:solidFill>
                  <a:srgbClr val="55565A"/>
                </a:solidFill>
                <a:latin typeface="Corbel" panose="020B0503020204020204" pitchFamily="34" charset="0"/>
                <a:cs typeface="Segoe UI" panose="020B0502040204020203" pitchFamily="34" charset="0"/>
              </a:rPr>
              <a:t>Medical policy changes are also published in our quarterly Network News provider newsletter. </a:t>
            </a:r>
          </a:p>
          <a:p>
            <a:pPr marL="0" indent="0">
              <a:spcAft>
                <a:spcPts val="1200"/>
              </a:spcAft>
              <a:buNone/>
            </a:pPr>
            <a:r>
              <a:rPr lang="en-US" sz="1800" dirty="0">
                <a:solidFill>
                  <a:srgbClr val="55565A"/>
                </a:solidFill>
                <a:latin typeface="Corbel" panose="020B0503020204020204" pitchFamily="34" charset="0"/>
              </a:rPr>
              <a:t>Search for policies alphabetically by title or use the search bar to look by keywords or codes. </a:t>
            </a:r>
          </a:p>
          <a:p>
            <a:pPr marL="0" indent="0">
              <a:spcAft>
                <a:spcPts val="1200"/>
              </a:spcAft>
              <a:buFont typeface="Arial" panose="020B0604020202020204" pitchFamily="34" charset="0"/>
              <a:buNone/>
            </a:pPr>
            <a:endParaRPr lang="en-US" sz="1800" dirty="0">
              <a:solidFill>
                <a:srgbClr val="55565A"/>
              </a:solidFill>
              <a:latin typeface="Corbel" panose="020B05030202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CC9A4F3B-0E5E-1BE9-A8EA-5B6A329D8D7D}"/>
              </a:ext>
            </a:extLst>
          </p:cNvPr>
          <p:cNvPicPr>
            <a:picLocks noChangeAspect="1"/>
          </p:cNvPicPr>
          <p:nvPr/>
        </p:nvPicPr>
        <p:blipFill>
          <a:blip r:embed="rId3" cstate="print">
            <a:extLst>
              <a:ext uri="{28A0092B-C50C-407E-A947-70E740481C1C}">
                <a14:useLocalDpi xmlns:a14="http://schemas.microsoft.com/office/drawing/2010/main" val="0"/>
              </a:ext>
            </a:extLst>
          </a:blip>
          <a:srcRect l="379" r="379"/>
          <a:stretch/>
        </p:blipFill>
        <p:spPr>
          <a:xfrm>
            <a:off x="6043903" y="1406058"/>
            <a:ext cx="2814762" cy="3670437"/>
          </a:xfrm>
          <a:prstGeom prst="rect">
            <a:avLst/>
          </a:prstGeom>
          <a:ln>
            <a:solidFill>
              <a:srgbClr val="55565A"/>
            </a:solidFill>
          </a:ln>
        </p:spPr>
      </p:pic>
      <p:sp>
        <p:nvSpPr>
          <p:cNvPr id="3" name="Title 1">
            <a:extLst>
              <a:ext uri="{FF2B5EF4-FFF2-40B4-BE49-F238E27FC236}">
                <a16:creationId xmlns:a16="http://schemas.microsoft.com/office/drawing/2014/main" id="{59A8A0B5-D31E-003C-78DD-9CA8479041E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Policies</a:t>
            </a:r>
          </a:p>
        </p:txBody>
      </p:sp>
      <p:sp>
        <p:nvSpPr>
          <p:cNvPr id="11" name="Rectangle 10">
            <a:extLst>
              <a:ext uri="{FF2B5EF4-FFF2-40B4-BE49-F238E27FC236}">
                <a16:creationId xmlns:a16="http://schemas.microsoft.com/office/drawing/2014/main" id="{5FB9A038-D2DD-B14E-05C0-814F32B22C48}"/>
              </a:ext>
            </a:extLst>
          </p:cNvPr>
          <p:cNvSpPr/>
          <p:nvPr/>
        </p:nvSpPr>
        <p:spPr>
          <a:xfrm>
            <a:off x="581892" y="5755009"/>
            <a:ext cx="8027726" cy="646331"/>
          </a:xfrm>
          <a:prstGeom prst="rect">
            <a:avLst/>
          </a:prstGeom>
        </p:spPr>
        <p:txBody>
          <a:bodyPr wrap="square" lIns="91440" tIns="45720" rIns="91440" bIns="45720" anchor="t">
            <a:spAutoFit/>
          </a:bodyPr>
          <a:lstStyle/>
          <a:p>
            <a:r>
              <a:rPr lang="en-US" dirty="0">
                <a:solidFill>
                  <a:srgbClr val="55565A"/>
                </a:solidFill>
                <a:latin typeface="Corbel" panose="020B0503020204020204" pitchFamily="34" charset="0"/>
                <a:cs typeface="Segoe UI"/>
              </a:rPr>
              <a:t>Our medical policies </a:t>
            </a:r>
            <a:r>
              <a:rPr lang="en-US" b="0" i="0" u="none" strike="noStrike" baseline="0" dirty="0">
                <a:solidFill>
                  <a:srgbClr val="55565A"/>
                </a:solidFill>
                <a:latin typeface="Corbel" panose="020B0503020204020204" pitchFamily="34" charset="0"/>
                <a:cs typeface="Segoe UI"/>
              </a:rPr>
              <a:t>can </a:t>
            </a:r>
            <a:r>
              <a:rPr lang="en-US" dirty="0">
                <a:solidFill>
                  <a:srgbClr val="55565A"/>
                </a:solidFill>
                <a:latin typeface="Corbel" panose="020B0503020204020204" pitchFamily="34" charset="0"/>
                <a:cs typeface="Segoe UI"/>
              </a:rPr>
              <a:t>be</a:t>
            </a:r>
            <a:r>
              <a:rPr lang="en-US" b="0" i="0" u="none" strike="noStrike" baseline="0" dirty="0">
                <a:solidFill>
                  <a:srgbClr val="55565A"/>
                </a:solidFill>
                <a:latin typeface="Corbel" panose="020B0503020204020204" pitchFamily="34" charset="0"/>
                <a:cs typeface="Segoe UI"/>
              </a:rPr>
              <a:t> found online at </a:t>
            </a:r>
            <a:r>
              <a:rPr lang="en-US" b="1" i="0" u="none" strike="noStrike" baseline="0" dirty="0">
                <a:solidFill>
                  <a:srgbClr val="0070C0"/>
                </a:solidFill>
                <a:latin typeface="Corbel" panose="020B0503020204020204" pitchFamily="34" charset="0"/>
                <a:cs typeface="Segoe UI"/>
              </a:rPr>
              <a:t>www.lablue.com/provider </a:t>
            </a:r>
            <a:r>
              <a:rPr lang="en-US" b="0" i="0" u="none" strike="noStrike" baseline="0" dirty="0">
                <a:solidFill>
                  <a:srgbClr val="55565A"/>
                </a:solidFill>
                <a:latin typeface="Corbel" panose="020B0503020204020204" pitchFamily="34" charset="0"/>
                <a:cs typeface="Segoe UI"/>
              </a:rPr>
              <a:t>&gt;Medical Management &gt;Medical Policies.</a:t>
            </a:r>
            <a:endParaRPr lang="en-US" sz="2000" dirty="0">
              <a:solidFill>
                <a:srgbClr val="55565A"/>
              </a:solidFill>
              <a:latin typeface="Corbel" panose="020B0503020204020204" pitchFamily="34" charset="0"/>
              <a:cs typeface="Segoe UI"/>
            </a:endParaRPr>
          </a:p>
        </p:txBody>
      </p:sp>
    </p:spTree>
    <p:extLst>
      <p:ext uri="{BB962C8B-B14F-4D97-AF65-F5344CB8AC3E}">
        <p14:creationId xmlns:p14="http://schemas.microsoft.com/office/powerpoint/2010/main" val="29699413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3DD44B4-1704-4CE5-9F06-D2BEA4AFECCD}"/>
              </a:ext>
            </a:extLst>
          </p:cNvPr>
          <p:cNvSpPr txBox="1">
            <a:spLocks/>
          </p:cNvSpPr>
          <p:nvPr/>
        </p:nvSpPr>
        <p:spPr>
          <a:xfrm>
            <a:off x="536572" y="1431557"/>
            <a:ext cx="84582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Medical Policy Guidelines – access medical policies that govern claims for members. C</a:t>
            </a:r>
            <a:r>
              <a:rPr lang="en-US" sz="1800" dirty="0">
                <a:solidFill>
                  <a:srgbClr val="55565A"/>
                </a:solidFill>
                <a:latin typeface="Corbel" panose="020B0503020204020204" pitchFamily="34" charset="0"/>
                <a:cs typeface="Segoe UI" panose="020B0502040204020203" pitchFamily="34" charset="0"/>
              </a:rPr>
              <a:t>an be found on iLinkBlue (</a:t>
            </a:r>
            <a:r>
              <a:rPr lang="en-US" sz="1800" b="1" dirty="0">
                <a:solidFill>
                  <a:srgbClr val="0070C0"/>
                </a:solidFill>
                <a:latin typeface="Corbel" panose="020B0503020204020204" pitchFamily="34" charset="0"/>
                <a:cs typeface="Segoe UI" panose="020B0502040204020203" pitchFamily="34" charset="0"/>
              </a:rPr>
              <a:t>www.lablue.com/ilinkblue</a:t>
            </a:r>
            <a:r>
              <a:rPr lang="en-US" sz="1800" dirty="0">
                <a:solidFill>
                  <a:srgbClr val="55565A"/>
                </a:solidFill>
                <a:latin typeface="Corbel" panose="020B0503020204020204" pitchFamily="34" charset="0"/>
                <a:cs typeface="Segoe UI" panose="020B0502040204020203" pitchFamily="34" charset="0"/>
              </a:rPr>
              <a:t>), under Authorizations. </a:t>
            </a:r>
          </a:p>
        </p:txBody>
      </p:sp>
      <p:pic>
        <p:nvPicPr>
          <p:cNvPr id="6" name="Picture 5" descr="A screenshot of a computer&#10;&#10;Description automatically generated">
            <a:extLst>
              <a:ext uri="{FF2B5EF4-FFF2-40B4-BE49-F238E27FC236}">
                <a16:creationId xmlns:a16="http://schemas.microsoft.com/office/drawing/2014/main" id="{DE011B19-F07D-D3C8-0150-2CB818BFCE3E}"/>
              </a:ext>
            </a:extLst>
          </p:cNvPr>
          <p:cNvPicPr>
            <a:picLocks noChangeAspect="1"/>
          </p:cNvPicPr>
          <p:nvPr/>
        </p:nvPicPr>
        <p:blipFill rotWithShape="1">
          <a:blip r:embed="rId3">
            <a:extLst>
              <a:ext uri="{28A0092B-C50C-407E-A947-70E740481C1C}">
                <a14:useLocalDpi xmlns:a14="http://schemas.microsoft.com/office/drawing/2010/main" val="0"/>
              </a:ext>
            </a:extLst>
          </a:blip>
          <a:srcRect l="640" t="14113"/>
          <a:stretch/>
        </p:blipFill>
        <p:spPr>
          <a:xfrm>
            <a:off x="790574" y="3162300"/>
            <a:ext cx="7420167" cy="2667080"/>
          </a:xfrm>
          <a:prstGeom prst="rect">
            <a:avLst/>
          </a:prstGeom>
          <a:ln w="3175">
            <a:solidFill>
              <a:srgbClr val="55565A"/>
            </a:solidFill>
          </a:ln>
        </p:spPr>
      </p:pic>
      <p:sp>
        <p:nvSpPr>
          <p:cNvPr id="2" name="Title 1">
            <a:extLst>
              <a:ext uri="{FF2B5EF4-FFF2-40B4-BE49-F238E27FC236}">
                <a16:creationId xmlns:a16="http://schemas.microsoft.com/office/drawing/2014/main" id="{CC2C6B36-92DA-7401-AA0B-A8542F47E05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Policy Guidelines</a:t>
            </a:r>
          </a:p>
        </p:txBody>
      </p:sp>
      <p:sp>
        <p:nvSpPr>
          <p:cNvPr id="3" name="Oval 2">
            <a:extLst>
              <a:ext uri="{FF2B5EF4-FFF2-40B4-BE49-F238E27FC236}">
                <a16:creationId xmlns:a16="http://schemas.microsoft.com/office/drawing/2014/main" id="{8CE8A86E-F50B-926C-AFFC-CE85DAF580E7}"/>
              </a:ext>
            </a:extLst>
          </p:cNvPr>
          <p:cNvSpPr/>
          <p:nvPr/>
        </p:nvSpPr>
        <p:spPr>
          <a:xfrm>
            <a:off x="3101141" y="4892539"/>
            <a:ext cx="1686774"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8809118-530C-975E-EBD1-50516A7671B2}"/>
              </a:ext>
            </a:extLst>
          </p:cNvPr>
          <p:cNvCxnSpPr>
            <a:cxnSpLocks/>
          </p:cNvCxnSpPr>
          <p:nvPr/>
        </p:nvCxnSpPr>
        <p:spPr>
          <a:xfrm>
            <a:off x="3101141" y="3438307"/>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081642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6534-CC14-757E-86EA-DFD589D878C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B03FA13-9AA8-FC13-7A8D-DF98E8F4D048}"/>
              </a:ext>
            </a:extLst>
          </p:cNvPr>
          <p:cNvSpPr txBox="1">
            <a:spLocks/>
          </p:cNvSpPr>
          <p:nvPr/>
        </p:nvSpPr>
        <p:spPr>
          <a:xfrm>
            <a:off x="4900477" y="1133383"/>
            <a:ext cx="3958602"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All </a:t>
            </a:r>
            <a:r>
              <a:rPr lang="en-US" sz="1800" b="1" dirty="0">
                <a:solidFill>
                  <a:srgbClr val="55565A"/>
                </a:solidFill>
                <a:latin typeface="Corbel" panose="020B0503020204020204" pitchFamily="34" charset="0"/>
              </a:rPr>
              <a:t>future effective medical policies  </a:t>
            </a:r>
            <a:r>
              <a:rPr lang="en-US" sz="1800" dirty="0">
                <a:solidFill>
                  <a:srgbClr val="55565A"/>
                </a:solidFill>
                <a:latin typeface="Corbel" panose="020B0503020204020204" pitchFamily="34" charset="0"/>
              </a:rPr>
              <a:t>c</a:t>
            </a:r>
            <a:r>
              <a:rPr lang="en-US" sz="1800" dirty="0">
                <a:solidFill>
                  <a:srgbClr val="55565A"/>
                </a:solidFill>
                <a:latin typeface="Corbel" panose="020B0503020204020204" pitchFamily="34" charset="0"/>
                <a:cs typeface="Segoe UI" panose="020B0502040204020203" pitchFamily="34" charset="0"/>
              </a:rPr>
              <a:t>an be found on the Provider page (</a:t>
            </a:r>
            <a:r>
              <a:rPr lang="en-US" sz="1800" b="1" dirty="0">
                <a:solidFill>
                  <a:srgbClr val="0070C0"/>
                </a:solidFill>
                <a:latin typeface="Corbel" panose="020B0503020204020204" pitchFamily="34" charset="0"/>
                <a:cs typeface="Segoe UI" panose="020B0502040204020203" pitchFamily="34" charset="0"/>
              </a:rPr>
              <a:t>www.lablue.com</a:t>
            </a:r>
            <a:r>
              <a:rPr lang="en-US" sz="1800" dirty="0">
                <a:solidFill>
                  <a:srgbClr val="55565A"/>
                </a:solidFill>
                <a:latin typeface="Corbel" panose="020B0503020204020204" pitchFamily="34" charset="0"/>
                <a:cs typeface="Segoe UI" panose="020B0502040204020203" pitchFamily="34" charset="0"/>
              </a:rPr>
              <a:t>), under Resources, then New/Revised Medical Policies. </a:t>
            </a:r>
          </a:p>
        </p:txBody>
      </p:sp>
      <p:sp>
        <p:nvSpPr>
          <p:cNvPr id="2" name="Title 1">
            <a:extLst>
              <a:ext uri="{FF2B5EF4-FFF2-40B4-BE49-F238E27FC236}">
                <a16:creationId xmlns:a16="http://schemas.microsoft.com/office/drawing/2014/main" id="{884B6F01-FEBF-2B0A-B554-DE3A0FCADF3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Policies</a:t>
            </a:r>
          </a:p>
        </p:txBody>
      </p:sp>
      <p:cxnSp>
        <p:nvCxnSpPr>
          <p:cNvPr id="5" name="Straight Connector 4">
            <a:extLst>
              <a:ext uri="{FF2B5EF4-FFF2-40B4-BE49-F238E27FC236}">
                <a16:creationId xmlns:a16="http://schemas.microsoft.com/office/drawing/2014/main" id="{2D2C7CA9-5AE4-4028-5E72-08274B84270E}"/>
              </a:ext>
            </a:extLst>
          </p:cNvPr>
          <p:cNvCxnSpPr>
            <a:cxnSpLocks/>
          </p:cNvCxnSpPr>
          <p:nvPr/>
        </p:nvCxnSpPr>
        <p:spPr>
          <a:xfrm>
            <a:off x="3101141" y="3438307"/>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CF842CFC-ABA9-FA3B-199E-1D90BA4366B1}"/>
              </a:ext>
            </a:extLst>
          </p:cNvPr>
          <p:cNvPicPr>
            <a:picLocks noChangeAspect="1"/>
          </p:cNvPicPr>
          <p:nvPr/>
        </p:nvPicPr>
        <p:blipFill>
          <a:blip r:embed="rId3" cstate="print">
            <a:extLst>
              <a:ext uri="{28A0092B-C50C-407E-A947-70E740481C1C}">
                <a14:useLocalDpi xmlns:a14="http://schemas.microsoft.com/office/drawing/2010/main" val="0"/>
              </a:ext>
            </a:extLst>
          </a:blip>
          <a:srcRect l="11739" r="13478"/>
          <a:stretch/>
        </p:blipFill>
        <p:spPr>
          <a:xfrm>
            <a:off x="536572" y="2398643"/>
            <a:ext cx="4045714" cy="2887548"/>
          </a:xfrm>
          <a:prstGeom prst="rect">
            <a:avLst/>
          </a:prstGeom>
          <a:ln w="3175">
            <a:solidFill>
              <a:srgbClr val="55565A"/>
            </a:solidFill>
          </a:ln>
        </p:spPr>
      </p:pic>
      <p:sp>
        <p:nvSpPr>
          <p:cNvPr id="8" name="Content Placeholder 2">
            <a:extLst>
              <a:ext uri="{FF2B5EF4-FFF2-40B4-BE49-F238E27FC236}">
                <a16:creationId xmlns:a16="http://schemas.microsoft.com/office/drawing/2014/main" id="{AADD30F3-D35B-DCCB-8FFF-0FA6CF60C245}"/>
              </a:ext>
            </a:extLst>
          </p:cNvPr>
          <p:cNvSpPr txBox="1">
            <a:spLocks/>
          </p:cNvSpPr>
          <p:nvPr/>
        </p:nvSpPr>
        <p:spPr>
          <a:xfrm>
            <a:off x="523462" y="1133383"/>
            <a:ext cx="4105209"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All </a:t>
            </a:r>
            <a:r>
              <a:rPr lang="en-US" sz="1800" b="1" dirty="0">
                <a:solidFill>
                  <a:srgbClr val="55565A"/>
                </a:solidFill>
                <a:latin typeface="Corbel" panose="020B0503020204020204" pitchFamily="34" charset="0"/>
              </a:rPr>
              <a:t>current medical policies</a:t>
            </a:r>
            <a:r>
              <a:rPr lang="en-US" sz="1800" dirty="0">
                <a:solidFill>
                  <a:srgbClr val="55565A"/>
                </a:solidFill>
                <a:latin typeface="Corbel" panose="020B0503020204020204" pitchFamily="34" charset="0"/>
              </a:rPr>
              <a:t>  c</a:t>
            </a:r>
            <a:r>
              <a:rPr lang="en-US" sz="1800" dirty="0">
                <a:solidFill>
                  <a:srgbClr val="55565A"/>
                </a:solidFill>
                <a:latin typeface="Corbel" panose="020B0503020204020204" pitchFamily="34" charset="0"/>
                <a:cs typeface="Segoe UI" panose="020B0502040204020203" pitchFamily="34" charset="0"/>
              </a:rPr>
              <a:t>an be found on the Provider page (</a:t>
            </a:r>
            <a:r>
              <a:rPr lang="en-US" sz="1800" b="1" dirty="0">
                <a:solidFill>
                  <a:srgbClr val="0070C0"/>
                </a:solidFill>
                <a:latin typeface="Corbel" panose="020B0503020204020204" pitchFamily="34" charset="0"/>
                <a:cs typeface="Segoe UI" panose="020B0502040204020203" pitchFamily="34" charset="0"/>
              </a:rPr>
              <a:t>www.lablue.com</a:t>
            </a:r>
            <a:r>
              <a:rPr lang="en-US" sz="1800" dirty="0">
                <a:solidFill>
                  <a:srgbClr val="55565A"/>
                </a:solidFill>
                <a:latin typeface="Corbel" panose="020B0503020204020204" pitchFamily="34" charset="0"/>
                <a:cs typeface="Segoe UI" panose="020B0502040204020203" pitchFamily="34" charset="0"/>
              </a:rPr>
              <a:t>), under Medical Management, then Medical Policies. </a:t>
            </a:r>
          </a:p>
        </p:txBody>
      </p:sp>
      <p:pic>
        <p:nvPicPr>
          <p:cNvPr id="11" name="Picture 10" descr="A screenshot of a medical form&#10;&#10;AI-generated content may be incorrect.">
            <a:extLst>
              <a:ext uri="{FF2B5EF4-FFF2-40B4-BE49-F238E27FC236}">
                <a16:creationId xmlns:a16="http://schemas.microsoft.com/office/drawing/2014/main" id="{BAD2687E-F9C7-3A8A-0F7F-64421988B62A}"/>
              </a:ext>
            </a:extLst>
          </p:cNvPr>
          <p:cNvPicPr>
            <a:picLocks noChangeAspect="1"/>
          </p:cNvPicPr>
          <p:nvPr/>
        </p:nvPicPr>
        <p:blipFill>
          <a:blip r:embed="rId4">
            <a:extLst>
              <a:ext uri="{28A0092B-C50C-407E-A947-70E740481C1C}">
                <a14:useLocalDpi xmlns:a14="http://schemas.microsoft.com/office/drawing/2010/main" val="0"/>
              </a:ext>
            </a:extLst>
          </a:blip>
          <a:srcRect l="9098" r="15312"/>
          <a:stretch/>
        </p:blipFill>
        <p:spPr>
          <a:xfrm>
            <a:off x="4926480" y="2398643"/>
            <a:ext cx="3818889" cy="2887548"/>
          </a:xfrm>
          <a:prstGeom prst="rect">
            <a:avLst/>
          </a:prstGeom>
          <a:ln>
            <a:solidFill>
              <a:srgbClr val="55565A"/>
            </a:solidFill>
          </a:ln>
        </p:spPr>
      </p:pic>
      <p:sp>
        <p:nvSpPr>
          <p:cNvPr id="3" name="Oval 2">
            <a:extLst>
              <a:ext uri="{FF2B5EF4-FFF2-40B4-BE49-F238E27FC236}">
                <a16:creationId xmlns:a16="http://schemas.microsoft.com/office/drawing/2014/main" id="{6D03026B-5B74-1B77-A6C7-0E7B1241F46C}"/>
              </a:ext>
            </a:extLst>
          </p:cNvPr>
          <p:cNvSpPr/>
          <p:nvPr/>
        </p:nvSpPr>
        <p:spPr>
          <a:xfrm>
            <a:off x="5115339" y="2987642"/>
            <a:ext cx="1298713"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7529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3DD44B4-1704-4CE5-9F06-D2BEA4AFECCD}"/>
              </a:ext>
            </a:extLst>
          </p:cNvPr>
          <p:cNvSpPr txBox="1">
            <a:spLocks/>
          </p:cNvSpPr>
          <p:nvPr/>
        </p:nvSpPr>
        <p:spPr>
          <a:xfrm>
            <a:off x="536572" y="1431557"/>
            <a:ext cx="8458200"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FEP Medical Policy Guidelines – access medical policies that govern claims for Federal Employee Program members. C</a:t>
            </a:r>
            <a:r>
              <a:rPr lang="en-US" sz="1800" dirty="0">
                <a:solidFill>
                  <a:srgbClr val="55565A"/>
                </a:solidFill>
                <a:latin typeface="Corbel" panose="020B0503020204020204" pitchFamily="34" charset="0"/>
                <a:cs typeface="Segoe UI" panose="020B0502040204020203" pitchFamily="34" charset="0"/>
              </a:rPr>
              <a:t>an be found on iLinkBlue (</a:t>
            </a:r>
            <a:r>
              <a:rPr lang="en-US" sz="1800" b="1" dirty="0">
                <a:solidFill>
                  <a:srgbClr val="0070C0"/>
                </a:solidFill>
                <a:latin typeface="Corbel" panose="020B0503020204020204" pitchFamily="34" charset="0"/>
                <a:cs typeface="Segoe UI" panose="020B0502040204020203" pitchFamily="34" charset="0"/>
              </a:rPr>
              <a:t>www.lablue.com/ilinkblue</a:t>
            </a:r>
            <a:r>
              <a:rPr lang="en-US" sz="1800" dirty="0">
                <a:solidFill>
                  <a:srgbClr val="55565A"/>
                </a:solidFill>
                <a:latin typeface="Corbel" panose="020B0503020204020204" pitchFamily="34" charset="0"/>
                <a:cs typeface="Segoe UI" panose="020B0502040204020203" pitchFamily="34" charset="0"/>
              </a:rPr>
              <a:t>), under Authorizations. </a:t>
            </a:r>
          </a:p>
        </p:txBody>
      </p:sp>
      <p:pic>
        <p:nvPicPr>
          <p:cNvPr id="6" name="Picture 5" descr="A screenshot of a computer&#10;&#10;Description automatically generated">
            <a:extLst>
              <a:ext uri="{FF2B5EF4-FFF2-40B4-BE49-F238E27FC236}">
                <a16:creationId xmlns:a16="http://schemas.microsoft.com/office/drawing/2014/main" id="{DE011B19-F07D-D3C8-0150-2CB818BFCE3E}"/>
              </a:ext>
            </a:extLst>
          </p:cNvPr>
          <p:cNvPicPr>
            <a:picLocks noChangeAspect="1"/>
          </p:cNvPicPr>
          <p:nvPr/>
        </p:nvPicPr>
        <p:blipFill rotWithShape="1">
          <a:blip r:embed="rId3">
            <a:extLst>
              <a:ext uri="{28A0092B-C50C-407E-A947-70E740481C1C}">
                <a14:useLocalDpi xmlns:a14="http://schemas.microsoft.com/office/drawing/2010/main" val="0"/>
              </a:ext>
            </a:extLst>
          </a:blip>
          <a:srcRect l="640" t="14113"/>
          <a:stretch/>
        </p:blipFill>
        <p:spPr>
          <a:xfrm>
            <a:off x="790574" y="3162300"/>
            <a:ext cx="7420167" cy="2667080"/>
          </a:xfrm>
          <a:prstGeom prst="rect">
            <a:avLst/>
          </a:prstGeom>
          <a:ln w="3175">
            <a:solidFill>
              <a:srgbClr val="55565A"/>
            </a:solidFill>
          </a:ln>
        </p:spPr>
      </p:pic>
      <p:sp>
        <p:nvSpPr>
          <p:cNvPr id="2" name="Title 1">
            <a:extLst>
              <a:ext uri="{FF2B5EF4-FFF2-40B4-BE49-F238E27FC236}">
                <a16:creationId xmlns:a16="http://schemas.microsoft.com/office/drawing/2014/main" id="{CC2C6B36-92DA-7401-AA0B-A8542F47E05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FEP Medical Policy Guidelines</a:t>
            </a:r>
          </a:p>
        </p:txBody>
      </p:sp>
      <p:sp>
        <p:nvSpPr>
          <p:cNvPr id="3" name="Oval 2">
            <a:extLst>
              <a:ext uri="{FF2B5EF4-FFF2-40B4-BE49-F238E27FC236}">
                <a16:creationId xmlns:a16="http://schemas.microsoft.com/office/drawing/2014/main" id="{8CE8A86E-F50B-926C-AFFC-CE85DAF580E7}"/>
              </a:ext>
            </a:extLst>
          </p:cNvPr>
          <p:cNvSpPr/>
          <p:nvPr/>
        </p:nvSpPr>
        <p:spPr>
          <a:xfrm>
            <a:off x="3131128" y="5376144"/>
            <a:ext cx="1686774"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8809118-530C-975E-EBD1-50516A7671B2}"/>
              </a:ext>
            </a:extLst>
          </p:cNvPr>
          <p:cNvCxnSpPr>
            <a:cxnSpLocks/>
          </p:cNvCxnSpPr>
          <p:nvPr/>
        </p:nvCxnSpPr>
        <p:spPr>
          <a:xfrm>
            <a:off x="3101141" y="3438307"/>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358949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CAE38E-5126-1D41-C59F-878C5931990A}"/>
              </a:ext>
            </a:extLst>
          </p:cNvPr>
          <p:cNvSpPr txBox="1"/>
          <p:nvPr/>
        </p:nvSpPr>
        <p:spPr>
          <a:xfrm>
            <a:off x="160336" y="1550097"/>
            <a:ext cx="4035807" cy="2908489"/>
          </a:xfrm>
          <a:prstGeom prst="rect">
            <a:avLst/>
          </a:prstGeom>
          <a:noFill/>
        </p:spPr>
        <p:txBody>
          <a:bodyPr wrap="square">
            <a:noAutofit/>
          </a:bodyPr>
          <a:lstStyle/>
          <a:p>
            <a:pPr defTabSz="457200">
              <a:spcAft>
                <a:spcPts val="600"/>
              </a:spcAft>
            </a:pPr>
            <a:endParaRPr lang="en-US" sz="1400" dirty="0">
              <a:solidFill>
                <a:prstClr val="black">
                  <a:lumMod val="75000"/>
                  <a:lumOff val="25000"/>
                </a:prstClr>
              </a:solidFill>
              <a:latin typeface="Corbel" panose="020B0503020204020204" pitchFamily="34" charset="0"/>
            </a:endParaRPr>
          </a:p>
        </p:txBody>
      </p:sp>
      <p:sp>
        <p:nvSpPr>
          <p:cNvPr id="4" name="Title 1">
            <a:extLst>
              <a:ext uri="{FF2B5EF4-FFF2-40B4-BE49-F238E27FC236}">
                <a16:creationId xmlns:a16="http://schemas.microsoft.com/office/drawing/2014/main" id="{88A201D2-501A-8771-2D1E-EB9C77F46DE0}"/>
              </a:ext>
            </a:extLst>
          </p:cNvPr>
          <p:cNvSpPr txBox="1">
            <a:spLocks/>
          </p:cNvSpPr>
          <p:nvPr/>
        </p:nvSpPr>
        <p:spPr>
          <a:xfrm>
            <a:off x="228600" y="559550"/>
            <a:ext cx="4035807" cy="3848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89728"/>
                </a:solidFill>
                <a:latin typeface="Corbel" panose="020B0503020204020204" pitchFamily="34" charset="0"/>
              </a:rPr>
              <a:t>Out of Area Members</a:t>
            </a:r>
          </a:p>
        </p:txBody>
      </p:sp>
      <p:sp>
        <p:nvSpPr>
          <p:cNvPr id="6" name="Title 1">
            <a:extLst>
              <a:ext uri="{FF2B5EF4-FFF2-40B4-BE49-F238E27FC236}">
                <a16:creationId xmlns:a16="http://schemas.microsoft.com/office/drawing/2014/main" id="{98E05B1A-8DAC-D9F8-A6F5-BD098B017FE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Policy</a:t>
            </a:r>
          </a:p>
        </p:txBody>
      </p:sp>
      <p:sp>
        <p:nvSpPr>
          <p:cNvPr id="7" name="TextBox 6">
            <a:extLst>
              <a:ext uri="{FF2B5EF4-FFF2-40B4-BE49-F238E27FC236}">
                <a16:creationId xmlns:a16="http://schemas.microsoft.com/office/drawing/2014/main" id="{3161364D-D442-1F98-90BB-860D7737E029}"/>
              </a:ext>
            </a:extLst>
          </p:cNvPr>
          <p:cNvSpPr txBox="1"/>
          <p:nvPr/>
        </p:nvSpPr>
        <p:spPr>
          <a:xfrm>
            <a:off x="567068" y="1518282"/>
            <a:ext cx="7040739" cy="2779398"/>
          </a:xfrm>
          <a:prstGeom prst="rect">
            <a:avLst/>
          </a:prstGeom>
          <a:noFill/>
        </p:spPr>
        <p:txBody>
          <a:bodyPr wrap="square">
            <a:noAutofit/>
          </a:bodyPr>
          <a:lstStyle/>
          <a:p>
            <a:pPr defTabSz="457200">
              <a:spcAft>
                <a:spcPts val="600"/>
              </a:spcAft>
            </a:pPr>
            <a:r>
              <a:rPr lang="en-US" b="1" dirty="0">
                <a:solidFill>
                  <a:srgbClr val="0070C0"/>
                </a:solidFill>
                <a:latin typeface="Corbel" panose="020B0503020204020204" pitchFamily="34" charset="0"/>
              </a:rPr>
              <a:t>Medical Policy Guidelines</a:t>
            </a:r>
          </a:p>
          <a:p>
            <a:pPr defTabSz="457200">
              <a:spcAft>
                <a:spcPts val="1800"/>
              </a:spcAft>
            </a:pPr>
            <a:r>
              <a:rPr lang="en-US" dirty="0">
                <a:solidFill>
                  <a:srgbClr val="55565A"/>
                </a:solidFill>
                <a:latin typeface="Corbel" panose="020B0503020204020204" pitchFamily="34" charset="0"/>
              </a:rPr>
              <a:t>Just as Louisiana Blue publishes medical policies for services provided to our members, it is the same for other Blue Plans. Use this application to access medical policies for BlueCard (out-of-area) members. </a:t>
            </a:r>
          </a:p>
          <a:p>
            <a:pPr defTabSz="457200">
              <a:spcAft>
                <a:spcPts val="1800"/>
              </a:spcAft>
            </a:pPr>
            <a:r>
              <a:rPr lang="en-US" dirty="0">
                <a:solidFill>
                  <a:srgbClr val="55565A"/>
                </a:solidFill>
                <a:latin typeface="Corbel" panose="020B0503020204020204" pitchFamily="34" charset="0"/>
              </a:rPr>
              <a:t>Enter the member ID prefix to be routed to the member’s Blue Plan to research applicable medical policy information. </a:t>
            </a:r>
          </a:p>
        </p:txBody>
      </p:sp>
      <p:pic>
        <p:nvPicPr>
          <p:cNvPr id="8" name="Picture 7" descr="A picture containing text, screenshot, font, design&#10;&#10;Description automatically generated">
            <a:extLst>
              <a:ext uri="{FF2B5EF4-FFF2-40B4-BE49-F238E27FC236}">
                <a16:creationId xmlns:a16="http://schemas.microsoft.com/office/drawing/2014/main" id="{00669C3C-F843-3E2D-40CC-0016221E0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64" y="3778030"/>
            <a:ext cx="6610971" cy="1504532"/>
          </a:xfrm>
          <a:prstGeom prst="rect">
            <a:avLst/>
          </a:prstGeom>
          <a:ln w="3175">
            <a:solidFill>
              <a:sysClr val="windowText" lastClr="000000"/>
            </a:solidFill>
          </a:ln>
        </p:spPr>
      </p:pic>
    </p:spTree>
    <p:extLst>
      <p:ext uri="{BB962C8B-B14F-4D97-AF65-F5344CB8AC3E}">
        <p14:creationId xmlns:p14="http://schemas.microsoft.com/office/powerpoint/2010/main" val="184850630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CDE927C-9E9D-4F41-8124-15CB5885254B}"/>
              </a:ext>
            </a:extLst>
          </p:cNvPr>
          <p:cNvSpPr>
            <a:spLocks noGrp="1"/>
          </p:cNvSpPr>
          <p:nvPr>
            <p:ph idx="4294967295"/>
          </p:nvPr>
        </p:nvSpPr>
        <p:spPr>
          <a:xfrm>
            <a:off x="4032250" y="1062038"/>
            <a:ext cx="5111750" cy="5322887"/>
          </a:xfrm>
        </p:spPr>
        <p:txBody>
          <a:bodyPr>
            <a:noAutofit/>
          </a:bodyPr>
          <a:lstStyle/>
          <a:p>
            <a:pPr marL="0" marR="0" indent="0">
              <a:lnSpc>
                <a:spcPct val="100000"/>
              </a:lnSpc>
              <a:spcBef>
                <a:spcPts val="600"/>
              </a:spcBef>
              <a:spcAft>
                <a:spcPts val="1200"/>
              </a:spcAft>
              <a:buNone/>
            </a:pPr>
            <a:r>
              <a:rPr lang="en-US" sz="1800" b="1" dirty="0" err="1">
                <a:solidFill>
                  <a:srgbClr val="55565A"/>
                </a:solidFill>
                <a:effectLst/>
                <a:ea typeface="Times New Roman" panose="02020603050405020304" pitchFamily="18" charset="0"/>
              </a:rPr>
              <a:t>Carelon</a:t>
            </a:r>
            <a:r>
              <a:rPr lang="en-US" sz="1800" b="1" dirty="0">
                <a:solidFill>
                  <a:srgbClr val="55565A"/>
                </a:solidFill>
                <a:effectLst/>
                <a:ea typeface="Times New Roman" panose="02020603050405020304" pitchFamily="18" charset="0"/>
              </a:rPr>
              <a:t> is responsible for the review of  authorizations for genetic testing.</a:t>
            </a:r>
            <a:r>
              <a:rPr lang="en-US" sz="1800" dirty="0">
                <a:solidFill>
                  <a:srgbClr val="55565A"/>
                </a:solidFill>
                <a:effectLst/>
                <a:ea typeface="Times New Roman" panose="02020603050405020304" pitchFamily="18" charset="0"/>
              </a:rPr>
              <a:t> </a:t>
            </a:r>
          </a:p>
          <a:p>
            <a:pPr>
              <a:lnSpc>
                <a:spcPct val="100000"/>
              </a:lnSpc>
              <a:spcBef>
                <a:spcPts val="600"/>
              </a:spcBef>
              <a:spcAft>
                <a:spcPts val="1200"/>
              </a:spcAft>
              <a:buClr>
                <a:srgbClr val="55565A"/>
              </a:buClr>
            </a:pPr>
            <a:r>
              <a:rPr lang="en-US" sz="1800" dirty="0">
                <a:solidFill>
                  <a:srgbClr val="55565A"/>
                </a:solidFill>
                <a:effectLst/>
                <a:ea typeface="Times New Roman" panose="02020603050405020304" pitchFamily="18" charset="0"/>
              </a:rPr>
              <a:t>As a provider of genetic testing, Louisiana Blue  requires that you participate in the new program and submit prior authorization reviews to </a:t>
            </a:r>
            <a:r>
              <a:rPr lang="en-US" sz="1800" dirty="0" err="1">
                <a:solidFill>
                  <a:srgbClr val="55565A"/>
                </a:solidFill>
                <a:effectLst/>
                <a:ea typeface="Times New Roman" panose="02020603050405020304" pitchFamily="18" charset="0"/>
              </a:rPr>
              <a:t>Carelon</a:t>
            </a:r>
            <a:r>
              <a:rPr lang="en-US" sz="1800" dirty="0">
                <a:solidFill>
                  <a:srgbClr val="55565A"/>
                </a:solidFill>
                <a:effectLst/>
                <a:ea typeface="Times New Roman" panose="02020603050405020304" pitchFamily="18" charset="0"/>
              </a:rPr>
              <a:t> for all outpatient genetic testing.</a:t>
            </a:r>
          </a:p>
          <a:p>
            <a:pPr>
              <a:lnSpc>
                <a:spcPct val="100000"/>
              </a:lnSpc>
              <a:spcBef>
                <a:spcPts val="600"/>
              </a:spcBef>
              <a:spcAft>
                <a:spcPts val="1200"/>
              </a:spcAft>
              <a:buClr>
                <a:srgbClr val="55565A"/>
              </a:buClr>
            </a:pPr>
            <a:r>
              <a:rPr lang="en-US" sz="1800" dirty="0">
                <a:solidFill>
                  <a:srgbClr val="55565A"/>
                </a:solidFill>
                <a:effectLst/>
                <a:ea typeface="Times New Roman" panose="02020603050405020304" pitchFamily="18" charset="0"/>
              </a:rPr>
              <a:t>This program is for all fully insured and self-funded members, including Office of Group Benefits (OGB) members. At this time, Federal Employee Program (FEP) members are not included in the program. </a:t>
            </a:r>
          </a:p>
          <a:p>
            <a:pPr>
              <a:lnSpc>
                <a:spcPct val="100000"/>
              </a:lnSpc>
              <a:spcBef>
                <a:spcPts val="600"/>
              </a:spcBef>
              <a:spcAft>
                <a:spcPts val="1200"/>
              </a:spcAft>
              <a:buClr>
                <a:srgbClr val="55565A"/>
              </a:buClr>
            </a:pPr>
            <a:r>
              <a:rPr lang="en-US" sz="1800" dirty="0">
                <a:solidFill>
                  <a:srgbClr val="55565A"/>
                </a:solidFill>
                <a:ea typeface="Times New Roman" panose="02020603050405020304" pitchFamily="18" charset="0"/>
              </a:rPr>
              <a:t>Labs will not be able to submit pre-service authorization requests. The request must come from the ordering provider. </a:t>
            </a:r>
            <a:endParaRPr lang="en-US" sz="1800" dirty="0">
              <a:solidFill>
                <a:srgbClr val="55565A"/>
              </a:solidFill>
              <a:effectLst/>
              <a:ea typeface="Times New Roman" panose="02020603050405020304" pitchFamily="18" charset="0"/>
            </a:endParaRPr>
          </a:p>
          <a:p>
            <a:pPr marL="0" marR="0" indent="0">
              <a:spcBef>
                <a:spcPts val="600"/>
              </a:spcBef>
              <a:spcAft>
                <a:spcPts val="1200"/>
              </a:spcAft>
              <a:buNone/>
            </a:pPr>
            <a:endParaRPr lang="en-US" sz="1800" dirty="0">
              <a:solidFill>
                <a:srgbClr val="55565A"/>
              </a:solidFill>
              <a:ea typeface="Times New Roman" panose="02020603050405020304" pitchFamily="18" charset="0"/>
            </a:endParaRPr>
          </a:p>
        </p:txBody>
      </p:sp>
      <p:pic>
        <p:nvPicPr>
          <p:cNvPr id="4" name="Picture 3" descr="Several test tubes in a rack&#10;&#10;Description automatically generated">
            <a:extLst>
              <a:ext uri="{FF2B5EF4-FFF2-40B4-BE49-F238E27FC236}">
                <a16:creationId xmlns:a16="http://schemas.microsoft.com/office/drawing/2014/main" id="{CB96D6DF-6DE6-ADB1-F0C5-8C738D64F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243" y="1136493"/>
            <a:ext cx="3144010" cy="4585014"/>
          </a:xfrm>
          <a:prstGeom prst="rect">
            <a:avLst/>
          </a:prstGeom>
        </p:spPr>
      </p:pic>
      <p:sp>
        <p:nvSpPr>
          <p:cNvPr id="3" name="Title 1">
            <a:extLst>
              <a:ext uri="{FF2B5EF4-FFF2-40B4-BE49-F238E27FC236}">
                <a16:creationId xmlns:a16="http://schemas.microsoft.com/office/drawing/2014/main" id="{99CD44CB-BA54-777F-F5E8-C502BD652DFA}"/>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Genetic Testing Program</a:t>
            </a:r>
          </a:p>
        </p:txBody>
      </p:sp>
    </p:spTree>
    <p:extLst>
      <p:ext uri="{BB962C8B-B14F-4D97-AF65-F5344CB8AC3E}">
        <p14:creationId xmlns:p14="http://schemas.microsoft.com/office/powerpoint/2010/main" val="198211973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2B7BB-B939-ED07-3676-2311CA48CFEA}"/>
              </a:ext>
            </a:extLst>
          </p:cNvPr>
          <p:cNvSpPr txBox="1"/>
          <p:nvPr/>
        </p:nvSpPr>
        <p:spPr>
          <a:xfrm>
            <a:off x="340533" y="1273014"/>
            <a:ext cx="8027724" cy="646331"/>
          </a:xfrm>
          <a:prstGeom prst="rect">
            <a:avLst/>
          </a:prstGeom>
          <a:noFill/>
        </p:spPr>
        <p:txBody>
          <a:bodyPr wrap="square">
            <a:spAutoFit/>
          </a:bodyPr>
          <a:lstStyle/>
          <a:p>
            <a:pPr marL="0" marR="0">
              <a:spcBef>
                <a:spcPts val="1200"/>
              </a:spcBef>
              <a:spcAft>
                <a:spcPts val="1200"/>
              </a:spcAft>
            </a:pPr>
            <a:r>
              <a:rPr lang="en-US" sz="1800" dirty="0">
                <a:solidFill>
                  <a:srgbClr val="55565A"/>
                </a:solidFill>
                <a:effectLst/>
                <a:latin typeface="Corbel" panose="020B0503020204020204" pitchFamily="34" charset="0"/>
                <a:ea typeface="Times New Roman" panose="02020603050405020304" pitchFamily="18" charset="0"/>
              </a:rPr>
              <a:t>Ordering providers can submit requests for review or verify order numbers using one of the following methods:</a:t>
            </a:r>
            <a:endParaRPr lang="en-US" sz="2000" dirty="0">
              <a:solidFill>
                <a:srgbClr val="55565A"/>
              </a:solidFill>
              <a:effectLst/>
              <a:latin typeface="Corbel" panose="020B0503020204020204" pitchFamily="34"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93F2959-38CE-AF38-2950-F2FE48BDD3C5}"/>
              </a:ext>
            </a:extLst>
          </p:cNvPr>
          <p:cNvGraphicFramePr>
            <a:graphicFrameLocks noGrp="1"/>
          </p:cNvGraphicFramePr>
          <p:nvPr>
            <p:extLst>
              <p:ext uri="{D42A27DB-BD31-4B8C-83A1-F6EECF244321}">
                <p14:modId xmlns:p14="http://schemas.microsoft.com/office/powerpoint/2010/main" val="1625130780"/>
              </p:ext>
            </p:extLst>
          </p:nvPr>
        </p:nvGraphicFramePr>
        <p:xfrm>
          <a:off x="417803" y="2658959"/>
          <a:ext cx="8323861" cy="3284641"/>
        </p:xfrm>
        <a:graphic>
          <a:graphicData uri="http://schemas.openxmlformats.org/drawingml/2006/table">
            <a:tbl>
              <a:tblPr firstRow="1" firstCol="1" bandRow="1">
                <a:tableStyleId>{5C22544A-7EE6-4342-B048-85BDC9FD1C3A}</a:tableStyleId>
              </a:tblPr>
              <a:tblGrid>
                <a:gridCol w="1037144">
                  <a:extLst>
                    <a:ext uri="{9D8B030D-6E8A-4147-A177-3AD203B41FA5}">
                      <a16:colId xmlns:a16="http://schemas.microsoft.com/office/drawing/2014/main" val="3297598356"/>
                    </a:ext>
                  </a:extLst>
                </a:gridCol>
                <a:gridCol w="7286717">
                  <a:extLst>
                    <a:ext uri="{9D8B030D-6E8A-4147-A177-3AD203B41FA5}">
                      <a16:colId xmlns:a16="http://schemas.microsoft.com/office/drawing/2014/main" val="2150087340"/>
                    </a:ext>
                  </a:extLst>
                </a:gridCol>
              </a:tblGrid>
              <a:tr h="2571287">
                <a:tc>
                  <a:txBody>
                    <a:bodyPr/>
                    <a:lstStyle/>
                    <a:p>
                      <a:pPr marL="0" marR="0">
                        <a:lnSpc>
                          <a:spcPct val="120000"/>
                        </a:lnSpc>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Online</a:t>
                      </a:r>
                      <a:endParaRPr lang="en-US" sz="1600" b="1"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8E8"/>
                    </a:solidFill>
                  </a:tcPr>
                </a:tc>
                <a:tc>
                  <a:txBody>
                    <a:bodyPr/>
                    <a:lstStyle/>
                    <a:p>
                      <a:pPr marL="0" marR="0">
                        <a:spcBef>
                          <a:spcPts val="600"/>
                        </a:spcBef>
                        <a:spcAft>
                          <a:spcPts val="600"/>
                        </a:spcAft>
                      </a:pPr>
                      <a:r>
                        <a:rPr lang="en-US" sz="1600" b="0" dirty="0">
                          <a:solidFill>
                            <a:srgbClr val="55565A"/>
                          </a:solidFill>
                          <a:effectLst/>
                          <a:latin typeface="Segoe UI" panose="020B0502040204020203" pitchFamily="34" charset="0"/>
                          <a:cs typeface="Segoe UI" panose="020B0502040204020203" pitchFamily="34" charset="0"/>
                        </a:rPr>
                        <a:t>Use iLinkBlue (</a:t>
                      </a:r>
                      <a:r>
                        <a:rPr lang="en-US" sz="1600" b="1" u="none" dirty="0">
                          <a:solidFill>
                            <a:srgbClr val="0070C0"/>
                          </a:solidFill>
                          <a:effectLst/>
                          <a:latin typeface="Segoe UI" panose="020B0502040204020203" pitchFamily="34" charset="0"/>
                          <a:cs typeface="Segoe UI" panose="020B0502040204020203" pitchFamily="34" charset="0"/>
                        </a:rPr>
                        <a:t>www.lablue.com/ilinkblue</a:t>
                      </a:r>
                      <a:r>
                        <a:rPr lang="en-US" sz="1600" b="0" dirty="0">
                          <a:solidFill>
                            <a:srgbClr val="55565A"/>
                          </a:solidFill>
                          <a:effectLst/>
                          <a:latin typeface="Segoe UI" panose="020B0502040204020203" pitchFamily="34" charset="0"/>
                          <a:cs typeface="Segoe UI" panose="020B0502040204020203" pitchFamily="34" charset="0"/>
                        </a:rPr>
                        <a:t>), to access the </a:t>
                      </a:r>
                      <a:r>
                        <a:rPr lang="en-US" sz="1600" b="0" dirty="0" err="1">
                          <a:solidFill>
                            <a:srgbClr val="55565A"/>
                          </a:solidFill>
                          <a:effectLst/>
                          <a:latin typeface="Segoe UI" panose="020B0502040204020203" pitchFamily="34" charset="0"/>
                          <a:cs typeface="Segoe UI" panose="020B0502040204020203" pitchFamily="34" charset="0"/>
                        </a:rPr>
                        <a:t>Carelon</a:t>
                      </a:r>
                      <a:r>
                        <a:rPr lang="en-US" sz="1600" b="0" dirty="0">
                          <a:solidFill>
                            <a:srgbClr val="55565A"/>
                          </a:solidFill>
                          <a:effectLst/>
                          <a:latin typeface="Segoe UI" panose="020B0502040204020203" pitchFamily="34" charset="0"/>
                          <a:cs typeface="Segoe UI" panose="020B0502040204020203" pitchFamily="34" charset="0"/>
                        </a:rPr>
                        <a:t> MBM Provider Portal.</a:t>
                      </a:r>
                    </a:p>
                    <a:p>
                      <a:pPr marL="0" marR="0">
                        <a:spcBef>
                          <a:spcPts val="600"/>
                        </a:spcBef>
                        <a:spcAft>
                          <a:spcPts val="600"/>
                        </a:spcAft>
                      </a:pPr>
                      <a:r>
                        <a:rPr lang="en-US" sz="1600" b="0" dirty="0">
                          <a:solidFill>
                            <a:srgbClr val="55565A"/>
                          </a:solidFill>
                          <a:effectLst/>
                          <a:latin typeface="Segoe UI" panose="020B0502040204020203" pitchFamily="34" charset="0"/>
                          <a:cs typeface="Segoe UI" panose="020B0502040204020203" pitchFamily="34" charset="0"/>
                        </a:rPr>
                        <a:t>Choose the “Authorizations” </a:t>
                      </a:r>
                      <a:r>
                        <a:rPr lang="en-US" sz="1600" b="0" dirty="0" err="1">
                          <a:solidFill>
                            <a:srgbClr val="55565A"/>
                          </a:solidFill>
                          <a:effectLst/>
                          <a:latin typeface="Segoe UI" panose="020B0502040204020203" pitchFamily="34" charset="0"/>
                          <a:cs typeface="Segoe UI" panose="020B0502040204020203" pitchFamily="34" charset="0"/>
                        </a:rPr>
                        <a:t>iLinkBlue</a:t>
                      </a:r>
                      <a:r>
                        <a:rPr lang="en-US" sz="1600" b="0" dirty="0">
                          <a:solidFill>
                            <a:srgbClr val="55565A"/>
                          </a:solidFill>
                          <a:effectLst/>
                          <a:latin typeface="Segoe UI" panose="020B0502040204020203" pitchFamily="34" charset="0"/>
                          <a:cs typeface="Segoe UI" panose="020B0502040204020203" pitchFamily="34" charset="0"/>
                        </a:rPr>
                        <a:t> menu option, then click on “</a:t>
                      </a:r>
                      <a:r>
                        <a:rPr lang="en-US" sz="1600" b="0" dirty="0" err="1">
                          <a:solidFill>
                            <a:srgbClr val="55565A"/>
                          </a:solidFill>
                          <a:effectLst/>
                          <a:latin typeface="Segoe UI" panose="020B0502040204020203" pitchFamily="34" charset="0"/>
                          <a:cs typeface="Segoe UI" panose="020B0502040204020203" pitchFamily="34" charset="0"/>
                        </a:rPr>
                        <a:t>Carelon</a:t>
                      </a:r>
                      <a:r>
                        <a:rPr lang="en-US" sz="1600" b="0" dirty="0">
                          <a:solidFill>
                            <a:srgbClr val="55565A"/>
                          </a:solidFill>
                          <a:effectLst/>
                          <a:latin typeface="Segoe UI" panose="020B0502040204020203" pitchFamily="34" charset="0"/>
                          <a:cs typeface="Segoe UI" panose="020B0502040204020203" pitchFamily="34" charset="0"/>
                        </a:rPr>
                        <a:t> Authorizations” application. The portal is available 24 hours a day, 7 days a week.</a:t>
                      </a:r>
                    </a:p>
                    <a:p>
                      <a:pPr marL="0" marR="0">
                        <a:spcBef>
                          <a:spcPts val="600"/>
                        </a:spcBef>
                        <a:spcAft>
                          <a:spcPts val="1200"/>
                        </a:spcAft>
                      </a:pPr>
                      <a:r>
                        <a:rPr lang="en-US" sz="1600" b="0" dirty="0">
                          <a:solidFill>
                            <a:srgbClr val="55565A"/>
                          </a:solidFill>
                          <a:effectLst/>
                          <a:latin typeface="Segoe UI" panose="020B0502040204020203" pitchFamily="34" charset="0"/>
                          <a:cs typeface="Segoe UI" panose="020B0502040204020203" pitchFamily="34" charset="0"/>
                        </a:rPr>
                        <a:t>If you do not have access to this application, please consult with your organization’s administrative representative.</a:t>
                      </a:r>
                      <a:endParaRPr lang="en-US" sz="1600" b="0"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826276"/>
                  </a:ext>
                </a:extLst>
              </a:tr>
              <a:tr h="713354">
                <a:tc>
                  <a:txBody>
                    <a:bodyPr/>
                    <a:lstStyle/>
                    <a:p>
                      <a:pPr marL="0" marR="0">
                        <a:lnSpc>
                          <a:spcPct val="120000"/>
                        </a:lnSpc>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By Phone</a:t>
                      </a:r>
                      <a:endParaRPr lang="en-US" sz="1600" b="1"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8E8"/>
                    </a:solidFill>
                  </a:tcPr>
                </a:tc>
                <a:tc>
                  <a:txBody>
                    <a:bodyPr/>
                    <a:lstStyle/>
                    <a:p>
                      <a:pPr marL="44450" marR="0">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Call </a:t>
                      </a:r>
                      <a:r>
                        <a:rPr lang="en-US" sz="1600" dirty="0" err="1">
                          <a:solidFill>
                            <a:srgbClr val="55565A"/>
                          </a:solidFill>
                          <a:effectLst/>
                          <a:latin typeface="Segoe UI" panose="020B0502040204020203" pitchFamily="34" charset="0"/>
                          <a:cs typeface="Segoe UI" panose="020B0502040204020203" pitchFamily="34" charset="0"/>
                        </a:rPr>
                        <a:t>Carelon</a:t>
                      </a:r>
                      <a:r>
                        <a:rPr lang="en-US" sz="1600" dirty="0">
                          <a:solidFill>
                            <a:srgbClr val="55565A"/>
                          </a:solidFill>
                          <a:effectLst/>
                          <a:latin typeface="Segoe UI" panose="020B0502040204020203" pitchFamily="34" charset="0"/>
                          <a:cs typeface="Segoe UI" panose="020B0502040204020203" pitchFamily="34" charset="0"/>
                        </a:rPr>
                        <a:t> Medical Benefits Management at 1-866-455-8416, Monday – Friday, 8 a.m.-5 p.m. (CT).</a:t>
                      </a:r>
                      <a:endParaRPr lang="en-US" sz="1600"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423686"/>
                  </a:ext>
                </a:extLst>
              </a:tr>
            </a:tbl>
          </a:graphicData>
        </a:graphic>
      </p:graphicFrame>
      <p:sp>
        <p:nvSpPr>
          <p:cNvPr id="3" name="Title 1">
            <a:extLst>
              <a:ext uri="{FF2B5EF4-FFF2-40B4-BE49-F238E27FC236}">
                <a16:creationId xmlns:a16="http://schemas.microsoft.com/office/drawing/2014/main" id="{8F20B835-712E-B217-419B-56EEA28B6AC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Genetic Testing Authorizations</a:t>
            </a:r>
          </a:p>
        </p:txBody>
      </p:sp>
    </p:spTree>
    <p:extLst>
      <p:ext uri="{BB962C8B-B14F-4D97-AF65-F5344CB8AC3E}">
        <p14:creationId xmlns:p14="http://schemas.microsoft.com/office/powerpoint/2010/main" val="236322233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6EF44-03C8-4337-94BA-C95FAE31D6EB}"/>
              </a:ext>
            </a:extLst>
          </p:cNvPr>
          <p:cNvSpPr>
            <a:spLocks noGrp="1"/>
          </p:cNvSpPr>
          <p:nvPr>
            <p:ph type="title"/>
          </p:nvPr>
        </p:nvSpPr>
        <p:spPr>
          <a:xfrm>
            <a:off x="685800" y="3088481"/>
            <a:ext cx="7772400" cy="681038"/>
          </a:xfrm>
        </p:spPr>
        <p:txBody>
          <a:bodyPr/>
          <a:lstStyle/>
          <a:p>
            <a:pPr algn="ctr"/>
            <a:r>
              <a:rPr lang="en-US">
                <a:latin typeface="Corbel" panose="020B0503020204020204" pitchFamily="34" charset="0"/>
              </a:rPr>
              <a:t>Authorizations</a:t>
            </a:r>
            <a:br>
              <a:rPr lang="en-US">
                <a:latin typeface="Corbel" panose="020B0503020204020204" pitchFamily="34" charset="0"/>
              </a:rPr>
            </a:br>
            <a:endParaRPr lang="en-US">
              <a:latin typeface="Corbel" panose="020B0503020204020204" pitchFamily="34" charset="0"/>
            </a:endParaRPr>
          </a:p>
        </p:txBody>
      </p:sp>
    </p:spTree>
    <p:extLst>
      <p:ext uri="{BB962C8B-B14F-4D97-AF65-F5344CB8AC3E}">
        <p14:creationId xmlns:p14="http://schemas.microsoft.com/office/powerpoint/2010/main" val="11941645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C4489102-8FB1-53EC-BCC7-BD72B0C9B13C}"/>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18" name="TextBox 17">
            <a:extLst>
              <a:ext uri="{FF2B5EF4-FFF2-40B4-BE49-F238E27FC236}">
                <a16:creationId xmlns:a16="http://schemas.microsoft.com/office/drawing/2014/main" id="{585C4128-B40B-41D3-BCF8-18A26DEB1DC1}"/>
              </a:ext>
            </a:extLst>
          </p:cNvPr>
          <p:cNvSpPr txBox="1"/>
          <p:nvPr/>
        </p:nvSpPr>
        <p:spPr>
          <a:xfrm>
            <a:off x="891428" y="6053625"/>
            <a:ext cx="8146234"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Corbel" panose="020B0503020204020204" pitchFamily="34" charset="0"/>
                <a:cs typeface="Segoe UI" panose="020B0502040204020203" pitchFamily="34" charset="0"/>
              </a:rPr>
              <a:t>www.lablue.com/providers </a:t>
            </a: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&gt;Network Enrollment &gt;Join Our Networks</a:t>
            </a:r>
          </a:p>
        </p:txBody>
      </p:sp>
      <p:sp>
        <p:nvSpPr>
          <p:cNvPr id="19" name="Content Placeholder 11">
            <a:extLst>
              <a:ext uri="{FF2B5EF4-FFF2-40B4-BE49-F238E27FC236}">
                <a16:creationId xmlns:a16="http://schemas.microsoft.com/office/drawing/2014/main" id="{72F58106-A33C-4B6B-BA18-7B08DA559E7E}"/>
              </a:ext>
            </a:extLst>
          </p:cNvPr>
          <p:cNvSpPr txBox="1">
            <a:spLocks/>
          </p:cNvSpPr>
          <p:nvPr/>
        </p:nvSpPr>
        <p:spPr>
          <a:xfrm>
            <a:off x="521767" y="1928123"/>
            <a:ext cx="3654642" cy="31633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600"/>
              </a:spcAft>
              <a:buClr>
                <a:srgbClr val="40404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Go to the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Join Our Networks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page then, select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Professional Providers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or</a:t>
            </a:r>
            <a:r>
              <a:rPr kumimoji="0" lang="en-US" sz="1600" b="0"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Facilities and Hospitals</a:t>
            </a:r>
            <a:r>
              <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to find:</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Credentialing packets</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Quick links to the Provider Update Request Form</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Credentialing criteria for professional, facility and hospital-based providers</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Frequently asked questions (FAQs)</a:t>
            </a:r>
          </a:p>
        </p:txBody>
      </p:sp>
      <p:sp>
        <p:nvSpPr>
          <p:cNvPr id="20" name="Rectangle 19">
            <a:extLst>
              <a:ext uri="{FF2B5EF4-FFF2-40B4-BE49-F238E27FC236}">
                <a16:creationId xmlns:a16="http://schemas.microsoft.com/office/drawing/2014/main" id="{B62F3A5B-ABF6-4034-BF6B-8C60CCEB30E9}"/>
              </a:ext>
            </a:extLst>
          </p:cNvPr>
          <p:cNvSpPr/>
          <p:nvPr/>
        </p:nvSpPr>
        <p:spPr>
          <a:xfrm>
            <a:off x="486560" y="1044148"/>
            <a:ext cx="840430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To join our networks, you must complete and submit documentation to start the credentialing process or to obtain a provider record.</a:t>
            </a:r>
          </a:p>
        </p:txBody>
      </p:sp>
      <p:pic>
        <p:nvPicPr>
          <p:cNvPr id="21" name="Picture 20">
            <a:extLst>
              <a:ext uri="{FF2B5EF4-FFF2-40B4-BE49-F238E27FC236}">
                <a16:creationId xmlns:a16="http://schemas.microsoft.com/office/drawing/2014/main" id="{AD4B24A3-C68C-4E1E-92D3-3878344BB1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4545" y="2249795"/>
            <a:ext cx="3198364" cy="2731935"/>
          </a:xfrm>
          <a:prstGeom prst="rect">
            <a:avLst/>
          </a:prstGeom>
          <a:ln w="3175">
            <a:solidFill>
              <a:srgbClr val="55565A"/>
            </a:solidFill>
          </a:ln>
        </p:spPr>
      </p:pic>
      <p:sp>
        <p:nvSpPr>
          <p:cNvPr id="2" name="Title 1">
            <a:extLst>
              <a:ext uri="{FF2B5EF4-FFF2-40B4-BE49-F238E27FC236}">
                <a16:creationId xmlns:a16="http://schemas.microsoft.com/office/drawing/2014/main" id="{5FEA4244-4776-1E7A-A606-3C841548912A}"/>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Network Participation</a:t>
            </a:r>
          </a:p>
        </p:txBody>
      </p:sp>
    </p:spTree>
    <p:extLst>
      <p:ext uri="{BB962C8B-B14F-4D97-AF65-F5344CB8AC3E}">
        <p14:creationId xmlns:p14="http://schemas.microsoft.com/office/powerpoint/2010/main" val="39242050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187CCC-1A05-F748-70D0-CA0D1655F400}"/>
              </a:ext>
            </a:extLst>
          </p:cNvPr>
          <p:cNvSpPr txBox="1"/>
          <p:nvPr/>
        </p:nvSpPr>
        <p:spPr>
          <a:xfrm>
            <a:off x="228600" y="751002"/>
            <a:ext cx="8474149" cy="3046988"/>
          </a:xfrm>
          <a:prstGeom prst="rect">
            <a:avLst/>
          </a:prstGeom>
          <a:noFill/>
        </p:spPr>
        <p:txBody>
          <a:bodyPr wrap="square">
            <a:spAutoFit/>
          </a:bodyPr>
          <a:lstStyle/>
          <a:p>
            <a:pPr defTabSz="457200">
              <a:spcAft>
                <a:spcPts val="1800"/>
              </a:spcAft>
            </a:pPr>
            <a:r>
              <a:rPr lang="en-US" dirty="0">
                <a:solidFill>
                  <a:srgbClr val="0070C0"/>
                </a:solidFill>
                <a:latin typeface="Corbel" panose="020B0503020204020204" pitchFamily="34" charset="0"/>
              </a:rPr>
              <a:t>Behavioral Health Authorizations</a:t>
            </a:r>
            <a:r>
              <a:rPr lang="en-US" dirty="0">
                <a:solidFill>
                  <a:srgbClr val="55565A"/>
                </a:solidFill>
                <a:latin typeface="Corbel" panose="020B0503020204020204" pitchFamily="34" charset="0"/>
              </a:rPr>
              <a:t> – behavioral health providers can request authorizations for behavioral health services and submit clinical information electronically. This web-based application is facilitated by Lucet.</a:t>
            </a:r>
          </a:p>
          <a:p>
            <a:pPr defTabSz="457200">
              <a:spcAft>
                <a:spcPts val="1800"/>
              </a:spcAft>
            </a:pPr>
            <a:r>
              <a:rPr lang="en-US" dirty="0" err="1">
                <a:solidFill>
                  <a:srgbClr val="0070C0"/>
                </a:solidFill>
                <a:latin typeface="Corbel" panose="020B0503020204020204" pitchFamily="34" charset="0"/>
              </a:rPr>
              <a:t>Carelon</a:t>
            </a:r>
            <a:r>
              <a:rPr lang="en-US" dirty="0">
                <a:solidFill>
                  <a:srgbClr val="0070C0"/>
                </a:solidFill>
                <a:latin typeface="Corbel" panose="020B0503020204020204" pitchFamily="34" charset="0"/>
              </a:rPr>
              <a:t> Authorizations </a:t>
            </a:r>
            <a:r>
              <a:rPr lang="en-US" dirty="0">
                <a:solidFill>
                  <a:srgbClr val="55565A"/>
                </a:solidFill>
                <a:latin typeface="Corbel" panose="020B0503020204020204" pitchFamily="34" charset="0"/>
              </a:rPr>
              <a:t>– submit and research authorizations for outpatient </a:t>
            </a:r>
            <a:br>
              <a:rPr lang="en-US" dirty="0">
                <a:solidFill>
                  <a:srgbClr val="55565A"/>
                </a:solidFill>
                <a:latin typeface="Corbel" panose="020B0503020204020204" pitchFamily="34" charset="0"/>
              </a:rPr>
            </a:br>
            <a:r>
              <a:rPr lang="en-US" dirty="0">
                <a:solidFill>
                  <a:srgbClr val="55565A"/>
                </a:solidFill>
                <a:latin typeface="Corbel" panose="020B0503020204020204" pitchFamily="34" charset="0"/>
              </a:rPr>
              <a:t>high-tech radiology, diagnostic, cardiology services, musculoskeletal (MSK) joint surgery, spine surgery, spine pain management, radiation oncology, sleep study and genetic testing authorizations. This web-based application is facilitated by </a:t>
            </a:r>
            <a:r>
              <a:rPr lang="en-US" dirty="0" err="1">
                <a:solidFill>
                  <a:srgbClr val="55565A"/>
                </a:solidFill>
                <a:latin typeface="Corbel" panose="020B0503020204020204" pitchFamily="34" charset="0"/>
              </a:rPr>
              <a:t>Carelon</a:t>
            </a:r>
            <a:r>
              <a:rPr lang="en-US" dirty="0">
                <a:solidFill>
                  <a:srgbClr val="55565A"/>
                </a:solidFill>
                <a:latin typeface="Corbel" panose="020B0503020204020204" pitchFamily="34" charset="0"/>
              </a:rPr>
              <a:t>.</a:t>
            </a:r>
          </a:p>
          <a:p>
            <a:pPr defTabSz="457200">
              <a:spcAft>
                <a:spcPts val="1800"/>
              </a:spcAft>
            </a:pPr>
            <a:r>
              <a:rPr lang="en-US" dirty="0">
                <a:solidFill>
                  <a:srgbClr val="0070C0"/>
                </a:solidFill>
                <a:latin typeface="Corbel" panose="020B0503020204020204" pitchFamily="34" charset="0"/>
              </a:rPr>
              <a:t>Authorization/Pre-certification Inquiry</a:t>
            </a:r>
            <a:r>
              <a:rPr lang="en-US" dirty="0">
                <a:solidFill>
                  <a:srgbClr val="55565A"/>
                </a:solidFill>
                <a:latin typeface="Corbel" panose="020B0503020204020204" pitchFamily="34" charset="0"/>
              </a:rPr>
              <a:t> – view a provider’s inpatient or outpatient authorizations on file with Louisiana Blue.</a:t>
            </a:r>
          </a:p>
        </p:txBody>
      </p:sp>
      <p:sp>
        <p:nvSpPr>
          <p:cNvPr id="11" name="Title 1">
            <a:extLst>
              <a:ext uri="{FF2B5EF4-FFF2-40B4-BE49-F238E27FC236}">
                <a16:creationId xmlns:a16="http://schemas.microsoft.com/office/drawing/2014/main" id="{C8881422-F710-2737-FE4B-EA53AF04EEC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Authorizations</a:t>
            </a:r>
          </a:p>
        </p:txBody>
      </p:sp>
      <p:pic>
        <p:nvPicPr>
          <p:cNvPr id="2" name="Picture 1" descr="A screenshot of a computer&#10;&#10;Description automatically generated">
            <a:extLst>
              <a:ext uri="{FF2B5EF4-FFF2-40B4-BE49-F238E27FC236}">
                <a16:creationId xmlns:a16="http://schemas.microsoft.com/office/drawing/2014/main" id="{246A11E1-14C1-8F0C-6F1D-F7DB2E7820D4}"/>
              </a:ext>
            </a:extLst>
          </p:cNvPr>
          <p:cNvPicPr>
            <a:picLocks noChangeAspect="1"/>
          </p:cNvPicPr>
          <p:nvPr/>
        </p:nvPicPr>
        <p:blipFill rotWithShape="1">
          <a:blip r:embed="rId2">
            <a:extLst>
              <a:ext uri="{28A0092B-C50C-407E-A947-70E740481C1C}">
                <a14:useLocalDpi xmlns:a14="http://schemas.microsoft.com/office/drawing/2010/main" val="0"/>
              </a:ext>
            </a:extLst>
          </a:blip>
          <a:srcRect l="640" t="14113"/>
          <a:stretch/>
        </p:blipFill>
        <p:spPr>
          <a:xfrm>
            <a:off x="861916" y="4015593"/>
            <a:ext cx="7420167" cy="2667080"/>
          </a:xfrm>
          <a:prstGeom prst="rect">
            <a:avLst/>
          </a:prstGeom>
          <a:ln w="3175">
            <a:solidFill>
              <a:srgbClr val="55565A"/>
            </a:solidFill>
          </a:ln>
        </p:spPr>
      </p:pic>
      <p:cxnSp>
        <p:nvCxnSpPr>
          <p:cNvPr id="4" name="Straight Connector 3">
            <a:extLst>
              <a:ext uri="{FF2B5EF4-FFF2-40B4-BE49-F238E27FC236}">
                <a16:creationId xmlns:a16="http://schemas.microsoft.com/office/drawing/2014/main" id="{26B5014A-100E-BBD7-F581-2D03D3AA3071}"/>
              </a:ext>
            </a:extLst>
          </p:cNvPr>
          <p:cNvCxnSpPr>
            <a:cxnSpLocks/>
          </p:cNvCxnSpPr>
          <p:nvPr/>
        </p:nvCxnSpPr>
        <p:spPr>
          <a:xfrm>
            <a:off x="3172483" y="4291600"/>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
        <p:nvSpPr>
          <p:cNvPr id="5" name="Oval 4">
            <a:extLst>
              <a:ext uri="{FF2B5EF4-FFF2-40B4-BE49-F238E27FC236}">
                <a16:creationId xmlns:a16="http://schemas.microsoft.com/office/drawing/2014/main" id="{9C5161D6-F357-2BB6-369D-9444FB5ADD81}"/>
              </a:ext>
            </a:extLst>
          </p:cNvPr>
          <p:cNvSpPr/>
          <p:nvPr/>
        </p:nvSpPr>
        <p:spPr>
          <a:xfrm>
            <a:off x="3233394" y="4763402"/>
            <a:ext cx="1518520"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920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A142380-3BCA-E1E9-30D0-CF4567ABE1A8}"/>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2" name="TextBox 1">
            <a:extLst>
              <a:ext uri="{FF2B5EF4-FFF2-40B4-BE49-F238E27FC236}">
                <a16:creationId xmlns:a16="http://schemas.microsoft.com/office/drawing/2014/main" id="{0BBFDDAD-2C63-6D4A-AAFE-3DF7EA00D094}"/>
              </a:ext>
            </a:extLst>
          </p:cNvPr>
          <p:cNvSpPr txBox="1"/>
          <p:nvPr/>
        </p:nvSpPr>
        <p:spPr>
          <a:xfrm>
            <a:off x="233916" y="1000612"/>
            <a:ext cx="8605284" cy="5190298"/>
          </a:xfrm>
          <a:prstGeom prst="rect">
            <a:avLst/>
          </a:prstGeom>
          <a:noFill/>
        </p:spPr>
        <p:txBody>
          <a:bodyPr wrap="square">
            <a:noAutofit/>
          </a:bodyPr>
          <a:lstStyle/>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Louisiana Blue replaced the BCBSLA Authorizations application in iLinkBlue. The new application is powered by </a:t>
            </a:r>
            <a:r>
              <a:rPr lang="en-US" b="1" dirty="0">
                <a:solidFill>
                  <a:srgbClr val="55565A"/>
                </a:solidFill>
                <a:latin typeface="Corbel" panose="020B0503020204020204" pitchFamily="34" charset="0"/>
              </a:rPr>
              <a:t>Epic Systems Corporation </a:t>
            </a:r>
            <a:r>
              <a:rPr lang="en-US" dirty="0">
                <a:solidFill>
                  <a:srgbClr val="55565A"/>
                </a:solidFill>
                <a:latin typeface="Corbel" panose="020B0503020204020204" pitchFamily="34" charset="0"/>
              </a:rPr>
              <a:t>(Epic) and designed to be more user friendly and efficient for providers and their staff.</a:t>
            </a:r>
          </a:p>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The application allows providers to request authorizations 24 hours a day, seven days a week, in real time. </a:t>
            </a:r>
          </a:p>
          <a:p>
            <a:pPr marL="285750" indent="-285750" defTabSz="457200">
              <a:spcAft>
                <a:spcPts val="1800"/>
              </a:spcAft>
              <a:buFont typeface="Arial" panose="020B0604020202020204" pitchFamily="34" charset="0"/>
              <a:buChar char="•"/>
            </a:pPr>
            <a:r>
              <a:rPr lang="en-US" b="1" dirty="0">
                <a:solidFill>
                  <a:srgbClr val="55565A"/>
                </a:solidFill>
                <a:latin typeface="Corbel" panose="020B0503020204020204" pitchFamily="34" charset="0"/>
              </a:rPr>
              <a:t>If the requested services to treat a condition due to a complication of a non-covered service, claims will deny as non-covered regardless of medical necessity.</a:t>
            </a:r>
          </a:p>
          <a:p>
            <a:pPr marL="285750" indent="-285750" defTabSz="457200">
              <a:spcAft>
                <a:spcPts val="1800"/>
              </a:spcAft>
              <a:buFont typeface="Arial" panose="020B0604020202020204" pitchFamily="34" charset="0"/>
              <a:buChar char="•"/>
            </a:pPr>
            <a:r>
              <a:rPr lang="en-US" b="1" dirty="0">
                <a:solidFill>
                  <a:srgbClr val="55565A"/>
                </a:solidFill>
                <a:latin typeface="Corbel" panose="020B0503020204020204" pitchFamily="34" charset="0"/>
              </a:rPr>
              <a:t>Providers are responsible for checking member eligibility and benefits in iLinkBlue.</a:t>
            </a:r>
          </a:p>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Louisiana Blue no longer accepts authorization requests via phone or fax, with a few exceptions including transplants, dental medical,</a:t>
            </a:r>
            <a:br>
              <a:rPr lang="en-US" dirty="0">
                <a:solidFill>
                  <a:srgbClr val="55565A"/>
                </a:solidFill>
                <a:latin typeface="Corbel" panose="020B0503020204020204" pitchFamily="34" charset="0"/>
              </a:rPr>
            </a:br>
            <a:r>
              <a:rPr lang="en-US" dirty="0">
                <a:solidFill>
                  <a:srgbClr val="55565A"/>
                </a:solidFill>
                <a:latin typeface="Corbel" panose="020B0503020204020204" pitchFamily="34" charset="0"/>
              </a:rPr>
              <a:t>out-of-state services, and NICU newborn babies.</a:t>
            </a:r>
          </a:p>
        </p:txBody>
      </p:sp>
      <p:sp>
        <p:nvSpPr>
          <p:cNvPr id="10" name="Rectangle 9">
            <a:extLst>
              <a:ext uri="{FF2B5EF4-FFF2-40B4-BE49-F238E27FC236}">
                <a16:creationId xmlns:a16="http://schemas.microsoft.com/office/drawing/2014/main" id="{14670DC7-3E9F-12E0-CF43-04D0E48DC4C1}"/>
              </a:ext>
            </a:extLst>
          </p:cNvPr>
          <p:cNvSpPr/>
          <p:nvPr/>
        </p:nvSpPr>
        <p:spPr>
          <a:xfrm>
            <a:off x="407582" y="5662676"/>
            <a:ext cx="6436041" cy="830997"/>
          </a:xfrm>
          <a:prstGeom prst="rect">
            <a:avLst/>
          </a:prstGeom>
        </p:spPr>
        <p:txBody>
          <a:bodyPr wrap="square">
            <a:spAutoFit/>
          </a:bodyPr>
          <a:lstStyle/>
          <a:p>
            <a:r>
              <a:rPr lang="en-US" sz="1600">
                <a:solidFill>
                  <a:srgbClr val="55565A"/>
                </a:solidFill>
                <a:latin typeface="Corbel" panose="020B0503020204020204" pitchFamily="34" charset="0"/>
                <a:cs typeface="Segoe UI" panose="020B0502040204020203" pitchFamily="34" charset="0"/>
              </a:rPr>
              <a:t>For more information on how to use our BCBSLA Authorizations application, the </a:t>
            </a:r>
            <a:r>
              <a:rPr lang="en-US" sz="1600" i="1">
                <a:solidFill>
                  <a:srgbClr val="55565A"/>
                </a:solidFill>
                <a:latin typeface="Corbel" panose="020B0503020204020204" pitchFamily="34" charset="0"/>
                <a:cs typeface="Segoe UI" panose="020B0502040204020203" pitchFamily="34" charset="0"/>
              </a:rPr>
              <a:t>BCBSLA Authorizations Application User Guide </a:t>
            </a:r>
            <a:r>
              <a:rPr lang="en-US" sz="1600">
                <a:solidFill>
                  <a:srgbClr val="55565A"/>
                </a:solidFill>
                <a:latin typeface="Corbel" panose="020B0503020204020204" pitchFamily="34" charset="0"/>
                <a:cs typeface="Segoe UI" panose="020B0502040204020203" pitchFamily="34" charset="0"/>
              </a:rPr>
              <a:t>is available on iLinkBlue under the “Resources” tab, then click “Manuals.”</a:t>
            </a:r>
          </a:p>
        </p:txBody>
      </p:sp>
      <p:sp>
        <p:nvSpPr>
          <p:cNvPr id="14" name="Title 1">
            <a:extLst>
              <a:ext uri="{FF2B5EF4-FFF2-40B4-BE49-F238E27FC236}">
                <a16:creationId xmlns:a16="http://schemas.microsoft.com/office/drawing/2014/main" id="{E952FBCF-C19F-B924-1328-F1F29DFDDEF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BCBSLA Authorizations Application</a:t>
            </a:r>
          </a:p>
        </p:txBody>
      </p:sp>
      <p:pic>
        <p:nvPicPr>
          <p:cNvPr id="3" name="Picture 2" descr="A person in blue scrubs using a computer&#10;&#10;Description automatically generated">
            <a:extLst>
              <a:ext uri="{FF2B5EF4-FFF2-40B4-BE49-F238E27FC236}">
                <a16:creationId xmlns:a16="http://schemas.microsoft.com/office/drawing/2014/main" id="{972328AC-2E4B-BCCB-24CF-AED95A624B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4649095"/>
            <a:ext cx="1585822" cy="2049965"/>
          </a:xfrm>
          <a:prstGeom prst="rect">
            <a:avLst/>
          </a:prstGeom>
          <a:ln>
            <a:solidFill>
              <a:srgbClr val="55565A"/>
            </a:solidFill>
          </a:ln>
        </p:spPr>
      </p:pic>
    </p:spTree>
    <p:extLst>
      <p:ext uri="{BB962C8B-B14F-4D97-AF65-F5344CB8AC3E}">
        <p14:creationId xmlns:p14="http://schemas.microsoft.com/office/powerpoint/2010/main" val="2211797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Adding Notes to an Authorization Request</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428213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None/>
              <a:tabLst/>
              <a:defRPr/>
            </a:pPr>
            <a:r>
              <a:rPr kumimoji="0" lang="en-US" sz="1600" b="1"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Adding notes to your authorization request/referral is not mandatory. In fact, adding notes when not needed may cause delays to your request. </a:t>
            </a:r>
            <a:endPar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endParaRPr>
          </a:p>
          <a:p>
            <a:pPr marL="228600" marR="0" lvl="0" indent="-22860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Char char="•"/>
              <a:tabLst/>
              <a:defRPr/>
            </a:pPr>
            <a:r>
              <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Notes are not mandatory in the BCBSLA Authorizations application. Only add a note if you have pertinent information to share.</a:t>
            </a:r>
          </a:p>
          <a:p>
            <a:pPr marL="742950" marR="0" lvl="1" indent="-285750" algn="l" defTabSz="914400" rtl="0" eaLnBrk="1" fontAlgn="auto" latinLnBrk="0" hangingPunct="1">
              <a:lnSpc>
                <a:spcPct val="107000"/>
              </a:lnSpc>
              <a:spcBef>
                <a:spcPts val="0"/>
              </a:spcBef>
              <a:spcAft>
                <a:spcPts val="800"/>
              </a:spcAft>
              <a:buClr>
                <a:srgbClr val="0E2841">
                  <a:lumMod val="50000"/>
                </a:srgbClr>
              </a:buClr>
              <a:buSzTx/>
              <a:buFont typeface="Corbel" panose="020B0503020204020204" pitchFamily="34" charset="0"/>
              <a:buChar char="⁻"/>
              <a:tabLst/>
              <a:defRPr/>
            </a:pPr>
            <a:r>
              <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For example, you do not have to send a note indicating clinicals will follow. </a:t>
            </a:r>
          </a:p>
          <a:p>
            <a:pPr marL="742950" marR="0" lvl="1" indent="-285750" algn="l" defTabSz="914400" rtl="0" eaLnBrk="1" fontAlgn="auto" latinLnBrk="0" hangingPunct="1">
              <a:lnSpc>
                <a:spcPct val="107000"/>
              </a:lnSpc>
              <a:spcBef>
                <a:spcPts val="0"/>
              </a:spcBef>
              <a:spcAft>
                <a:spcPts val="800"/>
              </a:spcAft>
              <a:buClr>
                <a:srgbClr val="0E2841">
                  <a:lumMod val="50000"/>
                </a:srgbClr>
              </a:buClr>
              <a:buSzTx/>
              <a:buFont typeface="Corbel" panose="020B0503020204020204" pitchFamily="34" charset="0"/>
              <a:buChar char="⁻"/>
              <a:tabLst/>
              <a:defRPr/>
            </a:pPr>
            <a:r>
              <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Notes are not needed for requests that are automatically approved or when no authorization is required. To see the status of your submission, refresh the Referral Details page. The record is usually updated instantly but could take up to three minutes for providers to receive the case pending, automatic approval or no authorization is required. </a:t>
            </a:r>
          </a:p>
          <a:p>
            <a:pPr marL="228600" marR="0" lvl="0" indent="-22860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Char char="•"/>
              <a:tabLst/>
              <a:defRPr/>
            </a:pPr>
            <a:r>
              <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The BCBSLA Authorizations application does not interface with a provider’s Epic-powered EMR system. </a:t>
            </a:r>
          </a:p>
          <a:p>
            <a:pPr marL="742950" marR="0" lvl="1" indent="-285750" algn="l" defTabSz="914400" rtl="0" eaLnBrk="1" fontAlgn="auto" latinLnBrk="0" hangingPunct="1">
              <a:lnSpc>
                <a:spcPct val="107000"/>
              </a:lnSpc>
              <a:spcBef>
                <a:spcPts val="0"/>
              </a:spcBef>
              <a:spcAft>
                <a:spcPts val="800"/>
              </a:spcAft>
              <a:buClr>
                <a:srgbClr val="0E2841">
                  <a:lumMod val="50000"/>
                </a:srgbClr>
              </a:buClr>
              <a:buSzTx/>
              <a:buFont typeface="Corbel" panose="020B0503020204020204" pitchFamily="34" charset="0"/>
              <a:buChar char="⁻"/>
              <a:tabLst/>
              <a:defRPr/>
            </a:pPr>
            <a:r>
              <a:rPr kumimoji="0" lang="en-US" sz="1600" b="0" i="0" u="none" strike="noStrike" kern="100" cap="none" spc="0" normalizeH="0" baseline="0" noProof="0" dirty="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Please do not add notes instructing us to reference MRN numbers as the application does not utilize MRN numbers. </a:t>
            </a:r>
          </a:p>
        </p:txBody>
      </p:sp>
      <p:sp>
        <p:nvSpPr>
          <p:cNvPr id="6" name="Rounded Rectangle 18">
            <a:extLst>
              <a:ext uri="{FF2B5EF4-FFF2-40B4-BE49-F238E27FC236}">
                <a16:creationId xmlns:a16="http://schemas.microsoft.com/office/drawing/2014/main" id="{77F65C2B-95C5-F0EF-2C46-39F0598957C3}"/>
              </a:ext>
            </a:extLst>
          </p:cNvPr>
          <p:cNvSpPr/>
          <p:nvPr/>
        </p:nvSpPr>
        <p:spPr bwMode="auto">
          <a:xfrm>
            <a:off x="637588" y="5480846"/>
            <a:ext cx="7849774" cy="10668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5" name="Graphic 4" descr="Newspaper outline">
            <a:extLst>
              <a:ext uri="{FF2B5EF4-FFF2-40B4-BE49-F238E27FC236}">
                <a16:creationId xmlns:a16="http://schemas.microsoft.com/office/drawing/2014/main" id="{BDE11F7E-742E-13E8-609B-C9F813A5F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75" y="5557046"/>
            <a:ext cx="914400" cy="914400"/>
          </a:xfrm>
          <a:prstGeom prst="rect">
            <a:avLst/>
          </a:prstGeom>
        </p:spPr>
      </p:pic>
      <p:sp>
        <p:nvSpPr>
          <p:cNvPr id="8" name="TextBox 7">
            <a:extLst>
              <a:ext uri="{FF2B5EF4-FFF2-40B4-BE49-F238E27FC236}">
                <a16:creationId xmlns:a16="http://schemas.microsoft.com/office/drawing/2014/main" id="{6F7FD6F2-6AC5-88C2-0A3E-E3AD70AFEB43}"/>
              </a:ext>
            </a:extLst>
          </p:cNvPr>
          <p:cNvSpPr txBox="1"/>
          <p:nvPr/>
        </p:nvSpPr>
        <p:spPr>
          <a:xfrm>
            <a:off x="1676400" y="5644914"/>
            <a:ext cx="6543675" cy="738664"/>
          </a:xfrm>
          <a:prstGeom prst="rect">
            <a:avLst/>
          </a:prstGeom>
          <a:noFill/>
        </p:spPr>
        <p:txBody>
          <a:bodyPr wrap="square">
            <a:spAutoFit/>
          </a:bodyPr>
          <a:lstStyle/>
          <a:p>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For more information about adding notes, review Page 51 of the </a:t>
            </a:r>
            <a:r>
              <a:rPr lang="en-US" sz="1400" i="1"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BCBSLA Authorizations Application User Guide,</a:t>
            </a:r>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 found on iLinkBlue (</a:t>
            </a:r>
            <a:r>
              <a:rPr lang="en-US" sz="1400" b="1" kern="100" dirty="0">
                <a:solidFill>
                  <a:srgbClr val="0070C0"/>
                </a:solidFill>
                <a:latin typeface="Corbel" panose="020B0503020204020204" pitchFamily="34" charset="0"/>
                <a:ea typeface="Aptos" panose="020B0004020202020204" pitchFamily="34" charset="0"/>
                <a:cs typeface="Times New Roman" panose="02020603050405020304" pitchFamily="18" charset="0"/>
              </a:rPr>
              <a:t>www.lablue.com/ilinkblue</a:t>
            </a:r>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 under Resources, then Manuals. </a:t>
            </a:r>
          </a:p>
        </p:txBody>
      </p:sp>
    </p:spTree>
    <p:extLst>
      <p:ext uri="{BB962C8B-B14F-4D97-AF65-F5344CB8AC3E}">
        <p14:creationId xmlns:p14="http://schemas.microsoft.com/office/powerpoint/2010/main" val="26957860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Provider Note Type</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5752472"/>
          </a:xfrm>
          <a:prstGeom prst="rect">
            <a:avLst/>
          </a:prstGeom>
          <a:noFill/>
        </p:spPr>
        <p:txBody>
          <a:bodyPr wrap="square" rtlCol="0">
            <a:spAutoFit/>
          </a:bodyPr>
          <a:lstStyle/>
          <a:p>
            <a:pPr marL="0" indent="0">
              <a:buNone/>
            </a:pPr>
            <a:r>
              <a:rPr lang="en-US" sz="1600" kern="100">
                <a:solidFill>
                  <a:srgbClr val="55565A"/>
                </a:solidFill>
                <a:latin typeface="Corbel" panose="020B0503020204020204" pitchFamily="34" charset="0"/>
                <a:ea typeface="Aptos" panose="020B0004020202020204" pitchFamily="34" charset="0"/>
              </a:rPr>
              <a:t>When adding a note, select the appropriate Note Type that fits your need. Selecting the incorrect type can delay processing of your authorization request.</a:t>
            </a:r>
          </a:p>
          <a:p>
            <a:pPr marL="0" indent="0">
              <a:buNone/>
            </a:pPr>
            <a:endParaRPr lang="en-US" sz="1600" kern="100">
              <a:solidFill>
                <a:srgbClr val="55565A"/>
              </a:solidFill>
              <a:latin typeface="Corbel" panose="020B0503020204020204" pitchFamily="34" charset="0"/>
              <a:ea typeface="Aptos" panose="020B0004020202020204" pitchFamily="34" charset="0"/>
            </a:endParaRP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Non-clinical Comments</a:t>
            </a:r>
            <a:r>
              <a:rPr lang="en-US" sz="1600" kern="100">
                <a:solidFill>
                  <a:srgbClr val="55565A"/>
                </a:solidFill>
                <a:latin typeface="Corbel" panose="020B0503020204020204" pitchFamily="34" charset="0"/>
                <a:ea typeface="Aptos" panose="020B0004020202020204" pitchFamily="34" charset="0"/>
              </a:rPr>
              <a:t>: Select when asking a question, providing a non-clinical information or sending a non-medical record communication to Louisiana Blue that is not one of the below options. </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IQ Note</a:t>
            </a:r>
            <a:r>
              <a:rPr lang="en-US" sz="1600" kern="100">
                <a:solidFill>
                  <a:srgbClr val="55565A"/>
                </a:solidFill>
                <a:latin typeface="Corbel" panose="020B0503020204020204" pitchFamily="34" charset="0"/>
                <a:ea typeface="Aptos" panose="020B0004020202020204" pitchFamily="34" charset="0"/>
              </a:rPr>
              <a:t>: Select when submitting an InterQual (IQ) review via notes.</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IP Extension/Concurrent Request</a:t>
            </a:r>
            <a:r>
              <a:rPr lang="en-US" sz="1600" kern="100">
                <a:solidFill>
                  <a:srgbClr val="55565A"/>
                </a:solidFill>
                <a:latin typeface="Corbel" panose="020B0503020204020204" pitchFamily="34" charset="0"/>
                <a:ea typeface="Aptos" panose="020B0004020202020204" pitchFamily="34" charset="0"/>
              </a:rPr>
              <a:t>: Select when requesting additional inpatient bed days only. This is not for outpatient services.</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Clinical Information</a:t>
            </a:r>
            <a:r>
              <a:rPr lang="en-US" sz="1600" kern="100">
                <a:solidFill>
                  <a:srgbClr val="55565A"/>
                </a:solidFill>
                <a:latin typeface="Corbel" panose="020B0503020204020204" pitchFamily="34" charset="0"/>
                <a:ea typeface="Aptos" panose="020B0004020202020204" pitchFamily="34" charset="0"/>
              </a:rPr>
              <a:t>: Select when submitting medical records and additional clinical information for review. </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Peer to Peer</a:t>
            </a:r>
            <a:r>
              <a:rPr lang="en-US" sz="1600" kern="100">
                <a:solidFill>
                  <a:srgbClr val="55565A"/>
                </a:solidFill>
                <a:latin typeface="Corbel" panose="020B0503020204020204" pitchFamily="34" charset="0"/>
                <a:ea typeface="Aptos" panose="020B0004020202020204" pitchFamily="34" charset="0"/>
              </a:rPr>
              <a:t>: Select when requesting a peer-to-peer review after a service has been denied.</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Reconsideration Request</a:t>
            </a:r>
            <a:r>
              <a:rPr lang="en-US" sz="1600" kern="100">
                <a:solidFill>
                  <a:srgbClr val="55565A"/>
                </a:solidFill>
                <a:latin typeface="Corbel" panose="020B0503020204020204" pitchFamily="34" charset="0"/>
                <a:ea typeface="Aptos" panose="020B0004020202020204" pitchFamily="34" charset="0"/>
              </a:rPr>
              <a:t>: Select when submitting additional information for review after a service has been denied. </a:t>
            </a:r>
          </a:p>
          <a:p>
            <a:pPr marL="342900" indent="-342900">
              <a:lnSpc>
                <a:spcPct val="107000"/>
              </a:lnSpc>
              <a:spcBef>
                <a:spcPts val="0"/>
              </a:spcBef>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IP Discharge Notification</a:t>
            </a:r>
            <a:r>
              <a:rPr lang="en-US" sz="1600" kern="100">
                <a:solidFill>
                  <a:srgbClr val="55565A"/>
                </a:solidFill>
                <a:latin typeface="Corbel" panose="020B0503020204020204" pitchFamily="34" charset="0"/>
                <a:ea typeface="Aptos" panose="020B0004020202020204" pitchFamily="34" charset="0"/>
              </a:rPr>
              <a:t>: Select to submitting an inpatient discharge date and discharge disposition.</a:t>
            </a:r>
          </a:p>
          <a:p>
            <a:pPr marL="342900" indent="-342900">
              <a:lnSpc>
                <a:spcPct val="107000"/>
              </a:lnSpc>
              <a:spcBef>
                <a:spcPts val="0"/>
              </a:spcBef>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Additional Service Request</a:t>
            </a:r>
            <a:r>
              <a:rPr lang="en-US" sz="1600" kern="100">
                <a:solidFill>
                  <a:srgbClr val="55565A"/>
                </a:solidFill>
                <a:latin typeface="Corbel" panose="020B0503020204020204" pitchFamily="34" charset="0"/>
                <a:ea typeface="Aptos" panose="020B0004020202020204" pitchFamily="34" charset="0"/>
              </a:rPr>
              <a:t>: Select when the provider is requesting additional units/visits/hours/days on present outpatient services or requesting additional service codes for either inpatient or outpatient.</a:t>
            </a:r>
            <a:endParaRPr lang="en-US" sz="2400" kern="100">
              <a:solidFill>
                <a:srgbClr val="55565A"/>
              </a:solidFill>
              <a:latin typeface="Corbel" panose="020B0503020204020204" pitchFamily="34" charset="0"/>
              <a:ea typeface="Aptos" panose="020B0004020202020204" pitchFamily="34" charset="0"/>
            </a:endParaRPr>
          </a:p>
        </p:txBody>
      </p:sp>
    </p:spTree>
    <p:extLst>
      <p:ext uri="{BB962C8B-B14F-4D97-AF65-F5344CB8AC3E}">
        <p14:creationId xmlns:p14="http://schemas.microsoft.com/office/powerpoint/2010/main" val="104121713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Adding Notes to an Authorization Request</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1200329"/>
          </a:xfrm>
          <a:prstGeom prst="rect">
            <a:avLst/>
          </a:prstGeom>
          <a:noFill/>
        </p:spPr>
        <p:txBody>
          <a:bodyPr wrap="square" rtlCol="0">
            <a:spAutoFit/>
          </a:bodyPr>
          <a:lstStyle/>
          <a:p>
            <a:pPr marL="0" indent="0">
              <a:buNone/>
            </a:pP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The </a:t>
            </a:r>
            <a:r>
              <a:rPr lang="en-US" b="1">
                <a:solidFill>
                  <a:srgbClr val="55565A"/>
                </a:solidFill>
                <a:latin typeface="Corbel" panose="020B0503020204020204" pitchFamily="34" charset="0"/>
                <a:ea typeface="MS Mincho" panose="02020609040205080304" pitchFamily="49" charset="-128"/>
                <a:cs typeface="Arial" panose="020B0604020202020204" pitchFamily="34" charset="0"/>
              </a:rPr>
              <a:t>Note</a:t>
            </a: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 text field will allow you to enter a message and select an attachment. </a:t>
            </a:r>
          </a:p>
          <a:p>
            <a:pPr marL="0" indent="0">
              <a:buNone/>
            </a:pPr>
            <a:endParaRPr lang="en-US">
              <a:solidFill>
                <a:srgbClr val="55565A"/>
              </a:solidFill>
              <a:latin typeface="Corbel" panose="020B0503020204020204" pitchFamily="34" charset="0"/>
              <a:ea typeface="MS Mincho" panose="02020609040205080304" pitchFamily="49" charset="-128"/>
              <a:cs typeface="Arial" panose="020B0604020202020204" pitchFamily="34" charset="0"/>
            </a:endParaRPr>
          </a:p>
          <a:p>
            <a:pPr marL="914400" indent="0">
              <a:buNone/>
            </a:pP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If you need to include additional attachments, create a new note for    each attachment.</a:t>
            </a:r>
            <a:endParaRPr lang="en-US" sz="2800">
              <a:solidFill>
                <a:srgbClr val="55565A"/>
              </a:solidFill>
              <a:latin typeface="Corbel" panose="020B0503020204020204" pitchFamily="34" charset="0"/>
            </a:endParaRPr>
          </a:p>
        </p:txBody>
      </p:sp>
      <p:pic>
        <p:nvPicPr>
          <p:cNvPr id="3" name="Graphic 2" descr="Comment Important with solid fill">
            <a:extLst>
              <a:ext uri="{FF2B5EF4-FFF2-40B4-BE49-F238E27FC236}">
                <a16:creationId xmlns:a16="http://schemas.microsoft.com/office/drawing/2014/main" id="{E6CCDFED-095C-B904-7ECE-FA1D278A34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65" y="1219200"/>
            <a:ext cx="914400" cy="914400"/>
          </a:xfrm>
          <a:prstGeom prst="rect">
            <a:avLst/>
          </a:prstGeom>
        </p:spPr>
      </p:pic>
      <p:pic>
        <p:nvPicPr>
          <p:cNvPr id="5" name="Picture 4">
            <a:extLst>
              <a:ext uri="{FF2B5EF4-FFF2-40B4-BE49-F238E27FC236}">
                <a16:creationId xmlns:a16="http://schemas.microsoft.com/office/drawing/2014/main" id="{855E200E-3E5E-0962-43D4-062C114AD6C4}"/>
              </a:ext>
            </a:extLst>
          </p:cNvPr>
          <p:cNvPicPr>
            <a:picLocks noChangeAspect="1"/>
          </p:cNvPicPr>
          <p:nvPr/>
        </p:nvPicPr>
        <p:blipFill rotWithShape="1">
          <a:blip r:embed="rId5">
            <a:extLst>
              <a:ext uri="{28A0092B-C50C-407E-A947-70E740481C1C}">
                <a14:useLocalDpi xmlns:a14="http://schemas.microsoft.com/office/drawing/2010/main" val="0"/>
              </a:ext>
            </a:extLst>
          </a:blip>
          <a:srcRect t="130" r="335" b="687"/>
          <a:stretch/>
        </p:blipFill>
        <p:spPr bwMode="auto">
          <a:xfrm>
            <a:off x="1701936" y="2354437"/>
            <a:ext cx="5740128" cy="3865388"/>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41539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CBAD4-2F31-69EE-9310-6ADCD1C68009}"/>
              </a:ext>
            </a:extLst>
          </p:cNvPr>
          <p:cNvSpPr txBox="1"/>
          <p:nvPr/>
        </p:nvSpPr>
        <p:spPr>
          <a:xfrm>
            <a:off x="381000" y="4051078"/>
            <a:ext cx="8763000" cy="2806922"/>
          </a:xfrm>
          <a:prstGeom prst="rect">
            <a:avLst/>
          </a:prstGeom>
          <a:noFill/>
        </p:spPr>
        <p:txBody>
          <a:bodyPr wrap="square" rtlCol="0">
            <a:spAutoFit/>
          </a:bodyPr>
          <a:lstStyle/>
          <a:p>
            <a:pPr eaLnBrk="0" fontAlgn="base" hangingPunct="0">
              <a:lnSpc>
                <a:spcPct val="105000"/>
              </a:lnSpc>
              <a:spcBef>
                <a:spcPct val="30000"/>
              </a:spcBef>
              <a:spcAft>
                <a:spcPct val="0"/>
              </a:spcAft>
              <a:buClr>
                <a:srgbClr val="55565A"/>
              </a:buClr>
            </a:pPr>
            <a:r>
              <a:rPr lang="en-US" sz="1600" dirty="0">
                <a:solidFill>
                  <a:srgbClr val="55565A"/>
                </a:solidFill>
                <a:latin typeface="Corbel" panose="020B0503020204020204" pitchFamily="34" charset="0"/>
                <a:cs typeface="Segoe UI" panose="020B0502040204020203" pitchFamily="34" charset="0"/>
              </a:rPr>
              <a:t>The Authorizations section of iLinkBlue includes resources and applications for both </a:t>
            </a:r>
            <a:r>
              <a:rPr lang="en-US" sz="1600" b="1" dirty="0">
                <a:solidFill>
                  <a:srgbClr val="0070C0"/>
                </a:solidFill>
                <a:latin typeface="Corbel" panose="020B0503020204020204" pitchFamily="34" charset="0"/>
                <a:cs typeface="Segoe UI" panose="020B0502040204020203" pitchFamily="34" charset="0"/>
              </a:rPr>
              <a:t>BCBSLA</a:t>
            </a:r>
            <a:r>
              <a:rPr lang="en-US" sz="1600" b="1" dirty="0">
                <a:solidFill>
                  <a:srgbClr val="55565A"/>
                </a:solidFill>
                <a:latin typeface="Corbel" panose="020B0503020204020204" pitchFamily="34" charset="0"/>
                <a:cs typeface="Segoe UI" panose="020B0502040204020203" pitchFamily="34" charset="0"/>
              </a:rPr>
              <a:t> </a:t>
            </a:r>
            <a:r>
              <a:rPr lang="en-US" sz="1600" b="1" dirty="0">
                <a:solidFill>
                  <a:srgbClr val="0070C0"/>
                </a:solidFill>
                <a:latin typeface="Corbel" panose="020B0503020204020204" pitchFamily="34" charset="0"/>
                <a:cs typeface="Segoe UI" panose="020B0502040204020203" pitchFamily="34" charset="0"/>
              </a:rPr>
              <a:t>Members</a:t>
            </a:r>
            <a:r>
              <a:rPr lang="en-US" sz="1600" dirty="0">
                <a:solidFill>
                  <a:srgbClr val="55565A"/>
                </a:solidFill>
                <a:latin typeface="Corbel" panose="020B0503020204020204" pitchFamily="34" charset="0"/>
                <a:cs typeface="Segoe UI" panose="020B0502040204020203" pitchFamily="34" charset="0"/>
              </a:rPr>
              <a:t> and </a:t>
            </a:r>
            <a:r>
              <a:rPr lang="en-US" sz="1600" b="1" dirty="0">
                <a:solidFill>
                  <a:srgbClr val="0070C0"/>
                </a:solidFill>
                <a:latin typeface="Corbel" panose="020B0503020204020204" pitchFamily="34" charset="0"/>
                <a:cs typeface="Segoe UI" panose="020B0502040204020203" pitchFamily="34" charset="0"/>
              </a:rPr>
              <a:t>Out of Area Members</a:t>
            </a:r>
            <a:r>
              <a:rPr lang="en-US" sz="1600" dirty="0">
                <a:solidFill>
                  <a:srgbClr val="55565A"/>
                </a:solidFill>
                <a:latin typeface="Corbel" panose="020B0503020204020204" pitchFamily="34" charset="0"/>
                <a:cs typeface="Segoe UI" panose="020B0502040204020203" pitchFamily="34" charset="0"/>
              </a:rPr>
              <a:t>.</a:t>
            </a:r>
          </a:p>
          <a:p>
            <a:pPr eaLnBrk="0" fontAlgn="base" hangingPunct="0">
              <a:lnSpc>
                <a:spcPct val="105000"/>
              </a:lnSpc>
              <a:spcBef>
                <a:spcPct val="30000"/>
              </a:spcBef>
              <a:spcAft>
                <a:spcPct val="0"/>
              </a:spcAft>
              <a:buClr>
                <a:srgbClr val="55565A"/>
              </a:buClr>
            </a:pPr>
            <a:endParaRPr lang="en-US" sz="1600" b="1" dirty="0">
              <a:solidFill>
                <a:srgbClr val="55565A"/>
              </a:solidFill>
              <a:latin typeface="Corbel" panose="020B0503020204020204" pitchFamily="34" charset="0"/>
              <a:cs typeface="Segoe UI" panose="020B0502040204020203" pitchFamily="34" charset="0"/>
            </a:endParaRPr>
          </a:p>
          <a:p>
            <a:pPr eaLnBrk="0" fontAlgn="base" hangingPunct="0">
              <a:lnSpc>
                <a:spcPct val="105000"/>
              </a:lnSpc>
              <a:spcBef>
                <a:spcPct val="30000"/>
              </a:spcBef>
              <a:spcAft>
                <a:spcPct val="0"/>
              </a:spcAft>
              <a:buClr>
                <a:srgbClr val="55565A"/>
              </a:buClr>
            </a:pPr>
            <a:r>
              <a:rPr lang="en-US" sz="1600" dirty="0">
                <a:solidFill>
                  <a:srgbClr val="55565A"/>
                </a:solidFill>
                <a:latin typeface="Corbel" panose="020B0503020204020204" pitchFamily="34" charset="0"/>
                <a:cs typeface="Segoe UI" panose="020B0502040204020203" pitchFamily="34" charset="0"/>
              </a:rPr>
              <a:t>Many of the applications in this section require a higher level of security access. </a:t>
            </a:r>
          </a:p>
          <a:p>
            <a:pPr eaLnBrk="0" fontAlgn="base" hangingPunct="0">
              <a:lnSpc>
                <a:spcPct val="105000"/>
              </a:lnSpc>
              <a:spcBef>
                <a:spcPct val="30000"/>
              </a:spcBef>
              <a:spcAft>
                <a:spcPct val="0"/>
              </a:spcAft>
              <a:buClr>
                <a:srgbClr val="55565A"/>
              </a:buClr>
            </a:pPr>
            <a:endParaRPr lang="en-US" sz="1600" dirty="0">
              <a:solidFill>
                <a:srgbClr val="55565A"/>
              </a:solidFill>
              <a:latin typeface="Corbel" panose="020B0503020204020204" pitchFamily="34" charset="0"/>
              <a:cs typeface="Segoe UI" panose="020B0502040204020203" pitchFamily="34" charset="0"/>
            </a:endParaRPr>
          </a:p>
          <a:p>
            <a:pPr marL="342900" indent="-342900" eaLnBrk="0" fontAlgn="base" hangingPunct="0">
              <a:lnSpc>
                <a:spcPct val="105000"/>
              </a:lnSpc>
              <a:spcBef>
                <a:spcPct val="30000"/>
              </a:spcBef>
              <a:spcAft>
                <a:spcPct val="0"/>
              </a:spcAft>
              <a:buClr>
                <a:srgbClr val="55565A"/>
              </a:buClr>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If the requested services are to treat a condition due to a complication of a non-covered service, claims will deny as non-covered regardless of medical necessity. </a:t>
            </a:r>
          </a:p>
          <a:p>
            <a:pPr marL="342900" indent="-342900" eaLnBrk="0" fontAlgn="base" hangingPunct="0">
              <a:lnSpc>
                <a:spcPct val="105000"/>
              </a:lnSpc>
              <a:spcBef>
                <a:spcPct val="30000"/>
              </a:spcBef>
              <a:spcAft>
                <a:spcPct val="0"/>
              </a:spcAft>
              <a:buClr>
                <a:srgbClr val="55565A"/>
              </a:buClr>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Providers are responsible for checking member eligibility and benefits. </a:t>
            </a:r>
          </a:p>
          <a:p>
            <a:endParaRPr lang="en-US" dirty="0">
              <a:latin typeface="Corbel" panose="020B0503020204020204" pitchFamily="34" charset="0"/>
            </a:endParaRPr>
          </a:p>
        </p:txBody>
      </p:sp>
      <p:sp>
        <p:nvSpPr>
          <p:cNvPr id="4" name="Title 1">
            <a:extLst>
              <a:ext uri="{FF2B5EF4-FFF2-40B4-BE49-F238E27FC236}">
                <a16:creationId xmlns:a16="http://schemas.microsoft.com/office/drawing/2014/main" id="{9075F386-B56C-B5EE-8F98-CCDB3AA4ADAC}"/>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Finding Authorization Information</a:t>
            </a:r>
          </a:p>
        </p:txBody>
      </p:sp>
      <p:pic>
        <p:nvPicPr>
          <p:cNvPr id="5" name="Picture 4">
            <a:extLst>
              <a:ext uri="{FF2B5EF4-FFF2-40B4-BE49-F238E27FC236}">
                <a16:creationId xmlns:a16="http://schemas.microsoft.com/office/drawing/2014/main" id="{7046648C-12F4-C8F0-9745-883D2CDF1FDD}"/>
              </a:ext>
            </a:extLst>
          </p:cNvPr>
          <p:cNvPicPr>
            <a:picLocks noChangeAspect="1"/>
          </p:cNvPicPr>
          <p:nvPr/>
        </p:nvPicPr>
        <p:blipFill rotWithShape="1">
          <a:blip r:embed="rId2"/>
          <a:srcRect l="648" t="2746" b="2746"/>
          <a:stretch/>
        </p:blipFill>
        <p:spPr>
          <a:xfrm>
            <a:off x="458801" y="838200"/>
            <a:ext cx="8226398" cy="2806922"/>
          </a:xfrm>
          <a:prstGeom prst="rect">
            <a:avLst/>
          </a:prstGeom>
          <a:ln w="3175">
            <a:solidFill>
              <a:srgbClr val="54565B"/>
            </a:solidFill>
          </a:ln>
        </p:spPr>
      </p:pic>
    </p:spTree>
    <p:extLst>
      <p:ext uri="{BB962C8B-B14F-4D97-AF65-F5344CB8AC3E}">
        <p14:creationId xmlns:p14="http://schemas.microsoft.com/office/powerpoint/2010/main" val="2472023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B2224-5929-1D07-D332-0139B4BA568F}"/>
              </a:ext>
            </a:extLst>
          </p:cNvPr>
          <p:cNvPicPr>
            <a:picLocks noChangeAspect="1"/>
          </p:cNvPicPr>
          <p:nvPr/>
        </p:nvPicPr>
        <p:blipFill rotWithShape="1">
          <a:blip r:embed="rId2"/>
          <a:srcRect t="32997" r="4887" b="8213"/>
          <a:stretch/>
        </p:blipFill>
        <p:spPr>
          <a:xfrm>
            <a:off x="228600" y="2556767"/>
            <a:ext cx="6917815" cy="2736918"/>
          </a:xfrm>
          <a:prstGeom prst="rect">
            <a:avLst/>
          </a:prstGeom>
        </p:spPr>
      </p:pic>
      <p:grpSp>
        <p:nvGrpSpPr>
          <p:cNvPr id="3" name="Group 2">
            <a:extLst>
              <a:ext uri="{FF2B5EF4-FFF2-40B4-BE49-F238E27FC236}">
                <a16:creationId xmlns:a16="http://schemas.microsoft.com/office/drawing/2014/main" id="{C673B4F3-7178-952F-A23D-B1D72553C289}"/>
              </a:ext>
            </a:extLst>
          </p:cNvPr>
          <p:cNvGrpSpPr/>
          <p:nvPr/>
        </p:nvGrpSpPr>
        <p:grpSpPr>
          <a:xfrm>
            <a:off x="5902682" y="5000744"/>
            <a:ext cx="2537083" cy="1624900"/>
            <a:chOff x="3201502" y="3439260"/>
            <a:chExt cx="2451226" cy="1560710"/>
          </a:xfrm>
        </p:grpSpPr>
        <p:pic>
          <p:nvPicPr>
            <p:cNvPr id="4" name="Picture 3">
              <a:extLst>
                <a:ext uri="{FF2B5EF4-FFF2-40B4-BE49-F238E27FC236}">
                  <a16:creationId xmlns:a16="http://schemas.microsoft.com/office/drawing/2014/main" id="{35CF0D51-33FE-9446-50F3-9F0917A3BD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02" y="3439260"/>
              <a:ext cx="2451226" cy="1560710"/>
            </a:xfrm>
            <a:prstGeom prst="rect">
              <a:avLst/>
            </a:prstGeom>
          </p:spPr>
        </p:pic>
        <p:sp>
          <p:nvSpPr>
            <p:cNvPr id="5" name="Rectangle: Rounded Corners 4">
              <a:extLst>
                <a:ext uri="{FF2B5EF4-FFF2-40B4-BE49-F238E27FC236}">
                  <a16:creationId xmlns:a16="http://schemas.microsoft.com/office/drawing/2014/main" id="{B6D4E770-EAE9-EF9E-56EE-9FE76702DD50}"/>
                </a:ext>
              </a:extLst>
            </p:cNvPr>
            <p:cNvSpPr/>
            <p:nvPr/>
          </p:nvSpPr>
          <p:spPr>
            <a:xfrm>
              <a:off x="3254065" y="4026137"/>
              <a:ext cx="664233" cy="189781"/>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pitchFamily="34" charset="0"/>
                <a:ea typeface="+mn-ea"/>
                <a:cs typeface="+mn-cs"/>
              </a:endParaRPr>
            </a:p>
          </p:txBody>
        </p:sp>
      </p:grpSp>
      <p:sp>
        <p:nvSpPr>
          <p:cNvPr id="6" name="TextBox 5">
            <a:extLst>
              <a:ext uri="{FF2B5EF4-FFF2-40B4-BE49-F238E27FC236}">
                <a16:creationId xmlns:a16="http://schemas.microsoft.com/office/drawing/2014/main" id="{481E720F-DE13-5182-1CDD-A8DF8CB39F04}"/>
              </a:ext>
            </a:extLst>
          </p:cNvPr>
          <p:cNvSpPr txBox="1"/>
          <p:nvPr/>
        </p:nvSpPr>
        <p:spPr>
          <a:xfrm>
            <a:off x="203791" y="1358404"/>
            <a:ext cx="8635409" cy="1468174"/>
          </a:xfrm>
          <a:prstGeom prst="rect">
            <a:avLst/>
          </a:prstGeom>
          <a:noFill/>
        </p:spPr>
        <p:txBody>
          <a:bodyPr wrap="square">
            <a:noAutofit/>
          </a:bodyPr>
          <a:lstStyle/>
          <a:p>
            <a:pPr defTabSz="457200"/>
            <a:r>
              <a:rPr lang="en-US" b="1">
                <a:solidFill>
                  <a:srgbClr val="0070C0"/>
                </a:solidFill>
                <a:latin typeface="Corbel" panose="020B0503020204020204" pitchFamily="34" charset="0"/>
              </a:rPr>
              <a:t>Authorizations</a:t>
            </a:r>
            <a:r>
              <a:rPr lang="en-US">
                <a:solidFill>
                  <a:srgbClr val="0070C0"/>
                </a:solidFill>
                <a:latin typeface="Corbel" panose="020B0503020204020204" pitchFamily="34" charset="0"/>
              </a:rPr>
              <a:t> </a:t>
            </a:r>
            <a:r>
              <a:rPr lang="en-US" b="1">
                <a:solidFill>
                  <a:srgbClr val="0070C0"/>
                </a:solidFill>
                <a:latin typeface="Corbel" panose="020B0503020204020204" pitchFamily="34" charset="0"/>
              </a:rPr>
              <a:t>Guidelines - Do I need an authorization? </a:t>
            </a:r>
            <a:r>
              <a:rPr lang="en-US">
                <a:solidFill>
                  <a:srgbClr val="55565A"/>
                </a:solidFill>
                <a:latin typeface="Corbel" panose="020B0503020204020204" pitchFamily="34" charset="0"/>
              </a:rPr>
              <a:t>– This application lets you research and view authorization requirements </a:t>
            </a:r>
            <a:r>
              <a:rPr lang="en-US" u="sng">
                <a:solidFill>
                  <a:srgbClr val="55565A"/>
                </a:solidFill>
                <a:latin typeface="Corbel" panose="020B0503020204020204" pitchFamily="34" charset="0"/>
              </a:rPr>
              <a:t>based on the member ID prefix</a:t>
            </a:r>
            <a:r>
              <a:rPr lang="en-US">
                <a:solidFill>
                  <a:srgbClr val="55565A"/>
                </a:solidFill>
                <a:latin typeface="Corbel" panose="020B0503020204020204" pitchFamily="34" charset="0"/>
              </a:rPr>
              <a:t>.  </a:t>
            </a:r>
          </a:p>
        </p:txBody>
      </p:sp>
      <p:sp>
        <p:nvSpPr>
          <p:cNvPr id="9" name="Arrow: Pentagon 8">
            <a:extLst>
              <a:ext uri="{FF2B5EF4-FFF2-40B4-BE49-F238E27FC236}">
                <a16:creationId xmlns:a16="http://schemas.microsoft.com/office/drawing/2014/main" id="{A3CD69EC-4D9B-81D3-896D-16D89EF715EE}"/>
              </a:ext>
            </a:extLst>
          </p:cNvPr>
          <p:cNvSpPr/>
          <p:nvPr/>
        </p:nvSpPr>
        <p:spPr>
          <a:xfrm>
            <a:off x="4612091" y="5509998"/>
            <a:ext cx="1079405" cy="277244"/>
          </a:xfrm>
          <a:prstGeom prst="homePlate">
            <a:avLst>
              <a:gd name="adj" fmla="val 68969"/>
            </a:avLst>
          </a:prstGeom>
          <a:solidFill>
            <a:srgbClr val="7F7F7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 name="TextBox 9">
            <a:extLst>
              <a:ext uri="{FF2B5EF4-FFF2-40B4-BE49-F238E27FC236}">
                <a16:creationId xmlns:a16="http://schemas.microsoft.com/office/drawing/2014/main" id="{4C0D8F67-098C-C035-4632-7FD8B9AC9A73}"/>
              </a:ext>
            </a:extLst>
          </p:cNvPr>
          <p:cNvSpPr txBox="1"/>
          <p:nvPr/>
        </p:nvSpPr>
        <p:spPr>
          <a:xfrm>
            <a:off x="912592" y="5245546"/>
            <a:ext cx="3712116" cy="1200329"/>
          </a:xfrm>
          <a:prstGeom prst="rect">
            <a:avLst/>
          </a:prstGeom>
          <a:noFill/>
        </p:spPr>
        <p:txBody>
          <a:bodyPr wrap="square">
            <a:spAutoFit/>
          </a:bodyPr>
          <a:lstStyle/>
          <a:p>
            <a:pPr defTabSz="457200"/>
            <a:endParaRPr lang="en-US">
              <a:solidFill>
                <a:prstClr val="black">
                  <a:lumMod val="75000"/>
                  <a:lumOff val="25000"/>
                </a:prstClr>
              </a:solidFill>
              <a:latin typeface="Corbel" panose="020B0503020204020204" pitchFamily="34" charset="0"/>
            </a:endParaRPr>
          </a:p>
          <a:p>
            <a:pPr defTabSz="457200"/>
            <a:r>
              <a:rPr lang="en-US">
                <a:solidFill>
                  <a:srgbClr val="55565A"/>
                </a:solidFill>
                <a:latin typeface="Corbel" panose="020B0503020204020204" pitchFamily="34" charset="0"/>
              </a:rPr>
              <a:t>Enter the member’s prefix to access </a:t>
            </a:r>
            <a:br>
              <a:rPr lang="en-US">
                <a:solidFill>
                  <a:srgbClr val="55565A"/>
                </a:solidFill>
                <a:latin typeface="Corbel" panose="020B0503020204020204" pitchFamily="34" charset="0"/>
              </a:rPr>
            </a:br>
            <a:r>
              <a:rPr lang="en-US">
                <a:solidFill>
                  <a:srgbClr val="55565A"/>
                </a:solidFill>
                <a:latin typeface="Corbel" panose="020B0503020204020204" pitchFamily="34" charset="0"/>
              </a:rPr>
              <a:t>general pre-authorization/</a:t>
            </a:r>
            <a:br>
              <a:rPr lang="en-US">
                <a:solidFill>
                  <a:srgbClr val="55565A"/>
                </a:solidFill>
                <a:latin typeface="Corbel" panose="020B0503020204020204" pitchFamily="34" charset="0"/>
              </a:rPr>
            </a:br>
            <a:r>
              <a:rPr lang="en-US">
                <a:solidFill>
                  <a:srgbClr val="55565A"/>
                </a:solidFill>
                <a:latin typeface="Corbel" panose="020B0503020204020204" pitchFamily="34" charset="0"/>
              </a:rPr>
              <a:t>pre-certification information. </a:t>
            </a:r>
          </a:p>
        </p:txBody>
      </p:sp>
      <p:sp>
        <p:nvSpPr>
          <p:cNvPr id="12" name="Title 1">
            <a:extLst>
              <a:ext uri="{FF2B5EF4-FFF2-40B4-BE49-F238E27FC236}">
                <a16:creationId xmlns:a16="http://schemas.microsoft.com/office/drawing/2014/main" id="{426115DC-B340-4A6A-54B4-75B43E47F98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Finding Authorization Information</a:t>
            </a:r>
          </a:p>
        </p:txBody>
      </p:sp>
    </p:spTree>
    <p:extLst>
      <p:ext uri="{BB962C8B-B14F-4D97-AF65-F5344CB8AC3E}">
        <p14:creationId xmlns:p14="http://schemas.microsoft.com/office/powerpoint/2010/main" val="389440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99DABC-696F-419B-9645-2CA000DC7C1B}"/>
              </a:ext>
            </a:extLst>
          </p:cNvPr>
          <p:cNvSpPr>
            <a:spLocks noGrp="1"/>
          </p:cNvSpPr>
          <p:nvPr>
            <p:ph type="title"/>
          </p:nvPr>
        </p:nvSpPr>
        <p:spPr>
          <a:xfrm>
            <a:off x="533400" y="2971800"/>
            <a:ext cx="7772400" cy="1362075"/>
          </a:xfrm>
        </p:spPr>
        <p:txBody>
          <a:bodyPr/>
          <a:lstStyle/>
          <a:p>
            <a:pPr algn="ctr"/>
            <a:r>
              <a:rPr lang="en-US"/>
              <a:t>Claims</a:t>
            </a:r>
          </a:p>
        </p:txBody>
      </p:sp>
    </p:spTree>
    <p:extLst>
      <p:ext uri="{BB962C8B-B14F-4D97-AF65-F5344CB8AC3E}">
        <p14:creationId xmlns:p14="http://schemas.microsoft.com/office/powerpoint/2010/main" val="209793868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5F61B8B-968C-9FB5-06FE-1B4F489776B3}"/>
              </a:ext>
            </a:extLst>
          </p:cNvPr>
          <p:cNvGraphicFramePr>
            <a:graphicFrameLocks noGrp="1"/>
          </p:cNvGraphicFramePr>
          <p:nvPr>
            <p:extLst>
              <p:ext uri="{D42A27DB-BD31-4B8C-83A1-F6EECF244321}">
                <p14:modId xmlns:p14="http://schemas.microsoft.com/office/powerpoint/2010/main" val="3239628974"/>
              </p:ext>
            </p:extLst>
          </p:nvPr>
        </p:nvGraphicFramePr>
        <p:xfrm>
          <a:off x="457200" y="1371600"/>
          <a:ext cx="8121490" cy="5087945"/>
        </p:xfrm>
        <a:graphic>
          <a:graphicData uri="http://schemas.openxmlformats.org/drawingml/2006/table">
            <a:tbl>
              <a:tblPr firstRow="1" bandRow="1">
                <a:tableStyleId>{2D5ABB26-0587-4C30-8999-92F81FD0307C}</a:tableStyleId>
              </a:tblPr>
              <a:tblGrid>
                <a:gridCol w="2986521">
                  <a:extLst>
                    <a:ext uri="{9D8B030D-6E8A-4147-A177-3AD203B41FA5}">
                      <a16:colId xmlns:a16="http://schemas.microsoft.com/office/drawing/2014/main" val="269022019"/>
                    </a:ext>
                  </a:extLst>
                </a:gridCol>
                <a:gridCol w="5134969">
                  <a:extLst>
                    <a:ext uri="{9D8B030D-6E8A-4147-A177-3AD203B41FA5}">
                      <a16:colId xmlns:a16="http://schemas.microsoft.com/office/drawing/2014/main" val="1677945995"/>
                    </a:ext>
                  </a:extLst>
                </a:gridCol>
              </a:tblGrid>
              <a:tr h="488873">
                <a:tc>
                  <a:txBody>
                    <a:bodyPr/>
                    <a:lstStyle/>
                    <a:p>
                      <a:r>
                        <a:rPr lang="en-US" sz="1800" b="1">
                          <a:solidFill>
                            <a:srgbClr val="0070C0"/>
                          </a:solidFill>
                          <a:latin typeface="Corbel" panose="020B0503020204020204" pitchFamily="34" charset="0"/>
                        </a:rPr>
                        <a:t>Policy Type</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a:solidFill>
                            <a:srgbClr val="0070C0"/>
                          </a:solidFill>
                          <a:latin typeface="Corbel" panose="020B0503020204020204" pitchFamily="34" charset="0"/>
                          <a:ea typeface="Segoe UI" panose="020B0502040204020203" pitchFamily="34" charset="0"/>
                          <a:cs typeface="Segoe UI" panose="020B0502040204020203" pitchFamily="34" charset="0"/>
                        </a:rPr>
                        <a:t>Filing Requirements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3650658"/>
                  </a:ext>
                </a:extLst>
              </a:tr>
              <a:tr h="1223888">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Preferred Care PPO</a:t>
                      </a:r>
                    </a:p>
                    <a:p>
                      <a:pPr marL="285750" indent="-285750">
                        <a:buFont typeface="Arial" panose="020B0604020202020204" pitchFamily="34" charset="0"/>
                        <a:buChar char="•"/>
                      </a:pPr>
                      <a:r>
                        <a:rPr lang="en-US" sz="1400">
                          <a:solidFill>
                            <a:srgbClr val="55565A"/>
                          </a:solidFill>
                          <a:latin typeface="Corbel" panose="020B0503020204020204" pitchFamily="34" charset="0"/>
                        </a:rPr>
                        <a:t>HMOLA </a:t>
                      </a:r>
                      <a:r>
                        <a:rPr lang="en-US" sz="1400" i="0">
                          <a:solidFill>
                            <a:srgbClr val="55565A"/>
                          </a:solidFill>
                          <a:latin typeface="Corbel" panose="020B0503020204020204" pitchFamily="34" charset="0"/>
                        </a:rPr>
                        <a:t>(including Blue Connect, Community Blue, Precision Blue, Signature Blue)</a:t>
                      </a:r>
                    </a:p>
                    <a:p>
                      <a:pPr marL="285750" indent="-285750">
                        <a:buFont typeface="Arial" panose="020B0604020202020204" pitchFamily="34" charset="0"/>
                        <a:buChar char="•"/>
                      </a:pPr>
                      <a:r>
                        <a:rPr lang="en-US" sz="1400">
                          <a:solidFill>
                            <a:srgbClr val="55565A"/>
                          </a:solidFill>
                          <a:latin typeface="Corbel" panose="020B0503020204020204" pitchFamily="34" charset="0"/>
                        </a:rPr>
                        <a:t>BlueHPN</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Claims must be filed within 15 months </a:t>
                      </a:r>
                      <a:r>
                        <a:rPr lang="en-US" sz="1400" i="1">
                          <a:solidFill>
                            <a:srgbClr val="55565A"/>
                          </a:solidFill>
                          <a:latin typeface="Corbel" panose="020B0503020204020204" pitchFamily="34" charset="0"/>
                          <a:ea typeface="Segoe UI" panose="020B0502040204020203" pitchFamily="34" charset="0"/>
                          <a:cs typeface="Segoe UI" panose="020B0502040204020203" pitchFamily="34" charset="0"/>
                        </a:rPr>
                        <a:t>(or length of time stated in the member’s contract)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of date of service.</a:t>
                      </a:r>
                      <a:endParaRPr lang="en-US" sz="1400" i="1">
                        <a:solidFill>
                          <a:srgbClr val="55565A"/>
                        </a:solidFill>
                        <a:latin typeface="Corbel" panose="020B0503020204020204" pitchFamily="34" charset="0"/>
                        <a:ea typeface="Segoe UI" panose="020B0502040204020203" pitchFamily="34" charset="0"/>
                        <a:cs typeface="Segoe UI" panose="020B0502040204020203"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8915921"/>
                  </a:ext>
                </a:extLst>
              </a:tr>
              <a:tr h="1085252">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Federal Employee Program (FEP)</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Louisiana Blue FEP Preferred Provider claims must be filed within 15 months from date of service. Members/ Non-preferred providers have no later than December 31 of the year following the year in which the services were provided.</a:t>
                      </a:r>
                      <a:endParaRPr lang="en-US" sz="1400" dirty="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539807"/>
                  </a:ext>
                </a:extLst>
              </a:tr>
              <a:tr h="811616">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Blue Advantage </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30886">
                        <a:buSzPct val="100000"/>
                        <a:buFont typeface="Arial" panose="020B0604020202020204" pitchFamily="34" charse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 must be filed within 12 months of date of service. Claims must be resubmitted or corrected within 12 months of the date the claim was processed (remit date).</a:t>
                      </a: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5739825"/>
                  </a:ext>
                </a:extLst>
              </a:tr>
              <a:tr h="811616">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Office of Group Benefits (OGB)</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4864" lvl="0">
                        <a:buClr>
                          <a:srgbClr val="1CADE4"/>
                        </a:buClr>
                        <a:buSzPct val="100000"/>
                        <a:buFont typeface="Courier New" panose="02070309020205020404" pitchFamily="49" charse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 must be filed within 12 months of the date of service. Claims reviews including refunds and recoupments must be requested within 18 months of the receipt date of the original claim.</a:t>
                      </a:r>
                      <a:endParaRPr lang="en-US" sz="140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7980650"/>
                  </a:ext>
                </a:extLst>
              </a:tr>
              <a:tr h="666700">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Self-funded Groups </a:t>
                      </a:r>
                    </a:p>
                    <a:p>
                      <a:pPr marL="285750" indent="-285750">
                        <a:buFont typeface="Arial" panose="020B0604020202020204" pitchFamily="34" charset="0"/>
                        <a:buChar char="•"/>
                      </a:pPr>
                      <a:r>
                        <a:rPr lang="en-US" sz="1400">
                          <a:solidFill>
                            <a:srgbClr val="55565A"/>
                          </a:solidFill>
                          <a:latin typeface="Corbel" panose="020B0503020204020204" pitchFamily="34" charset="0"/>
                        </a:rPr>
                        <a:t>BlueCard (out-of-area)</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Timely filing standards may vary. Always verify the member’s benefits (including timely filing standards).</a:t>
                      </a:r>
                      <a:endParaRPr lang="en-US" sz="1400" dirty="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8646998"/>
                  </a:ext>
                </a:extLst>
              </a:tr>
            </a:tbl>
          </a:graphicData>
        </a:graphic>
      </p:graphicFrame>
      <p:sp>
        <p:nvSpPr>
          <p:cNvPr id="7" name="Flowchart: Off-page Connector 6">
            <a:extLst>
              <a:ext uri="{FF2B5EF4-FFF2-40B4-BE49-F238E27FC236}">
                <a16:creationId xmlns:a16="http://schemas.microsoft.com/office/drawing/2014/main" id="{5D2B0DC2-5DE7-06F4-8E59-38EF8D46CCA6}"/>
              </a:ext>
            </a:extLst>
          </p:cNvPr>
          <p:cNvSpPr/>
          <p:nvPr/>
        </p:nvSpPr>
        <p:spPr>
          <a:xfrm>
            <a:off x="5562600" y="0"/>
            <a:ext cx="2705694" cy="1673384"/>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A906DE-A9CF-45F4-A7F0-9509133200B4}"/>
              </a:ext>
            </a:extLst>
          </p:cNvPr>
          <p:cNvSpPr txBox="1"/>
          <p:nvPr/>
        </p:nvSpPr>
        <p:spPr>
          <a:xfrm>
            <a:off x="5799459" y="76198"/>
            <a:ext cx="2329823" cy="1169551"/>
          </a:xfrm>
          <a:prstGeom prst="rect">
            <a:avLst/>
          </a:prstGeom>
          <a:noFill/>
        </p:spPr>
        <p:txBody>
          <a:bodyPr wrap="square" rtlCol="0">
            <a:spAutoFit/>
          </a:bodyPr>
          <a:lstStyle/>
          <a:p>
            <a:pPr>
              <a:defRPr/>
            </a:pPr>
            <a:r>
              <a:rPr lang="en-US" sz="1400" b="1">
                <a:solidFill>
                  <a:srgbClr val="55565A"/>
                </a:solidFill>
                <a:latin typeface="Corbel" panose="020B0503020204020204" pitchFamily="34" charset="0"/>
                <a:ea typeface="Segoe UI" panose="020B0502040204020203" pitchFamily="34" charset="0"/>
                <a:cs typeface="Segoe UI" panose="020B0502040204020203" pitchFamily="34" charset="0"/>
              </a:rPr>
              <a:t>The member and Louisiana Blue are held harmless when claims are denied or received after the timely filing deadline.</a:t>
            </a:r>
          </a:p>
        </p:txBody>
      </p:sp>
      <p:sp>
        <p:nvSpPr>
          <p:cNvPr id="2" name="Title 1">
            <a:extLst>
              <a:ext uri="{FF2B5EF4-FFF2-40B4-BE49-F238E27FC236}">
                <a16:creationId xmlns:a16="http://schemas.microsoft.com/office/drawing/2014/main" id="{328A52AB-1C43-C796-77D3-EE8278C69019}"/>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Timely Filing</a:t>
            </a:r>
          </a:p>
        </p:txBody>
      </p:sp>
    </p:spTree>
    <p:extLst>
      <p:ext uri="{BB962C8B-B14F-4D97-AF65-F5344CB8AC3E}">
        <p14:creationId xmlns:p14="http://schemas.microsoft.com/office/powerpoint/2010/main" val="16075270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95210"/>
            <a:ext cx="3113673" cy="4670509"/>
          </a:xfrm>
          <a:prstGeom prst="rect">
            <a:avLst/>
          </a:prstGeom>
          <a:ln>
            <a:noFill/>
          </a:ln>
          <a:effectLst>
            <a:softEdge rad="112500"/>
          </a:effec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Electronic Claims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6" name="Rounded Rectangle 5"/>
          <p:cNvSpPr/>
          <p:nvPr/>
        </p:nvSpPr>
        <p:spPr>
          <a:xfrm>
            <a:off x="533400" y="5638800"/>
            <a:ext cx="8234638" cy="10668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8" name="TextBox 7"/>
          <p:cNvSpPr txBox="1"/>
          <p:nvPr/>
        </p:nvSpPr>
        <p:spPr>
          <a:xfrm>
            <a:off x="533400" y="5879844"/>
            <a:ext cx="8342803" cy="5919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12713">
              <a:lnSpc>
                <a:spcPts val="2000"/>
              </a:lnSpc>
            </a:pP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For more information about system-to-system electronic transactions, please contact EDI Services at </a:t>
            </a:r>
            <a:r>
              <a:rPr lang="en-US" sz="1500" b="1" dirty="0">
                <a:solidFill>
                  <a:srgbClr val="0070C0"/>
                </a:solidFill>
                <a:latin typeface="Corbel" panose="020B0503020204020204" pitchFamily="34" charset="0"/>
                <a:ea typeface="Segoe UI" panose="020B0502040204020203" pitchFamily="34" charset="0"/>
                <a:cs typeface="Segoe UI" panose="020B0502040204020203" pitchFamily="34" charset="0"/>
              </a:rPr>
              <a:t>EDIservices@lablue.com </a:t>
            </a: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or at 1-800-716-2299, option 3. </a:t>
            </a:r>
          </a:p>
        </p:txBody>
      </p:sp>
      <p:sp>
        <p:nvSpPr>
          <p:cNvPr id="10" name="TextBox 9">
            <a:extLst>
              <a:ext uri="{FF2B5EF4-FFF2-40B4-BE49-F238E27FC236}">
                <a16:creationId xmlns:a16="http://schemas.microsoft.com/office/drawing/2014/main" id="{54F16706-442B-4E72-A63E-B7A3A370F951}"/>
              </a:ext>
            </a:extLst>
          </p:cNvPr>
          <p:cNvSpPr txBox="1"/>
          <p:nvPr/>
        </p:nvSpPr>
        <p:spPr>
          <a:xfrm>
            <a:off x="3886200" y="821486"/>
            <a:ext cx="4953000" cy="4555093"/>
          </a:xfrm>
          <a:prstGeom prst="rect">
            <a:avLst/>
          </a:prstGeom>
          <a:noFill/>
        </p:spPr>
        <p:txBody>
          <a:bodyPr wrap="square" rtlCol="0">
            <a:spAutoFit/>
          </a:bodyPr>
          <a:lstStyle/>
          <a:p>
            <a:pPr marL="3175">
              <a:spcAft>
                <a:spcPts val="300"/>
              </a:spcAft>
            </a:pPr>
            <a:r>
              <a:rPr lang="en-US" sz="1500" b="1">
                <a:latin typeface="Corbel" panose="020B0503020204020204" pitchFamily="34" charset="0"/>
                <a:ea typeface="Segoe UI" panose="020B0502040204020203" pitchFamily="34" charset="0"/>
                <a:cs typeface="Segoe UI" panose="020B0502040204020203" pitchFamily="34" charset="0"/>
              </a:rPr>
              <a:t>Electronic Data Interchange (EDI)</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The fastest, most efficient way to exchange eligibility information, payment information and claims.</a:t>
            </a:r>
          </a:p>
          <a:p>
            <a:pPr marL="285750" indent="-182880">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Louisiana Blue’s experienced EDI staff is ready to assist in determining the best electronic solution for your needs.</a:t>
            </a:r>
          </a:p>
          <a:p>
            <a:endPar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a:p>
            <a:pPr>
              <a:spcAft>
                <a:spcPts val="300"/>
              </a:spcAft>
            </a:pPr>
            <a:r>
              <a:rPr lang="en-US" sz="1500" b="1">
                <a:latin typeface="Corbel" panose="020B0503020204020204" pitchFamily="34" charset="0"/>
                <a:ea typeface="Segoe UI" panose="020B0502040204020203" pitchFamily="34" charset="0"/>
                <a:cs typeface="Segoe UI" panose="020B0502040204020203" pitchFamily="34" charset="0"/>
              </a:rPr>
              <a:t>Electronic Transaction Exchange</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Various healthcare transactions can be submitted electronically to the Louisiana Blue clearinghouse in a system-to-system arrangement.</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Louisiana Blue does not charge a fee for electronic transactions.</a:t>
            </a:r>
          </a:p>
          <a:p>
            <a:pPr marL="285750" indent="-182880">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You can send your transactions to Louisiana Blue via indirect submission through a clearinghouse or through direct submission to the Louisiana Blue EDI Clearinghouse.</a:t>
            </a:r>
          </a:p>
          <a:p>
            <a:pPr marL="102870"/>
            <a:endPar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199517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96A0541C-17AF-E280-B9F3-9F5A4BEF4A7C}"/>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188D2255-E9E6-4196-98EB-F198C2E41140}"/>
              </a:ext>
            </a:extLst>
          </p:cNvPr>
          <p:cNvSpPr>
            <a:spLocks noGrp="1"/>
          </p:cNvSpPr>
          <p:nvPr>
            <p:ph idx="4294967295"/>
          </p:nvPr>
        </p:nvSpPr>
        <p:spPr>
          <a:xfrm>
            <a:off x="457200" y="998903"/>
            <a:ext cx="5372902" cy="646113"/>
          </a:xfrm>
        </p:spPr>
        <p:txBody>
          <a:bodyPr>
            <a:noAutofit/>
          </a:bodyPr>
          <a:lstStyle/>
          <a:p>
            <a:pPr marL="0" indent="0">
              <a:lnSpc>
                <a:spcPct val="114000"/>
              </a:lnSpc>
              <a:spcBef>
                <a:spcPts val="0"/>
              </a:spcBef>
              <a:spcAft>
                <a:spcPts val="600"/>
              </a:spcAft>
              <a:buNone/>
              <a:defRPr/>
            </a:pPr>
            <a:r>
              <a:rPr lang="en-US" sz="1600" dirty="0">
                <a:solidFill>
                  <a:srgbClr val="55565A"/>
                </a:solidFill>
                <a:latin typeface="Corbel" panose="020B0503020204020204" pitchFamily="34" charset="0"/>
                <a:ea typeface="Segoe UI" panose="020B0502040204020203" pitchFamily="34" charset="0"/>
              </a:rPr>
              <a:t>Our </a:t>
            </a:r>
            <a:r>
              <a:rPr lang="en-US" sz="1600" b="1" dirty="0">
                <a:solidFill>
                  <a:srgbClr val="0070C0"/>
                </a:solidFill>
                <a:latin typeface="Corbel" panose="020B0503020204020204" pitchFamily="34" charset="0"/>
                <a:ea typeface="Segoe UI" panose="020B0502040204020203" pitchFamily="34" charset="0"/>
              </a:rPr>
              <a:t>Provider Update Request Form </a:t>
            </a:r>
            <a:r>
              <a:rPr lang="en-US" sz="1600" dirty="0">
                <a:solidFill>
                  <a:srgbClr val="55565A"/>
                </a:solidFill>
                <a:latin typeface="Corbel" panose="020B0503020204020204" pitchFamily="34" charset="0"/>
                <a:ea typeface="Segoe UI" panose="020B0502040204020203" pitchFamily="34" charset="0"/>
              </a:rPr>
              <a:t>accommodates all your change requests, which are handled directly by our Provider Data Management team. </a:t>
            </a:r>
          </a:p>
        </p:txBody>
      </p:sp>
      <p:sp>
        <p:nvSpPr>
          <p:cNvPr id="15" name="Content Placeholder 2">
            <a:extLst>
              <a:ext uri="{FF2B5EF4-FFF2-40B4-BE49-F238E27FC236}">
                <a16:creationId xmlns:a16="http://schemas.microsoft.com/office/drawing/2014/main" id="{36CB57BE-5144-4B86-8444-3AAE64D8EF55}"/>
              </a:ext>
            </a:extLst>
          </p:cNvPr>
          <p:cNvSpPr txBox="1">
            <a:spLocks/>
          </p:cNvSpPr>
          <p:nvPr/>
        </p:nvSpPr>
        <p:spPr>
          <a:xfrm>
            <a:off x="3840002" y="5722962"/>
            <a:ext cx="4996723" cy="6272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None/>
            </a:pPr>
            <a:r>
              <a:rPr lang="en-US" sz="1600">
                <a:solidFill>
                  <a:srgbClr val="55565A"/>
                </a:solidFill>
                <a:latin typeface="Corbel" panose="020B0503020204020204" pitchFamily="34" charset="0"/>
                <a:ea typeface="Segoe UI" panose="020B0502040204020203" pitchFamily="34" charset="0"/>
              </a:rPr>
              <a:t>The form is available online at </a:t>
            </a:r>
            <a:r>
              <a:rPr lang="en-US" sz="1600" b="1">
                <a:solidFill>
                  <a:srgbClr val="0070C0"/>
                </a:solidFill>
                <a:latin typeface="Corbel" panose="020B0503020204020204" pitchFamily="34" charset="0"/>
                <a:ea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rPr>
              <a:t>&gt;Resources &gt;Forms. </a:t>
            </a:r>
          </a:p>
        </p:txBody>
      </p:sp>
      <p:pic>
        <p:nvPicPr>
          <p:cNvPr id="18" name="Picture 17" descr="A picture containing table&#10;&#10;Description automatically generated">
            <a:extLst>
              <a:ext uri="{FF2B5EF4-FFF2-40B4-BE49-F238E27FC236}">
                <a16:creationId xmlns:a16="http://schemas.microsoft.com/office/drawing/2014/main" id="{6F8339DC-1B95-489D-92CC-7D666819519D}"/>
              </a:ext>
            </a:extLst>
          </p:cNvPr>
          <p:cNvPicPr>
            <a:picLocks noChangeAspect="1"/>
          </p:cNvPicPr>
          <p:nvPr/>
        </p:nvPicPr>
        <p:blipFill rotWithShape="1">
          <a:blip r:embed="rId3">
            <a:extLst>
              <a:ext uri="{28A0092B-C50C-407E-A947-70E740481C1C}">
                <a14:useLocalDpi xmlns:a14="http://schemas.microsoft.com/office/drawing/2010/main" val="0"/>
              </a:ext>
            </a:extLst>
          </a:blip>
          <a:srcRect l="663" t="-200" r="4363" b="-2570"/>
          <a:stretch/>
        </p:blipFill>
        <p:spPr>
          <a:xfrm>
            <a:off x="457200" y="2057400"/>
            <a:ext cx="3038599" cy="4217756"/>
          </a:xfrm>
          <a:prstGeom prst="rect">
            <a:avLst/>
          </a:prstGeom>
          <a:ln w="6350">
            <a:solidFill>
              <a:srgbClr val="55565A"/>
            </a:solidFill>
          </a:ln>
        </p:spPr>
      </p:pic>
      <p:sp>
        <p:nvSpPr>
          <p:cNvPr id="7" name="TextBox 6">
            <a:extLst>
              <a:ext uri="{FF2B5EF4-FFF2-40B4-BE49-F238E27FC236}">
                <a16:creationId xmlns:a16="http://schemas.microsoft.com/office/drawing/2014/main" id="{20F60CA4-CA1E-AB1A-2CF6-1638DC65EA17}"/>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
        <p:nvSpPr>
          <p:cNvPr id="9" name="Content Placeholder 2">
            <a:extLst>
              <a:ext uri="{FF2B5EF4-FFF2-40B4-BE49-F238E27FC236}">
                <a16:creationId xmlns:a16="http://schemas.microsoft.com/office/drawing/2014/main" id="{C008DCBC-252A-9A34-141D-235C4D4D9746}"/>
              </a:ext>
            </a:extLst>
          </p:cNvPr>
          <p:cNvSpPr txBox="1">
            <a:spLocks/>
          </p:cNvSpPr>
          <p:nvPr/>
        </p:nvSpPr>
        <p:spPr>
          <a:xfrm>
            <a:off x="3834245" y="2331366"/>
            <a:ext cx="4844531" cy="13227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3000"/>
              </a:lnSpc>
              <a:spcAft>
                <a:spcPts val="1200"/>
              </a:spcAft>
              <a:buNone/>
            </a:pPr>
            <a:r>
              <a:rPr lang="en-US" sz="1600" dirty="0">
                <a:solidFill>
                  <a:srgbClr val="55565A"/>
                </a:solidFill>
                <a:latin typeface="Corbel" panose="020B0503020204020204" pitchFamily="34" charset="0"/>
                <a:ea typeface="Segoe UI" panose="020B0502040204020203" pitchFamily="34" charset="0"/>
              </a:rPr>
              <a:t>This form allows you to make any of the following changes. Simply check the appropriate box(es) to indicate the type of change needed. You may select more than one option.</a:t>
            </a:r>
            <a:endParaRPr lang="en-US" sz="1400" dirty="0">
              <a:solidFill>
                <a:srgbClr val="55565A"/>
              </a:solidFill>
              <a:latin typeface="Corbel" panose="020B050302020402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4E82BAD7-72C9-1571-D0B0-49DE50F40D9C}"/>
              </a:ext>
            </a:extLst>
          </p:cNvPr>
          <p:cNvGrpSpPr/>
          <p:nvPr/>
        </p:nvGrpSpPr>
        <p:grpSpPr>
          <a:xfrm>
            <a:off x="3891805" y="3862135"/>
            <a:ext cx="4729412" cy="1653244"/>
            <a:chOff x="4046679" y="4155162"/>
            <a:chExt cx="4729412" cy="1653244"/>
          </a:xfrm>
        </p:grpSpPr>
        <p:pic>
          <p:nvPicPr>
            <p:cNvPr id="2" name="Picture 1" descr="Graphical user interface, text, application&#10;&#10;Description automatically generated">
              <a:extLst>
                <a:ext uri="{FF2B5EF4-FFF2-40B4-BE49-F238E27FC236}">
                  <a16:creationId xmlns:a16="http://schemas.microsoft.com/office/drawing/2014/main" id="{9218BC5F-ADB5-4AF4-E2B8-817143F75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679" y="4155162"/>
              <a:ext cx="4729412" cy="1653244"/>
            </a:xfrm>
            <a:prstGeom prst="rect">
              <a:avLst/>
            </a:prstGeom>
            <a:ln w="3175">
              <a:solidFill>
                <a:schemeClr val="tx2"/>
              </a:solidFill>
            </a:ln>
          </p:spPr>
        </p:pic>
        <p:sp>
          <p:nvSpPr>
            <p:cNvPr id="4" name="Rectangle 3">
              <a:extLst>
                <a:ext uri="{FF2B5EF4-FFF2-40B4-BE49-F238E27FC236}">
                  <a16:creationId xmlns:a16="http://schemas.microsoft.com/office/drawing/2014/main" id="{E309E85E-5D2C-FB1D-E92E-B6A6C0DF07CC}"/>
                </a:ext>
              </a:extLst>
            </p:cNvPr>
            <p:cNvSpPr/>
            <p:nvPr/>
          </p:nvSpPr>
          <p:spPr>
            <a:xfrm>
              <a:off x="5756564" y="4862945"/>
              <a:ext cx="1371600" cy="19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sosceles Triangle 2">
            <a:extLst>
              <a:ext uri="{FF2B5EF4-FFF2-40B4-BE49-F238E27FC236}">
                <a16:creationId xmlns:a16="http://schemas.microsoft.com/office/drawing/2014/main" id="{74656679-A96B-5EF3-80B0-ED550CB7BAFC}"/>
              </a:ext>
            </a:extLst>
          </p:cNvPr>
          <p:cNvSpPr/>
          <p:nvPr/>
        </p:nvSpPr>
        <p:spPr>
          <a:xfrm rot="5400000">
            <a:off x="3176323" y="4651091"/>
            <a:ext cx="831273" cy="544187"/>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008740F-4087-4C09-BF1C-6407487785C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Tree>
    <p:extLst>
      <p:ext uri="{BB962C8B-B14F-4D97-AF65-F5344CB8AC3E}">
        <p14:creationId xmlns:p14="http://schemas.microsoft.com/office/powerpoint/2010/main" val="243865132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Claims</a:t>
            </a:r>
          </a:p>
        </p:txBody>
      </p:sp>
      <p:pic>
        <p:nvPicPr>
          <p:cNvPr id="2050" name="Picture 2" descr="G:\Provider\Share\Communications\Artwork\2014 1500 F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445" y="4373264"/>
            <a:ext cx="1709296" cy="2202606"/>
          </a:xfrm>
          <a:prstGeom prst="rect">
            <a:avLst/>
          </a:prstGeom>
          <a:solidFill>
            <a:srgbClr val="FFFFFF">
              <a:shade val="85000"/>
            </a:srgbClr>
          </a:solidFill>
          <a:ln w="3175" cap="sq">
            <a:solidFill>
              <a:schemeClr val="tx2"/>
            </a:solidFill>
            <a:miter lim="800000"/>
          </a:ln>
          <a:effectLst/>
        </p:spPr>
      </p:pic>
      <p:sp>
        <p:nvSpPr>
          <p:cNvPr id="11" name="TextBox 10"/>
          <p:cNvSpPr txBox="1"/>
          <p:nvPr/>
        </p:nvSpPr>
        <p:spPr>
          <a:xfrm>
            <a:off x="6460515" y="6358505"/>
            <a:ext cx="2410338" cy="276999"/>
          </a:xfrm>
          <a:prstGeom prst="rect">
            <a:avLst/>
          </a:prstGeom>
          <a:noFill/>
        </p:spPr>
        <p:txBody>
          <a:bodyPr wrap="square" rtlCol="0">
            <a:spAutoFit/>
          </a:bodyPr>
          <a:lstStyle/>
          <a:p>
            <a:pPr algn="ctr"/>
            <a:r>
              <a:rPr lang="en-US" sz="1200" b="1" dirty="0">
                <a:solidFill>
                  <a:srgbClr val="0070C0"/>
                </a:solidFill>
                <a:latin typeface="Corbel" panose="020B0503020204020204" pitchFamily="34" charset="0"/>
                <a:ea typeface="Segoe UI" panose="020B0502040204020203" pitchFamily="34" charset="0"/>
                <a:cs typeface="Segoe UI" panose="020B0502040204020203" pitchFamily="34" charset="0"/>
              </a:rPr>
              <a:t>CMS-1500 (professional)</a:t>
            </a:r>
          </a:p>
        </p:txBody>
      </p:sp>
      <p:cxnSp>
        <p:nvCxnSpPr>
          <p:cNvPr id="9" name="Straight Connector 8"/>
          <p:cNvCxnSpPr>
            <a:cxnSpLocks/>
          </p:cNvCxnSpPr>
          <p:nvPr/>
        </p:nvCxnSpPr>
        <p:spPr>
          <a:xfrm>
            <a:off x="4648200" y="1447161"/>
            <a:ext cx="0" cy="481822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66166" y="668365"/>
            <a:ext cx="8534400" cy="338554"/>
          </a:xfrm>
          <a:prstGeom prst="rect">
            <a:avLst/>
          </a:prstGeom>
          <a:noFill/>
        </p:spPr>
        <p:txBody>
          <a:bodyPr wrap="square" rtlCol="0">
            <a:spAutoFit/>
          </a:bodyPr>
          <a:lstStyle/>
          <a:p>
            <a:r>
              <a:rPr lang="en-US" sz="1600" b="1">
                <a:latin typeface="Corbel" panose="020B0503020204020204" pitchFamily="34" charset="0"/>
                <a:ea typeface="Segoe UI" panose="020B0502040204020203" pitchFamily="34" charset="0"/>
                <a:cs typeface="Segoe UI" panose="020B0502040204020203" pitchFamily="34" charset="0"/>
              </a:rPr>
              <a:t>Electronic Transmission 		     or		Hardcopy</a:t>
            </a:r>
          </a:p>
        </p:txBody>
      </p:sp>
      <p:sp>
        <p:nvSpPr>
          <p:cNvPr id="16" name="TextBox 15"/>
          <p:cNvSpPr txBox="1"/>
          <p:nvPr/>
        </p:nvSpPr>
        <p:spPr>
          <a:xfrm>
            <a:off x="4776774" y="1320737"/>
            <a:ext cx="3300426" cy="3539430"/>
          </a:xfrm>
          <a:prstGeom prst="rect">
            <a:avLst/>
          </a:prstGeom>
          <a:noFill/>
        </p:spPr>
        <p:txBody>
          <a:bodyPr wrap="square" rtlCol="0">
            <a:spAutoFit/>
          </a:bodyPr>
          <a:lstStyle/>
          <a:p>
            <a:pPr>
              <a:spcAft>
                <a:spcPts val="600"/>
              </a:spcAft>
            </a:pP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For Louisiana Blue, HMO Louisiana, Blue Connect, Community Blue, Precision Blue, BlueHPN, Signature Blue, OGB and BlueCard Claims:</a:t>
            </a:r>
          </a:p>
          <a:p>
            <a:pPr marL="400050" lvl="1" inden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Louisiana Blue</a:t>
            </a:r>
          </a:p>
          <a:p>
            <a:pPr marL="400050" lvl="1" inden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P.O. Box 98029</a:t>
            </a:r>
          </a:p>
          <a:p>
            <a:pPr marL="400050" lvl="1" inden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Baton Rouge, LA 70898</a:t>
            </a:r>
            <a:endParaRPr lang="en-US" sz="1400">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sz="1400">
              <a:latin typeface="Corbel" panose="020B0503020204020204" pitchFamily="34" charset="0"/>
              <a:ea typeface="Segoe UI" panose="020B0502040204020203" pitchFamily="34" charset="0"/>
              <a:cs typeface="Segoe UI" panose="020B0502040204020203" pitchFamily="34" charset="0"/>
            </a:endParaRPr>
          </a:p>
          <a:p>
            <a:pPr>
              <a:spcAft>
                <a:spcPts val="600"/>
              </a:spcAft>
            </a:pP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For FEP Claims:</a:t>
            </a:r>
          </a:p>
          <a:p>
            <a:pPr marL="400050" lvl="1"/>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Louisiana Blue</a:t>
            </a:r>
          </a:p>
          <a:p>
            <a:pPr marL="400050" lvl="1" inden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P.O. Box 98028</a:t>
            </a:r>
          </a:p>
          <a:p>
            <a:pPr marL="400050" lvl="1" inden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Baton Rouge, LA 70898</a:t>
            </a:r>
            <a:endParaRPr lang="en-US">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a:latin typeface="Corbel" panose="020B0503020204020204" pitchFamily="34" charset="0"/>
              <a:ea typeface="Segoe UI" panose="020B0502040204020203" pitchFamily="34" charset="0"/>
              <a:cs typeface="Segoe UI" panose="020B0502040204020203" pitchFamily="34" charset="0"/>
            </a:endParaRPr>
          </a:p>
          <a:p>
            <a:pPr lvl="1"/>
            <a:endParaRPr lang="en-US" sz="14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sz="1400">
              <a:solidFill>
                <a:srgbClr val="0082CA"/>
              </a:solidFill>
              <a:latin typeface="Corbel" panose="020B0503020204020204" pitchFamily="34" charset="0"/>
              <a:ea typeface="Segoe UI" panose="020B0502040204020203" pitchFamily="34" charset="0"/>
              <a:cs typeface="Segoe UI" panose="020B0502040204020203" pitchFamily="34" charset="0"/>
            </a:endParaRPr>
          </a:p>
        </p:txBody>
      </p:sp>
      <p:sp>
        <p:nvSpPr>
          <p:cNvPr id="12" name="Rectangle: Top Corners Rounded 11">
            <a:extLst>
              <a:ext uri="{FF2B5EF4-FFF2-40B4-BE49-F238E27FC236}">
                <a16:creationId xmlns:a16="http://schemas.microsoft.com/office/drawing/2014/main" id="{5882254A-DEE4-9D97-E955-BD290088E472}"/>
              </a:ext>
            </a:extLst>
          </p:cNvPr>
          <p:cNvSpPr/>
          <p:nvPr/>
        </p:nvSpPr>
        <p:spPr>
          <a:xfrm>
            <a:off x="325419" y="5173985"/>
            <a:ext cx="3862537" cy="1684015"/>
          </a:xfrm>
          <a:prstGeom prst="round2Same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0BF95A3-9C67-1BE5-6A3A-0D614C5A8584}"/>
              </a:ext>
            </a:extLst>
          </p:cNvPr>
          <p:cNvSpPr txBox="1"/>
          <p:nvPr/>
        </p:nvSpPr>
        <p:spPr>
          <a:xfrm>
            <a:off x="417512" y="1447161"/>
            <a:ext cx="3678350" cy="2800767"/>
          </a:xfrm>
          <a:prstGeom prst="rect">
            <a:avLst/>
          </a:prstGeom>
          <a:noFill/>
        </p:spPr>
        <p:txBody>
          <a:bodyPr wrap="square">
            <a:spAutoFit/>
          </a:bodyPr>
          <a:lstStyle/>
          <a:p>
            <a:r>
              <a:rPr lang="en-US" sz="1600">
                <a:solidFill>
                  <a:srgbClr val="55565A"/>
                </a:solidFill>
                <a:latin typeface="Corbel" panose="020B0503020204020204" pitchFamily="34" charset="0"/>
              </a:rPr>
              <a:t>Louisiana Blue accepts electronic claims transmitted via HIPAA 837P and 837I submitted electronically through your clearinghouse. </a:t>
            </a:r>
          </a:p>
          <a:p>
            <a:endParaRPr lang="en-US" sz="1600">
              <a:solidFill>
                <a:srgbClr val="55565A"/>
              </a:solidFill>
              <a:latin typeface="Corbel" panose="020B0503020204020204" pitchFamily="34" charset="0"/>
            </a:endParaRPr>
          </a:p>
          <a:p>
            <a:r>
              <a:rPr lang="en-US" sz="1600">
                <a:solidFill>
                  <a:srgbClr val="55565A"/>
                </a:solidFill>
                <a:latin typeface="Corbel" panose="020B0503020204020204" pitchFamily="34" charset="0"/>
              </a:rPr>
              <a:t>We do not charge a fee for electronic transactions.</a:t>
            </a:r>
          </a:p>
          <a:p>
            <a:endParaRPr lang="en-US" sz="1600">
              <a:solidFill>
                <a:srgbClr val="55565A"/>
              </a:solidFill>
              <a:latin typeface="Corbel" panose="020B0503020204020204" pitchFamily="34" charset="0"/>
            </a:endParaRPr>
          </a:p>
          <a:p>
            <a:r>
              <a:rPr lang="en-US" sz="1600">
                <a:solidFill>
                  <a:srgbClr val="55565A"/>
                </a:solidFill>
                <a:latin typeface="Corbel" panose="020B0503020204020204" pitchFamily="34" charset="0"/>
              </a:rPr>
              <a:t>Providers can submit transactions directly to us or indirectly through a </a:t>
            </a:r>
            <a:br>
              <a:rPr lang="en-US" sz="1600">
                <a:solidFill>
                  <a:srgbClr val="55565A"/>
                </a:solidFill>
                <a:latin typeface="Corbel" panose="020B0503020204020204" pitchFamily="34" charset="0"/>
              </a:rPr>
            </a:br>
            <a:r>
              <a:rPr lang="en-US" sz="1600">
                <a:solidFill>
                  <a:srgbClr val="55565A"/>
                </a:solidFill>
                <a:latin typeface="Corbel" panose="020B0503020204020204" pitchFamily="34" charset="0"/>
              </a:rPr>
              <a:t>third-party clearinghouse.</a:t>
            </a:r>
          </a:p>
        </p:txBody>
      </p:sp>
      <p:sp>
        <p:nvSpPr>
          <p:cNvPr id="18" name="TextBox 17">
            <a:extLst>
              <a:ext uri="{FF2B5EF4-FFF2-40B4-BE49-F238E27FC236}">
                <a16:creationId xmlns:a16="http://schemas.microsoft.com/office/drawing/2014/main" id="{1AAF44CB-5DB4-C2A9-36CF-F0C242AE40E7}"/>
              </a:ext>
            </a:extLst>
          </p:cNvPr>
          <p:cNvSpPr txBox="1"/>
          <p:nvPr/>
        </p:nvSpPr>
        <p:spPr>
          <a:xfrm>
            <a:off x="566166" y="5342478"/>
            <a:ext cx="3457204" cy="1323439"/>
          </a:xfrm>
          <a:prstGeom prst="rect">
            <a:avLst/>
          </a:prstGeom>
          <a:noFill/>
        </p:spPr>
        <p:txBody>
          <a:bodyPr wrap="square">
            <a:spAutoFit/>
          </a:bodyPr>
          <a:lstStyle/>
          <a:p>
            <a:r>
              <a:rPr lang="en-US" sz="1600">
                <a:solidFill>
                  <a:srgbClr val="55565A"/>
                </a:solidFill>
                <a:latin typeface="Corbel" panose="020B0503020204020204" pitchFamily="34" charset="0"/>
              </a:rPr>
              <a:t>For more information on how to submit electronic claims to Louisiana Blue, visit </a:t>
            </a:r>
            <a:r>
              <a:rPr lang="en-US" sz="1600" b="1">
                <a:solidFill>
                  <a:srgbClr val="0070C0"/>
                </a:solidFill>
                <a:latin typeface="Corbel" panose="020B0503020204020204" pitchFamily="34" charset="0"/>
              </a:rPr>
              <a:t>www.lablue.com/providers </a:t>
            </a:r>
            <a:r>
              <a:rPr lang="en-US" sz="1600">
                <a:solidFill>
                  <a:srgbClr val="55565A"/>
                </a:solidFill>
                <a:latin typeface="Corbel" panose="020B0503020204020204" pitchFamily="34" charset="0"/>
              </a:rPr>
              <a:t>&gt;Electronic Services &gt;Clearinghouse Services. </a:t>
            </a:r>
          </a:p>
        </p:txBody>
      </p:sp>
      <p:sp>
        <p:nvSpPr>
          <p:cNvPr id="20" name="TextBox 19">
            <a:extLst>
              <a:ext uri="{FF2B5EF4-FFF2-40B4-BE49-F238E27FC236}">
                <a16:creationId xmlns:a16="http://schemas.microsoft.com/office/drawing/2014/main" id="{57232CDA-EC5F-D25B-0E2D-0DA9B6990208}"/>
              </a:ext>
            </a:extLst>
          </p:cNvPr>
          <p:cNvSpPr txBox="1"/>
          <p:nvPr/>
        </p:nvSpPr>
        <p:spPr>
          <a:xfrm>
            <a:off x="6817741" y="4373025"/>
            <a:ext cx="2383917" cy="1031051"/>
          </a:xfrm>
          <a:prstGeom prst="rect">
            <a:avLst/>
          </a:prstGeom>
          <a:noFill/>
        </p:spPr>
        <p:txBody>
          <a:bodyPr wrap="square">
            <a:spAutoFit/>
          </a:bodyPr>
          <a:lstStyle/>
          <a:p>
            <a:pPr>
              <a:spcAft>
                <a:spcPts val="600"/>
              </a:spcAft>
            </a:pPr>
            <a:r>
              <a:rPr lang="en-US" sz="1400" b="1" dirty="0">
                <a:solidFill>
                  <a:srgbClr val="0070C0"/>
                </a:solidFill>
                <a:latin typeface="Corbel" panose="020B0503020204020204" pitchFamily="34" charset="0"/>
                <a:ea typeface="Segoe UI" panose="020B0502040204020203" pitchFamily="34" charset="0"/>
                <a:cs typeface="Segoe UI" panose="020B0502040204020203" pitchFamily="34" charset="0"/>
              </a:rPr>
              <a:t>For Blue Advantage Claims:</a:t>
            </a:r>
          </a:p>
          <a:p>
            <a:pPr lvl="1"/>
            <a:r>
              <a:rPr lang="en-US" sz="1400" dirty="0">
                <a:solidFill>
                  <a:srgbClr val="55565A"/>
                </a:solidFill>
                <a:latin typeface="Corbel" panose="020B0503020204020204" pitchFamily="34" charset="0"/>
                <a:cs typeface="Segoe UI" panose="020B0502040204020203" pitchFamily="34" charset="0"/>
              </a:rPr>
              <a:t>Blue Advantage</a:t>
            </a:r>
          </a:p>
          <a:p>
            <a:pPr lvl="1"/>
            <a:r>
              <a:rPr lang="en-US" sz="1400" dirty="0">
                <a:solidFill>
                  <a:srgbClr val="55565A"/>
                </a:solidFill>
                <a:latin typeface="Corbel" panose="020B0503020204020204" pitchFamily="34" charset="0"/>
                <a:cs typeface="Segoe UI" panose="020B0502040204020203" pitchFamily="34" charset="0"/>
              </a:rPr>
              <a:t>130 </a:t>
            </a:r>
            <a:r>
              <a:rPr lang="en-US" sz="1400" dirty="0" err="1">
                <a:solidFill>
                  <a:srgbClr val="55565A"/>
                </a:solidFill>
                <a:latin typeface="Corbel" panose="020B0503020204020204" pitchFamily="34" charset="0"/>
                <a:cs typeface="Segoe UI" panose="020B0502040204020203" pitchFamily="34" charset="0"/>
              </a:rPr>
              <a:t>DeSiard</a:t>
            </a:r>
            <a:r>
              <a:rPr lang="en-US" sz="1400" dirty="0">
                <a:solidFill>
                  <a:srgbClr val="55565A"/>
                </a:solidFill>
                <a:latin typeface="Corbel" panose="020B0503020204020204" pitchFamily="34" charset="0"/>
                <a:cs typeface="Segoe UI" panose="020B0502040204020203" pitchFamily="34" charset="0"/>
              </a:rPr>
              <a:t> St, Ste 322</a:t>
            </a:r>
          </a:p>
          <a:p>
            <a:pPr lvl="1"/>
            <a:r>
              <a:rPr lang="en-US" sz="1400" dirty="0">
                <a:solidFill>
                  <a:srgbClr val="55565A"/>
                </a:solidFill>
                <a:latin typeface="Corbel" panose="020B0503020204020204" pitchFamily="34" charset="0"/>
                <a:cs typeface="Segoe UI" panose="020B0502040204020203" pitchFamily="34" charset="0"/>
              </a:rPr>
              <a:t>Monroe, LA 71201</a:t>
            </a:r>
          </a:p>
        </p:txBody>
      </p:sp>
    </p:spTree>
    <p:extLst>
      <p:ext uri="{BB962C8B-B14F-4D97-AF65-F5344CB8AC3E}">
        <p14:creationId xmlns:p14="http://schemas.microsoft.com/office/powerpoint/2010/main" val="366098536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2B353-0B36-476F-8FD7-5D15217FE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37" y="1275777"/>
            <a:ext cx="6477000" cy="3158156"/>
          </a:xfrm>
          <a:prstGeom prst="rect">
            <a:avLst/>
          </a:prstGeom>
          <a:ln w="3175">
            <a:solidFill>
              <a:schemeClr val="bg2">
                <a:lumMod val="75000"/>
              </a:schemeClr>
            </a:solidFill>
          </a:ln>
        </p:spPr>
      </p:pic>
      <p:sp>
        <p:nvSpPr>
          <p:cNvPr id="9" name="Oval 8">
            <a:extLst>
              <a:ext uri="{FF2B5EF4-FFF2-40B4-BE49-F238E27FC236}">
                <a16:creationId xmlns:a16="http://schemas.microsoft.com/office/drawing/2014/main" id="{2BB6CB08-8D94-4D91-AAE2-37C2F5545F35}"/>
              </a:ext>
            </a:extLst>
          </p:cNvPr>
          <p:cNvSpPr/>
          <p:nvPr/>
        </p:nvSpPr>
        <p:spPr>
          <a:xfrm>
            <a:off x="1569621" y="1274504"/>
            <a:ext cx="768083" cy="342744"/>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EBF2"/>
              </a:solidFill>
              <a:effectLst/>
              <a:uLnTx/>
              <a:uFillTx/>
              <a:latin typeface="Century Gothic" panose="020B0502020202020204"/>
              <a:ea typeface="+mn-ea"/>
              <a:cs typeface="+mn-cs"/>
            </a:endParaRPr>
          </a:p>
        </p:txBody>
      </p:sp>
      <p:sp>
        <p:nvSpPr>
          <p:cNvPr id="10" name="Content Placeholder 2">
            <a:extLst>
              <a:ext uri="{FF2B5EF4-FFF2-40B4-BE49-F238E27FC236}">
                <a16:creationId xmlns:a16="http://schemas.microsoft.com/office/drawing/2014/main" id="{FF0E31E2-3CDC-4CA2-955B-B49E2F5CCCE7}"/>
              </a:ext>
            </a:extLst>
          </p:cNvPr>
          <p:cNvSpPr txBox="1">
            <a:spLocks/>
          </p:cNvSpPr>
          <p:nvPr/>
        </p:nvSpPr>
        <p:spPr>
          <a:xfrm>
            <a:off x="841316" y="4709624"/>
            <a:ext cx="6477001" cy="1549453"/>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404040"/>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Use the “Claims” menu option to research paid, rejected and pended claims.</a:t>
            </a:r>
          </a:p>
          <a:p>
            <a:pPr marL="306000" marR="0" lvl="0" indent="-306000" algn="l" defTabSz="457200" rtl="0" eaLnBrk="1" fontAlgn="auto" latinLnBrk="0" hangingPunct="1">
              <a:lnSpc>
                <a:spcPct val="100000"/>
              </a:lnSpc>
              <a:spcBef>
                <a:spcPct val="20000"/>
              </a:spcBef>
              <a:spcAft>
                <a:spcPts val="600"/>
              </a:spcAft>
              <a:buClr>
                <a:srgbClr val="404040"/>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You can research </a:t>
            </a:r>
            <a:r>
              <a:rPr kumimoji="0" lang="en-US" b="0"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BCBSLA</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b="0"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 FEP </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and</a:t>
            </a:r>
            <a:r>
              <a:rPr kumimoji="0" lang="en-US" b="0" i="0" u="none" strike="noStrike" kern="1200" cap="none" spc="0" normalizeH="0" baseline="0" noProof="0">
                <a:ln>
                  <a:noFill/>
                </a:ln>
                <a:solidFill>
                  <a:srgbClr val="3D3D3D"/>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b="0"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BlueCard-Out of Area </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claims submitted to Louisiana Blue for processing.</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endParaRPr kumimoji="0" lang="en-US" sz="1800" b="0" i="0" u="none" strike="noStrike" kern="1200" cap="none" spc="0" normalizeH="0" baseline="0" noProof="0">
              <a:ln>
                <a:noFill/>
              </a:ln>
              <a:solidFill>
                <a:srgbClr val="3D3D3D"/>
              </a:solidFill>
              <a:effectLst/>
              <a:uLnTx/>
              <a:uFillTx/>
              <a:latin typeface="Corbel" panose="020B0503020204020204" pitchFamily="34" charset="0"/>
              <a:ea typeface="+mn-ea"/>
              <a:cs typeface="+mn-cs"/>
            </a:endParaRPr>
          </a:p>
        </p:txBody>
      </p:sp>
      <p:sp>
        <p:nvSpPr>
          <p:cNvPr id="5" name="Title 1">
            <a:extLst>
              <a:ext uri="{FF2B5EF4-FFF2-40B4-BE49-F238E27FC236}">
                <a16:creationId xmlns:a16="http://schemas.microsoft.com/office/drawing/2014/main" id="{58E19393-21E0-E14B-DE18-F3BB253FF9D5}"/>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Claims Research</a:t>
            </a:r>
          </a:p>
        </p:txBody>
      </p:sp>
    </p:spTree>
    <p:extLst>
      <p:ext uri="{BB962C8B-B14F-4D97-AF65-F5344CB8AC3E}">
        <p14:creationId xmlns:p14="http://schemas.microsoft.com/office/powerpoint/2010/main" val="22204932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722D10-B5D3-D9B4-B689-F0E0AE4343A7}"/>
              </a:ext>
            </a:extLst>
          </p:cNvPr>
          <p:cNvSpPr txBox="1"/>
          <p:nvPr/>
        </p:nvSpPr>
        <p:spPr>
          <a:xfrm>
            <a:off x="533400" y="3124200"/>
            <a:ext cx="2688294" cy="1994262"/>
          </a:xfrm>
          <a:prstGeom prst="rect">
            <a:avLst/>
          </a:prstGeom>
          <a:noFill/>
        </p:spPr>
        <p:txBody>
          <a:bodyPr wrap="square">
            <a:noAutofit/>
          </a:bodyPr>
          <a:lstStyle/>
          <a:p>
            <a:pPr marL="285750" indent="-285750">
              <a:spcBef>
                <a:spcPts val="600"/>
              </a:spcBef>
              <a:spcAft>
                <a:spcPts val="1800"/>
              </a:spcAft>
              <a:buFont typeface="Wingdings" panose="05000000000000000000" pitchFamily="2" charset="2"/>
              <a:buChar char="ü"/>
            </a:pPr>
            <a:r>
              <a:rPr lang="en-US" sz="1800">
                <a:solidFill>
                  <a:srgbClr val="55565A"/>
                </a:solidFill>
                <a:latin typeface="Corbel" panose="020B0503020204020204" pitchFamily="34" charset="0"/>
              </a:rPr>
              <a:t>Reports are available within 24 hours of submitting claims (prior to 3 p.m.). </a:t>
            </a:r>
            <a:endParaRPr lang="en-US" b="0" i="0" u="none" strike="noStrike">
              <a:solidFill>
                <a:srgbClr val="55565A"/>
              </a:solidFill>
              <a:latin typeface="Corbel" panose="020B0503020204020204" pitchFamily="34" charset="0"/>
            </a:endParaRPr>
          </a:p>
          <a:p>
            <a:pPr marL="285750" marR="0" indent="-285750" algn="l" rtl="0">
              <a:spcBef>
                <a:spcPts val="600"/>
              </a:spcBef>
              <a:spcAft>
                <a:spcPts val="1800"/>
              </a:spcAft>
              <a:buFont typeface="Wingdings" panose="05000000000000000000" pitchFamily="2" charset="2"/>
              <a:buChar char="ü"/>
            </a:pPr>
            <a:r>
              <a:rPr lang="en-US" b="0" i="0" u="none" strike="noStrike">
                <a:solidFill>
                  <a:srgbClr val="55565A"/>
                </a:solidFill>
                <a:latin typeface="Corbel" panose="020B0503020204020204" pitchFamily="34" charset="0"/>
              </a:rPr>
              <a:t>Reports are available up to 120 days. </a:t>
            </a:r>
          </a:p>
          <a:p>
            <a:pPr marL="285750" marR="0" indent="-285750" algn="l" rtl="0">
              <a:spcBef>
                <a:spcPts val="600"/>
              </a:spcBef>
              <a:spcAft>
                <a:spcPts val="1800"/>
              </a:spcAft>
              <a:buFont typeface="Wingdings" panose="05000000000000000000" pitchFamily="2" charset="2"/>
              <a:buChar char="ü"/>
            </a:pPr>
            <a:r>
              <a:rPr lang="en-US" b="0" i="0" u="none" strike="noStrike">
                <a:solidFill>
                  <a:srgbClr val="55565A"/>
                </a:solidFill>
                <a:latin typeface="Corbel" panose="020B0503020204020204" pitchFamily="34" charset="0"/>
              </a:rPr>
              <a:t>Reports are displayed </a:t>
            </a:r>
            <a:r>
              <a:rPr lang="en-US">
                <a:solidFill>
                  <a:srgbClr val="55565A"/>
                </a:solidFill>
                <a:latin typeface="Corbel" panose="020B0503020204020204" pitchFamily="34" charset="0"/>
              </a:rPr>
              <a:t>by date</a:t>
            </a:r>
            <a:r>
              <a:rPr lang="en-US" b="0" i="0" u="none" strike="noStrike">
                <a:solidFill>
                  <a:srgbClr val="55565A"/>
                </a:solidFill>
                <a:latin typeface="Corbel" panose="020B0503020204020204" pitchFamily="34" charset="0"/>
              </a:rPr>
              <a:t>.</a:t>
            </a:r>
          </a:p>
        </p:txBody>
      </p:sp>
      <p:grpSp>
        <p:nvGrpSpPr>
          <p:cNvPr id="10" name="Group 9">
            <a:extLst>
              <a:ext uri="{FF2B5EF4-FFF2-40B4-BE49-F238E27FC236}">
                <a16:creationId xmlns:a16="http://schemas.microsoft.com/office/drawing/2014/main" id="{EC8B4435-5E49-6763-7EB3-A3CA6A2810E6}"/>
              </a:ext>
            </a:extLst>
          </p:cNvPr>
          <p:cNvGrpSpPr/>
          <p:nvPr/>
        </p:nvGrpSpPr>
        <p:grpSpPr>
          <a:xfrm>
            <a:off x="3605728" y="2901682"/>
            <a:ext cx="5156957" cy="3227256"/>
            <a:chOff x="3749055" y="1270800"/>
            <a:chExt cx="5156957" cy="3227256"/>
          </a:xfrm>
        </p:grpSpPr>
        <p:pic>
          <p:nvPicPr>
            <p:cNvPr id="6" name="Picture 5" descr="A screenshot of a computer&#10;&#10;Description automatically generated with medium confidence">
              <a:extLst>
                <a:ext uri="{FF2B5EF4-FFF2-40B4-BE49-F238E27FC236}">
                  <a16:creationId xmlns:a16="http://schemas.microsoft.com/office/drawing/2014/main" id="{44A3B5CF-BEE3-2CE3-458F-5F46DAAD0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55" y="1270800"/>
              <a:ext cx="5156957" cy="3227256"/>
            </a:xfrm>
            <a:prstGeom prst="rect">
              <a:avLst/>
            </a:prstGeom>
          </p:spPr>
        </p:pic>
        <p:sp>
          <p:nvSpPr>
            <p:cNvPr id="5" name="Rectangle: Rounded Corners 4">
              <a:extLst>
                <a:ext uri="{FF2B5EF4-FFF2-40B4-BE49-F238E27FC236}">
                  <a16:creationId xmlns:a16="http://schemas.microsoft.com/office/drawing/2014/main" id="{3CFF3CEE-7E25-F444-F296-7AD56C1244AA}"/>
                </a:ext>
              </a:extLst>
            </p:cNvPr>
            <p:cNvSpPr/>
            <p:nvPr/>
          </p:nvSpPr>
          <p:spPr>
            <a:xfrm>
              <a:off x="3803918" y="3547427"/>
              <a:ext cx="2834864" cy="95062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1A5CA9F9-627E-47F0-0F88-7EF6F08F516B}"/>
              </a:ext>
            </a:extLst>
          </p:cNvPr>
          <p:cNvSpPr txBox="1"/>
          <p:nvPr/>
        </p:nvSpPr>
        <p:spPr>
          <a:xfrm>
            <a:off x="381315" y="802846"/>
            <a:ext cx="3724224" cy="2031325"/>
          </a:xfrm>
          <a:prstGeom prst="rect">
            <a:avLst/>
          </a:prstGeom>
          <a:noFill/>
        </p:spPr>
        <p:txBody>
          <a:bodyPr wrap="square">
            <a:spAutoFit/>
          </a:bodyPr>
          <a:lstStyle/>
          <a:p>
            <a:pPr>
              <a:spcBef>
                <a:spcPts val="600"/>
              </a:spcBef>
              <a:spcAft>
                <a:spcPts val="600"/>
              </a:spcAft>
            </a:pPr>
            <a:r>
              <a:rPr lang="en-US" b="1" i="0" u="none" strike="noStrike">
                <a:solidFill>
                  <a:srgbClr val="0070C0"/>
                </a:solidFill>
                <a:latin typeface="Corbel" panose="020B0503020204020204" pitchFamily="34" charset="0"/>
              </a:rPr>
              <a:t>Confirmation Reports</a:t>
            </a:r>
            <a:r>
              <a:rPr lang="en-US" b="1">
                <a:solidFill>
                  <a:srgbClr val="0070C0"/>
                </a:solidFill>
                <a:latin typeface="Corbel" panose="020B0503020204020204" pitchFamily="34" charset="0"/>
              </a:rPr>
              <a:t> </a:t>
            </a:r>
            <a:r>
              <a:rPr lang="en-US" i="0" u="none" strike="noStrike">
                <a:solidFill>
                  <a:srgbClr val="55565A"/>
                </a:solidFill>
                <a:latin typeface="Corbel" panose="020B0503020204020204" pitchFamily="34" charset="0"/>
              </a:rPr>
              <a:t>are generated in iLinkBlue and </a:t>
            </a:r>
            <a:r>
              <a:rPr lang="en-US" b="0" i="0" u="none" strike="noStrike">
                <a:solidFill>
                  <a:srgbClr val="55565A"/>
                </a:solidFill>
                <a:latin typeface="Corbel" panose="020B0503020204020204" pitchFamily="34" charset="0"/>
              </a:rPr>
              <a:t>allow providers to electronically research submitted claims. Daily reports confirm acceptance of claims submitted directly through </a:t>
            </a:r>
            <a:r>
              <a:rPr lang="en-US" b="0" i="0" strike="noStrike">
                <a:solidFill>
                  <a:srgbClr val="0070C0"/>
                </a:solidFill>
                <a:latin typeface="Corbel" panose="020B0503020204020204" pitchFamily="34" charset="0"/>
              </a:rPr>
              <a:t>iLinkBlue</a:t>
            </a:r>
            <a:r>
              <a:rPr lang="en-US" b="0" i="0" u="none" strike="noStrike">
                <a:solidFill>
                  <a:srgbClr val="55565A"/>
                </a:solidFill>
                <a:latin typeface="Corbel" panose="020B0503020204020204" pitchFamily="34" charset="0"/>
              </a:rPr>
              <a:t>, </a:t>
            </a:r>
            <a:r>
              <a:rPr lang="en-US" b="0" i="0" strike="noStrike">
                <a:solidFill>
                  <a:srgbClr val="0070C0"/>
                </a:solidFill>
                <a:latin typeface="Corbel" panose="020B0503020204020204" pitchFamily="34" charset="0"/>
              </a:rPr>
              <a:t>billing agency</a:t>
            </a:r>
            <a:r>
              <a:rPr lang="en-US" b="0" i="0" u="none" strike="noStrike">
                <a:solidFill>
                  <a:srgbClr val="0070C0"/>
                </a:solidFill>
                <a:latin typeface="Corbel" panose="020B0503020204020204" pitchFamily="34" charset="0"/>
              </a:rPr>
              <a:t> </a:t>
            </a:r>
            <a:r>
              <a:rPr lang="en-US" b="0" i="0" u="none" strike="noStrike">
                <a:solidFill>
                  <a:srgbClr val="55565A"/>
                </a:solidFill>
                <a:latin typeface="Corbel" panose="020B0503020204020204" pitchFamily="34" charset="0"/>
              </a:rPr>
              <a:t>or </a:t>
            </a:r>
            <a:r>
              <a:rPr lang="en-US" b="0" i="0" strike="noStrike">
                <a:solidFill>
                  <a:srgbClr val="0070C0"/>
                </a:solidFill>
                <a:latin typeface="Corbel" panose="020B0503020204020204" pitchFamily="34" charset="0"/>
              </a:rPr>
              <a:t>clearinghouse</a:t>
            </a:r>
            <a:r>
              <a:rPr lang="en-US" b="0" i="0" u="none" strike="noStrike">
                <a:solidFill>
                  <a:srgbClr val="55565A"/>
                </a:solidFill>
                <a:latin typeface="Corbel" panose="020B0503020204020204" pitchFamily="34" charset="0"/>
              </a:rPr>
              <a:t>. </a:t>
            </a:r>
            <a:endParaRPr lang="en-US" b="0" i="1" u="none" strike="noStrike">
              <a:solidFill>
                <a:srgbClr val="55565A"/>
              </a:solidFill>
              <a:latin typeface="Corbel" panose="020B0503020204020204" pitchFamily="34" charset="0"/>
            </a:endParaRPr>
          </a:p>
        </p:txBody>
      </p:sp>
      <p:sp>
        <p:nvSpPr>
          <p:cNvPr id="2" name="Title 1">
            <a:extLst>
              <a:ext uri="{FF2B5EF4-FFF2-40B4-BE49-F238E27FC236}">
                <a16:creationId xmlns:a16="http://schemas.microsoft.com/office/drawing/2014/main" id="{F0C4D1E8-B8C5-0E7C-1D74-8D3B250BE97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Verifying Receipt of Claims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pic>
        <p:nvPicPr>
          <p:cNvPr id="3" name="Picture 2" descr="A screenshot of a computer&#10;&#10;Description automatically generated with medium confidence">
            <a:extLst>
              <a:ext uri="{FF2B5EF4-FFF2-40B4-BE49-F238E27FC236}">
                <a16:creationId xmlns:a16="http://schemas.microsoft.com/office/drawing/2014/main" id="{42AE1A70-7B13-47C3-4812-700161A3E8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4"/>
          <a:stretch/>
        </p:blipFill>
        <p:spPr>
          <a:xfrm>
            <a:off x="4147891" y="768565"/>
            <a:ext cx="4614794" cy="1778146"/>
          </a:xfrm>
          <a:prstGeom prst="rect">
            <a:avLst/>
          </a:prstGeom>
          <a:ln>
            <a:solidFill>
              <a:schemeClr val="tx1"/>
            </a:solidFill>
          </a:ln>
        </p:spPr>
      </p:pic>
      <p:cxnSp>
        <p:nvCxnSpPr>
          <p:cNvPr id="7" name="Straight Connector 6">
            <a:extLst>
              <a:ext uri="{FF2B5EF4-FFF2-40B4-BE49-F238E27FC236}">
                <a16:creationId xmlns:a16="http://schemas.microsoft.com/office/drawing/2014/main" id="{7099067F-7CBB-89B3-CD13-64D120F4A254}"/>
              </a:ext>
            </a:extLst>
          </p:cNvPr>
          <p:cNvCxnSpPr>
            <a:cxnSpLocks/>
          </p:cNvCxnSpPr>
          <p:nvPr/>
        </p:nvCxnSpPr>
        <p:spPr>
          <a:xfrm>
            <a:off x="4769555" y="950976"/>
            <a:ext cx="341586" cy="0"/>
          </a:xfrm>
          <a:prstGeom prst="line">
            <a:avLst/>
          </a:prstGeom>
          <a:ln w="28575">
            <a:solidFill>
              <a:srgbClr val="F89728"/>
            </a:solidFill>
          </a:ln>
        </p:spPr>
        <p:style>
          <a:lnRef idx="1">
            <a:schemeClr val="accent2"/>
          </a:lnRef>
          <a:fillRef idx="0">
            <a:schemeClr val="accent2"/>
          </a:fillRef>
          <a:effectRef idx="0">
            <a:schemeClr val="accent2"/>
          </a:effectRef>
          <a:fontRef idx="minor">
            <a:schemeClr val="tx1"/>
          </a:fontRef>
        </p:style>
      </p:cxnSp>
      <p:sp>
        <p:nvSpPr>
          <p:cNvPr id="8" name="Rectangle: Rounded Corners 7">
            <a:extLst>
              <a:ext uri="{FF2B5EF4-FFF2-40B4-BE49-F238E27FC236}">
                <a16:creationId xmlns:a16="http://schemas.microsoft.com/office/drawing/2014/main" id="{0788BB0E-13B6-4BD4-5362-7D2C92E04A27}"/>
              </a:ext>
            </a:extLst>
          </p:cNvPr>
          <p:cNvSpPr/>
          <p:nvPr/>
        </p:nvSpPr>
        <p:spPr>
          <a:xfrm>
            <a:off x="7162800" y="1513709"/>
            <a:ext cx="1143000" cy="193541"/>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36997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373C-F3C9-9F44-951A-182BE8B05288}"/>
              </a:ext>
            </a:extLst>
          </p:cNvPr>
          <p:cNvSpPr txBox="1">
            <a:spLocks/>
          </p:cNvSpPr>
          <p:nvPr/>
        </p:nvSpPr>
        <p:spPr>
          <a:xfrm>
            <a:off x="915231" y="4642080"/>
            <a:ext cx="1641778" cy="9356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55565A"/>
                </a:solidFill>
                <a:latin typeface="Corbel" panose="020B0503020204020204" pitchFamily="34" charset="0"/>
              </a:rPr>
              <a:t>Not Accepted </a:t>
            </a:r>
            <a:br>
              <a:rPr lang="en-US" sz="2000">
                <a:solidFill>
                  <a:srgbClr val="55565A"/>
                </a:solidFill>
                <a:latin typeface="Corbel" panose="020B0503020204020204" pitchFamily="34" charset="0"/>
              </a:rPr>
            </a:br>
            <a:r>
              <a:rPr lang="en-US" sz="2000">
                <a:solidFill>
                  <a:srgbClr val="55565A"/>
                </a:solidFill>
                <a:latin typeface="Corbel" panose="020B0503020204020204" pitchFamily="34" charset="0"/>
              </a:rPr>
              <a:t>Report</a:t>
            </a:r>
          </a:p>
          <a:p>
            <a:r>
              <a:rPr lang="en-US" sz="2000">
                <a:solidFill>
                  <a:srgbClr val="55565A"/>
                </a:solidFill>
                <a:latin typeface="Corbel" panose="020B0503020204020204" pitchFamily="34" charset="0"/>
              </a:rPr>
              <a:t>Example</a:t>
            </a:r>
          </a:p>
        </p:txBody>
      </p:sp>
      <p:sp>
        <p:nvSpPr>
          <p:cNvPr id="7" name="TextBox 6">
            <a:extLst>
              <a:ext uri="{FF2B5EF4-FFF2-40B4-BE49-F238E27FC236}">
                <a16:creationId xmlns:a16="http://schemas.microsoft.com/office/drawing/2014/main" id="{B737D2E0-4957-5521-37EA-A7086660C027}"/>
              </a:ext>
            </a:extLst>
          </p:cNvPr>
          <p:cNvSpPr txBox="1"/>
          <p:nvPr/>
        </p:nvSpPr>
        <p:spPr>
          <a:xfrm>
            <a:off x="304800" y="914400"/>
            <a:ext cx="7519057" cy="646331"/>
          </a:xfrm>
          <a:prstGeom prst="rect">
            <a:avLst/>
          </a:prstGeom>
          <a:noFill/>
        </p:spPr>
        <p:txBody>
          <a:bodyPr wrap="square">
            <a:noAutofit/>
          </a:bodyPr>
          <a:lstStyle/>
          <a:p>
            <a:pPr marR="0" algn="l" rtl="0"/>
            <a:r>
              <a:rPr lang="en-US" b="0" i="0" u="none" strike="noStrike" dirty="0">
                <a:solidFill>
                  <a:srgbClr val="55565A"/>
                </a:solidFill>
                <a:latin typeface="Corbel" panose="020B0503020204020204" pitchFamily="34" charset="0"/>
              </a:rPr>
              <a:t>Confirmation Reports indicate detailed claim information on transactions that were accepted or not accepted for processing. Providers are responsible for reviewing these reports and correcting claims on the Not Accepted report. </a:t>
            </a:r>
          </a:p>
        </p:txBody>
      </p:sp>
      <p:sp>
        <p:nvSpPr>
          <p:cNvPr id="6" name="Title 1">
            <a:extLst>
              <a:ext uri="{FF2B5EF4-FFF2-40B4-BE49-F238E27FC236}">
                <a16:creationId xmlns:a16="http://schemas.microsoft.com/office/drawing/2014/main" id="{A9355066-8F05-E315-D96C-B120BE5CD5CD}"/>
              </a:ext>
            </a:extLst>
          </p:cNvPr>
          <p:cNvSpPr txBox="1">
            <a:spLocks/>
          </p:cNvSpPr>
          <p:nvPr/>
        </p:nvSpPr>
        <p:spPr>
          <a:xfrm>
            <a:off x="971548" y="2255444"/>
            <a:ext cx="1509833" cy="10947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55565A"/>
                </a:solidFill>
                <a:latin typeface="Corbel" panose="020B0503020204020204" pitchFamily="34" charset="0"/>
              </a:rPr>
              <a:t>Accepted</a:t>
            </a:r>
          </a:p>
          <a:p>
            <a:r>
              <a:rPr lang="en-US" sz="2000">
                <a:solidFill>
                  <a:srgbClr val="55565A"/>
                </a:solidFill>
                <a:latin typeface="Corbel" panose="020B0503020204020204" pitchFamily="34" charset="0"/>
              </a:rPr>
              <a:t>Report</a:t>
            </a:r>
          </a:p>
          <a:p>
            <a:r>
              <a:rPr lang="en-US" sz="2000">
                <a:solidFill>
                  <a:srgbClr val="55565A"/>
                </a:solidFill>
                <a:latin typeface="Corbel" panose="020B0503020204020204" pitchFamily="34" charset="0"/>
              </a:rPr>
              <a:t>Example</a:t>
            </a:r>
          </a:p>
        </p:txBody>
      </p:sp>
      <p:sp>
        <p:nvSpPr>
          <p:cNvPr id="13" name="Title 1">
            <a:extLst>
              <a:ext uri="{FF2B5EF4-FFF2-40B4-BE49-F238E27FC236}">
                <a16:creationId xmlns:a16="http://schemas.microsoft.com/office/drawing/2014/main" id="{4FCCBFED-B140-E0DF-50B9-C34425152B1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Sample Confirmation Reports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grpSp>
        <p:nvGrpSpPr>
          <p:cNvPr id="17" name="Group 16">
            <a:extLst>
              <a:ext uri="{FF2B5EF4-FFF2-40B4-BE49-F238E27FC236}">
                <a16:creationId xmlns:a16="http://schemas.microsoft.com/office/drawing/2014/main" id="{9EBF9EA2-431F-7E8A-4447-B96D80943517}"/>
              </a:ext>
            </a:extLst>
          </p:cNvPr>
          <p:cNvGrpSpPr/>
          <p:nvPr/>
        </p:nvGrpSpPr>
        <p:grpSpPr>
          <a:xfrm>
            <a:off x="2777696" y="1991900"/>
            <a:ext cx="5962956" cy="2068763"/>
            <a:chOff x="2777696" y="1991900"/>
            <a:chExt cx="5962956" cy="2068763"/>
          </a:xfrm>
        </p:grpSpPr>
        <p:pic>
          <p:nvPicPr>
            <p:cNvPr id="10" name="Picture 9" descr="A close-up of a document&#10;&#10;Description automatically generated with medium confidence">
              <a:extLst>
                <a:ext uri="{FF2B5EF4-FFF2-40B4-BE49-F238E27FC236}">
                  <a16:creationId xmlns:a16="http://schemas.microsoft.com/office/drawing/2014/main" id="{F376EF6C-D00B-636C-6028-FC668F65B8E4}"/>
                </a:ext>
              </a:extLst>
            </p:cNvPr>
            <p:cNvPicPr>
              <a:picLocks noChangeAspect="1"/>
            </p:cNvPicPr>
            <p:nvPr/>
          </p:nvPicPr>
          <p:blipFill rotWithShape="1">
            <a:blip r:embed="rId2">
              <a:extLst>
                <a:ext uri="{28A0092B-C50C-407E-A947-70E740481C1C}">
                  <a14:useLocalDpi xmlns:a14="http://schemas.microsoft.com/office/drawing/2010/main" val="0"/>
                </a:ext>
              </a:extLst>
            </a:blip>
            <a:srcRect t="6387"/>
            <a:stretch/>
          </p:blipFill>
          <p:spPr>
            <a:xfrm>
              <a:off x="2777696" y="1991900"/>
              <a:ext cx="5962956" cy="2068763"/>
            </a:xfrm>
            <a:prstGeom prst="rect">
              <a:avLst/>
            </a:prstGeom>
          </p:spPr>
        </p:pic>
        <p:pic>
          <p:nvPicPr>
            <p:cNvPr id="11" name="Picture 10">
              <a:extLst>
                <a:ext uri="{FF2B5EF4-FFF2-40B4-BE49-F238E27FC236}">
                  <a16:creationId xmlns:a16="http://schemas.microsoft.com/office/drawing/2014/main" id="{F73E6ACB-747B-A049-B993-6BEA76C9641C}"/>
                </a:ext>
              </a:extLst>
            </p:cNvPr>
            <p:cNvPicPr>
              <a:picLocks noChangeAspect="1"/>
            </p:cNvPicPr>
            <p:nvPr/>
          </p:nvPicPr>
          <p:blipFill>
            <a:blip r:embed="rId3"/>
            <a:stretch>
              <a:fillRect/>
            </a:stretch>
          </p:blipFill>
          <p:spPr>
            <a:xfrm>
              <a:off x="6096000" y="2575560"/>
              <a:ext cx="291465" cy="91440"/>
            </a:xfrm>
            <a:prstGeom prst="rect">
              <a:avLst/>
            </a:prstGeom>
          </p:spPr>
        </p:pic>
      </p:grpSp>
      <p:grpSp>
        <p:nvGrpSpPr>
          <p:cNvPr id="16" name="Group 15">
            <a:extLst>
              <a:ext uri="{FF2B5EF4-FFF2-40B4-BE49-F238E27FC236}">
                <a16:creationId xmlns:a16="http://schemas.microsoft.com/office/drawing/2014/main" id="{D647749F-C9CB-6ED0-D64E-9DB58AA5C992}"/>
              </a:ext>
            </a:extLst>
          </p:cNvPr>
          <p:cNvGrpSpPr/>
          <p:nvPr/>
        </p:nvGrpSpPr>
        <p:grpSpPr>
          <a:xfrm>
            <a:off x="2784046" y="4375535"/>
            <a:ext cx="5956606" cy="2148948"/>
            <a:chOff x="2784046" y="4375535"/>
            <a:chExt cx="5956606" cy="2148948"/>
          </a:xfrm>
        </p:grpSpPr>
        <p:pic>
          <p:nvPicPr>
            <p:cNvPr id="12" name="Picture 11" descr="A close-up of a document&#10;&#10;Description automatically generated with medium confidence">
              <a:extLst>
                <a:ext uri="{FF2B5EF4-FFF2-40B4-BE49-F238E27FC236}">
                  <a16:creationId xmlns:a16="http://schemas.microsoft.com/office/drawing/2014/main" id="{84C8CBD3-5F54-CC11-8FFB-75A6895DE1AB}"/>
                </a:ext>
              </a:extLst>
            </p:cNvPr>
            <p:cNvPicPr>
              <a:picLocks noChangeAspect="1"/>
            </p:cNvPicPr>
            <p:nvPr/>
          </p:nvPicPr>
          <p:blipFill rotWithShape="1">
            <a:blip r:embed="rId4">
              <a:extLst>
                <a:ext uri="{28A0092B-C50C-407E-A947-70E740481C1C}">
                  <a14:useLocalDpi xmlns:a14="http://schemas.microsoft.com/office/drawing/2010/main" val="0"/>
                </a:ext>
              </a:extLst>
            </a:blip>
            <a:srcRect t="6519"/>
            <a:stretch/>
          </p:blipFill>
          <p:spPr>
            <a:xfrm>
              <a:off x="2784046" y="4375535"/>
              <a:ext cx="5956606" cy="2148948"/>
            </a:xfrm>
            <a:prstGeom prst="rect">
              <a:avLst/>
            </a:prstGeom>
          </p:spPr>
        </p:pic>
        <p:pic>
          <p:nvPicPr>
            <p:cNvPr id="15" name="Picture 14">
              <a:extLst>
                <a:ext uri="{FF2B5EF4-FFF2-40B4-BE49-F238E27FC236}">
                  <a16:creationId xmlns:a16="http://schemas.microsoft.com/office/drawing/2014/main" id="{F5F2E76F-FDA4-10A7-5348-B9388385BBE4}"/>
                </a:ext>
              </a:extLst>
            </p:cNvPr>
            <p:cNvPicPr>
              <a:picLocks noChangeAspect="1"/>
            </p:cNvPicPr>
            <p:nvPr/>
          </p:nvPicPr>
          <p:blipFill>
            <a:blip r:embed="rId3"/>
            <a:stretch>
              <a:fillRect/>
            </a:stretch>
          </p:blipFill>
          <p:spPr>
            <a:xfrm>
              <a:off x="6087735" y="4964350"/>
              <a:ext cx="291465" cy="91440"/>
            </a:xfrm>
            <a:prstGeom prst="rect">
              <a:avLst/>
            </a:prstGeom>
          </p:spPr>
        </p:pic>
      </p:grpSp>
      <p:sp>
        <p:nvSpPr>
          <p:cNvPr id="9" name="Rectangle: Rounded Corners 8">
            <a:extLst>
              <a:ext uri="{FF2B5EF4-FFF2-40B4-BE49-F238E27FC236}">
                <a16:creationId xmlns:a16="http://schemas.microsoft.com/office/drawing/2014/main" id="{BBE9D19B-0236-4AA7-57A1-C966293F696D}"/>
              </a:ext>
            </a:extLst>
          </p:cNvPr>
          <p:cNvSpPr/>
          <p:nvPr/>
        </p:nvSpPr>
        <p:spPr>
          <a:xfrm>
            <a:off x="2705596" y="5055790"/>
            <a:ext cx="1493890" cy="223784"/>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0F9F488-4721-37DF-5D8F-FF225E2FB4B4}"/>
              </a:ext>
            </a:extLst>
          </p:cNvPr>
          <p:cNvSpPr/>
          <p:nvPr/>
        </p:nvSpPr>
        <p:spPr>
          <a:xfrm>
            <a:off x="2666735" y="2666999"/>
            <a:ext cx="1493890" cy="223455"/>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5FD9AD-5EE1-29C6-A74C-B0E0A31B1F8C}"/>
              </a:ext>
            </a:extLst>
          </p:cNvPr>
          <p:cNvSpPr/>
          <p:nvPr/>
        </p:nvSpPr>
        <p:spPr bwMode="auto">
          <a:xfrm>
            <a:off x="6087735" y="2575560"/>
            <a:ext cx="438961" cy="91439"/>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Arial" charset="0"/>
            </a:endParaRPr>
          </a:p>
        </p:txBody>
      </p:sp>
      <p:sp>
        <p:nvSpPr>
          <p:cNvPr id="4" name="Rectangle 3">
            <a:extLst>
              <a:ext uri="{FF2B5EF4-FFF2-40B4-BE49-F238E27FC236}">
                <a16:creationId xmlns:a16="http://schemas.microsoft.com/office/drawing/2014/main" id="{83E196DF-06AC-50ED-8D41-9B88F11D972A}"/>
              </a:ext>
            </a:extLst>
          </p:cNvPr>
          <p:cNvSpPr/>
          <p:nvPr/>
        </p:nvSpPr>
        <p:spPr bwMode="auto">
          <a:xfrm>
            <a:off x="6100124" y="4975614"/>
            <a:ext cx="438961" cy="91439"/>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Arial" charset="0"/>
            </a:endParaRPr>
          </a:p>
        </p:txBody>
      </p:sp>
    </p:spTree>
    <p:extLst>
      <p:ext uri="{BB962C8B-B14F-4D97-AF65-F5344CB8AC3E}">
        <p14:creationId xmlns:p14="http://schemas.microsoft.com/office/powerpoint/2010/main" val="35053975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50E04-7F04-2B92-219E-8EE444A05AEC}"/>
              </a:ext>
            </a:extLst>
          </p:cNvPr>
          <p:cNvSpPr txBox="1"/>
          <p:nvPr/>
        </p:nvSpPr>
        <p:spPr>
          <a:xfrm>
            <a:off x="457200" y="3733800"/>
            <a:ext cx="8330842" cy="2194666"/>
          </a:xfrm>
          <a:prstGeom prst="rect">
            <a:avLst/>
          </a:prstGeom>
          <a:noFill/>
        </p:spPr>
        <p:txBody>
          <a:bodyPr wrap="square">
            <a:noAutofit/>
          </a:bodyPr>
          <a:lstStyle/>
          <a:p>
            <a:pPr marR="0" algn="l" rtl="0">
              <a:spcAft>
                <a:spcPts val="1800"/>
              </a:spcAft>
            </a:pPr>
            <a:r>
              <a:rPr lang="en-US">
                <a:solidFill>
                  <a:srgbClr val="55565A"/>
                </a:solidFill>
                <a:latin typeface="Corbel" panose="020B0503020204020204" pitchFamily="34" charset="0"/>
              </a:rPr>
              <a:t>Use this section to access your Louisiana Blue payment information. Two years of payment registers and EFT notifications are available in iLinkBlue. EFT notifications for the week appear in the search results.</a:t>
            </a:r>
          </a:p>
          <a:p>
            <a:pPr marL="285750" marR="0" indent="-285750" algn="l" rtl="0">
              <a:spcAft>
                <a:spcPts val="1800"/>
              </a:spcAft>
              <a:buClr>
                <a:srgbClr val="404040"/>
              </a:buClr>
              <a:buFont typeface="Arial" panose="020B0604020202020204" pitchFamily="34" charset="0"/>
              <a:buChar char="•"/>
            </a:pPr>
            <a:r>
              <a:rPr lang="en-US" b="1">
                <a:solidFill>
                  <a:srgbClr val="0070C0"/>
                </a:solidFill>
                <a:latin typeface="Corbel" panose="020B0503020204020204" pitchFamily="34" charset="0"/>
              </a:rPr>
              <a:t>Payment Registers </a:t>
            </a:r>
            <a:r>
              <a:rPr lang="en-US">
                <a:solidFill>
                  <a:srgbClr val="55565A"/>
                </a:solidFill>
                <a:latin typeface="Corbel" panose="020B0503020204020204" pitchFamily="34" charset="0"/>
              </a:rPr>
              <a:t>– view, print or save your payment registers. If you have access to multiple NPIs, registers will be available for each. </a:t>
            </a:r>
          </a:p>
          <a:p>
            <a:pPr marL="285750" marR="0" indent="-285750" algn="l" rtl="0">
              <a:spcAft>
                <a:spcPts val="1800"/>
              </a:spcAft>
              <a:buClr>
                <a:srgbClr val="404040"/>
              </a:buClr>
              <a:buFont typeface="Arial" panose="020B0604020202020204" pitchFamily="34" charset="0"/>
              <a:buChar char="•"/>
            </a:pPr>
            <a:r>
              <a:rPr lang="en-US" b="1">
                <a:solidFill>
                  <a:srgbClr val="0070C0"/>
                </a:solidFill>
                <a:latin typeface="Corbel" panose="020B0503020204020204" pitchFamily="34" charset="0"/>
              </a:rPr>
              <a:t>EFT Notifications </a:t>
            </a:r>
            <a:r>
              <a:rPr lang="en-US">
                <a:solidFill>
                  <a:srgbClr val="55565A"/>
                </a:solidFill>
                <a:latin typeface="Corbel" panose="020B0503020204020204" pitchFamily="34" charset="0"/>
              </a:rPr>
              <a:t>– view Electronic Funds Transfer (EFT) Notifications. If you have access to multiple NPIs, EFT notifications will be available for each. </a:t>
            </a:r>
            <a:endParaRPr lang="en-US" sz="1600">
              <a:solidFill>
                <a:srgbClr val="55565A"/>
              </a:solidFill>
              <a:latin typeface="Corbel" panose="020B0503020204020204" pitchFamily="34" charset="0"/>
            </a:endParaRPr>
          </a:p>
        </p:txBody>
      </p:sp>
      <p:grpSp>
        <p:nvGrpSpPr>
          <p:cNvPr id="3" name="Group 2">
            <a:extLst>
              <a:ext uri="{FF2B5EF4-FFF2-40B4-BE49-F238E27FC236}">
                <a16:creationId xmlns:a16="http://schemas.microsoft.com/office/drawing/2014/main" id="{7891E4B9-27D5-B1C8-584C-CD8DBC132BA5}"/>
              </a:ext>
            </a:extLst>
          </p:cNvPr>
          <p:cNvGrpSpPr/>
          <p:nvPr/>
        </p:nvGrpSpPr>
        <p:grpSpPr>
          <a:xfrm>
            <a:off x="303993" y="997953"/>
            <a:ext cx="8562321" cy="2342167"/>
            <a:chOff x="528982" y="1099814"/>
            <a:chExt cx="4416726" cy="1050672"/>
          </a:xfrm>
        </p:grpSpPr>
        <p:pic>
          <p:nvPicPr>
            <p:cNvPr id="15" name="Picture 14" descr="A screenshot of a computer&#10;&#10;Description automatically generated with medium confidence">
              <a:extLst>
                <a:ext uri="{FF2B5EF4-FFF2-40B4-BE49-F238E27FC236}">
                  <a16:creationId xmlns:a16="http://schemas.microsoft.com/office/drawing/2014/main" id="{84C60547-4DBA-1CF2-B5D7-457B03D33D60}"/>
                </a:ext>
              </a:extLst>
            </p:cNvPr>
            <p:cNvPicPr>
              <a:picLocks noChangeAspect="1"/>
            </p:cNvPicPr>
            <p:nvPr/>
          </p:nvPicPr>
          <p:blipFill rotWithShape="1">
            <a:blip r:embed="rId3">
              <a:extLst>
                <a:ext uri="{28A0092B-C50C-407E-A947-70E740481C1C}">
                  <a14:useLocalDpi xmlns:a14="http://schemas.microsoft.com/office/drawing/2010/main" val="0"/>
                </a:ext>
              </a:extLst>
            </a:blip>
            <a:srcRect l="464" r="14414" b="12899"/>
            <a:stretch/>
          </p:blipFill>
          <p:spPr>
            <a:xfrm>
              <a:off x="528982" y="1099814"/>
              <a:ext cx="4416726" cy="1050672"/>
            </a:xfrm>
            <a:prstGeom prst="rect">
              <a:avLst/>
            </a:prstGeom>
            <a:ln>
              <a:solidFill>
                <a:schemeClr val="tx1"/>
              </a:solidFill>
            </a:ln>
          </p:spPr>
        </p:pic>
        <p:cxnSp>
          <p:nvCxnSpPr>
            <p:cNvPr id="16" name="Straight Connector 15">
              <a:extLst>
                <a:ext uri="{FF2B5EF4-FFF2-40B4-BE49-F238E27FC236}">
                  <a16:creationId xmlns:a16="http://schemas.microsoft.com/office/drawing/2014/main" id="{6BE20BD4-B1DE-2A4F-5207-1AA4002B26A8}"/>
                </a:ext>
              </a:extLst>
            </p:cNvPr>
            <p:cNvCxnSpPr>
              <a:cxnSpLocks/>
            </p:cNvCxnSpPr>
            <p:nvPr/>
          </p:nvCxnSpPr>
          <p:spPr>
            <a:xfrm>
              <a:off x="1633328" y="1303932"/>
              <a:ext cx="513588" cy="0"/>
            </a:xfrm>
            <a:prstGeom prst="line">
              <a:avLst/>
            </a:prstGeom>
            <a:ln w="57150">
              <a:solidFill>
                <a:srgbClr val="F89728"/>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AA3A976-4CF0-4340-C64A-927DEB3CC77C}"/>
                </a:ext>
              </a:extLst>
            </p:cNvPr>
            <p:cNvSpPr/>
            <p:nvPr/>
          </p:nvSpPr>
          <p:spPr>
            <a:xfrm>
              <a:off x="637719" y="1433566"/>
              <a:ext cx="1656272" cy="679542"/>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182A4589-FA15-EB2F-3BED-E4E0A625689B}"/>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Payment Information</a:t>
            </a:r>
          </a:p>
        </p:txBody>
      </p:sp>
    </p:spTree>
    <p:extLst>
      <p:ext uri="{BB962C8B-B14F-4D97-AF65-F5344CB8AC3E}">
        <p14:creationId xmlns:p14="http://schemas.microsoft.com/office/powerpoint/2010/main" val="3137113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29F3B0C1-87AD-6B5A-6C25-62145DD99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173" y="1371600"/>
            <a:ext cx="3939712" cy="4313375"/>
          </a:xfrm>
          <a:prstGeom prst="rect">
            <a:avLst/>
          </a:prstGeom>
        </p:spPr>
      </p:pic>
      <p:sp>
        <p:nvSpPr>
          <p:cNvPr id="12" name="TextBox 11">
            <a:extLst>
              <a:ext uri="{FF2B5EF4-FFF2-40B4-BE49-F238E27FC236}">
                <a16:creationId xmlns:a16="http://schemas.microsoft.com/office/drawing/2014/main" id="{B3AB0741-B3C6-4CC2-433B-586F241F8B72}"/>
              </a:ext>
            </a:extLst>
          </p:cNvPr>
          <p:cNvSpPr txBox="1"/>
          <p:nvPr/>
        </p:nvSpPr>
        <p:spPr>
          <a:xfrm>
            <a:off x="609600" y="1371600"/>
            <a:ext cx="3378605" cy="4201150"/>
          </a:xfrm>
          <a:prstGeom prst="rect">
            <a:avLst/>
          </a:prstGeom>
          <a:noFill/>
        </p:spPr>
        <p:txBody>
          <a:bodyPr wrap="square">
            <a:spAutoFit/>
          </a:bodyPr>
          <a:lstStyle/>
          <a:p>
            <a:pPr marR="0" rtl="0"/>
            <a:r>
              <a:rPr lang="en-US" b="1" i="0" u="none" strike="noStrike">
                <a:solidFill>
                  <a:srgbClr val="0070C0"/>
                </a:solidFill>
                <a:latin typeface="Corbel" panose="020B0503020204020204" pitchFamily="34" charset="0"/>
              </a:rPr>
              <a:t>Need a past EFT Notification/Payment Register?</a:t>
            </a:r>
          </a:p>
          <a:p>
            <a:pPr marR="0" rtl="0"/>
            <a:endParaRPr lang="en-US" b="1" i="0" u="none" strike="noStrike">
              <a:solidFill>
                <a:srgbClr val="00B0F0"/>
              </a:solidFill>
              <a:latin typeface="Corbel" panose="020B0503020204020204" pitchFamily="34" charset="0"/>
            </a:endParaRPr>
          </a:p>
          <a:p>
            <a:pPr marR="0" rtl="0">
              <a:spcAft>
                <a:spcPts val="1800"/>
              </a:spcAft>
            </a:pPr>
            <a:r>
              <a:rPr lang="en-US" b="0" i="0" u="none" strike="noStrike">
                <a:solidFill>
                  <a:srgbClr val="55565A"/>
                </a:solidFill>
                <a:latin typeface="Corbel" panose="020B0503020204020204" pitchFamily="34" charset="0"/>
              </a:rPr>
              <a:t>Weekly EFT notifications and payment registers are available to providers on Mondays, based on claims payments from the previous week. </a:t>
            </a:r>
          </a:p>
          <a:p>
            <a:pPr marR="0" rtl="0"/>
            <a:r>
              <a:rPr lang="en-US" b="0" i="0" u="none" strike="noStrike">
                <a:solidFill>
                  <a:srgbClr val="55565A"/>
                </a:solidFill>
                <a:latin typeface="Corbel" panose="020B0503020204020204" pitchFamily="34" charset="0"/>
              </a:rPr>
              <a:t>Set the calendar feature in the search feature to the date of a Monday within the last two years. This allows you to see past EFT notifications or payment registers.</a:t>
            </a:r>
          </a:p>
        </p:txBody>
      </p:sp>
      <p:sp>
        <p:nvSpPr>
          <p:cNvPr id="5" name="Title 1">
            <a:extLst>
              <a:ext uri="{FF2B5EF4-FFF2-40B4-BE49-F238E27FC236}">
                <a16:creationId xmlns:a16="http://schemas.microsoft.com/office/drawing/2014/main" id="{20FB3DD8-B06E-B00A-80B8-67C7619404B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Payment Information</a:t>
            </a:r>
          </a:p>
        </p:txBody>
      </p:sp>
    </p:spTree>
    <p:extLst>
      <p:ext uri="{BB962C8B-B14F-4D97-AF65-F5344CB8AC3E}">
        <p14:creationId xmlns:p14="http://schemas.microsoft.com/office/powerpoint/2010/main" val="3096101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F3D04284-0C2C-8C5D-9C38-A673F33B783E}"/>
              </a:ext>
            </a:extLst>
          </p:cNvPr>
          <p:cNvSpPr/>
          <p:nvPr/>
        </p:nvSpPr>
        <p:spPr>
          <a:xfrm>
            <a:off x="914400" y="5726787"/>
            <a:ext cx="7315200" cy="861774"/>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p:txBody>
      </p:sp>
      <p:sp>
        <p:nvSpPr>
          <p:cNvPr id="4" name="TextBox 3">
            <a:extLst>
              <a:ext uri="{FF2B5EF4-FFF2-40B4-BE49-F238E27FC236}">
                <a16:creationId xmlns:a16="http://schemas.microsoft.com/office/drawing/2014/main" id="{51242D07-5CB8-8CFD-5441-F26C35EE0737}"/>
              </a:ext>
            </a:extLst>
          </p:cNvPr>
          <p:cNvSpPr txBox="1"/>
          <p:nvPr/>
        </p:nvSpPr>
        <p:spPr>
          <a:xfrm>
            <a:off x="540357" y="792521"/>
            <a:ext cx="8063286" cy="39549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Action Requests allow you to electronically communicate with Louisiana Blue when you have questions or concerns about a claim.</a:t>
            </a:r>
            <a:endPar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Common reasons to submit an Action Request</a:t>
            </a:r>
          </a:p>
          <a:p>
            <a:pPr marL="285750" marR="0" lvl="0" indent="-285750" algn="l" defTabSz="457200" rtl="0" eaLnBrk="1" fontAlgn="auto" latinLnBrk="0" hangingPunct="1">
              <a:spcBef>
                <a:spcPts val="0"/>
              </a:spcBef>
              <a:spcAft>
                <a:spcPts val="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Claims </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Questioning non covered charges or specific denial</a:t>
            </a:r>
          </a:p>
          <a:p>
            <a:pPr marL="742950" lvl="1" indent="-285750" defTabSz="457200">
              <a:lnSpc>
                <a:spcPct val="150000"/>
              </a:lnSpc>
              <a:buClr>
                <a:srgbClr val="55565A"/>
              </a:buClr>
              <a:buFont typeface="Courier New" panose="02070309020205020404" pitchFamily="49" charset="0"/>
              <a:buChar char="o"/>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No record of membership (make sure to check member’s ID)</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Denied as duplicate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Ex. Medicare crossover)</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Coordination of benefits</a:t>
            </a:r>
          </a:p>
          <a:p>
            <a:pPr marL="285750" marR="0" lvl="0" indent="-285750" algn="l" defTabSz="457200" rtl="0" eaLnBrk="1" fontAlgn="auto" latinLnBrk="0" hangingPunct="1">
              <a:lnSpc>
                <a:spcPct val="150000"/>
              </a:lnSpc>
              <a:spcBef>
                <a:spcPts val="0"/>
              </a:spcBef>
              <a:spcAft>
                <a:spcPts val="12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Refund request</a:t>
            </a:r>
            <a:endPar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defTabSz="457200">
              <a:buClr>
                <a:schemeClr val="tx1"/>
              </a:buClr>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Action Requests do not allow you to submit </a:t>
            </a:r>
            <a:b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b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documentation regarding your claims review. </a:t>
            </a:r>
          </a:p>
        </p:txBody>
      </p:sp>
      <p:sp>
        <p:nvSpPr>
          <p:cNvPr id="8" name="TextBox 7">
            <a:extLst>
              <a:ext uri="{FF2B5EF4-FFF2-40B4-BE49-F238E27FC236}">
                <a16:creationId xmlns:a16="http://schemas.microsoft.com/office/drawing/2014/main" id="{FC799A21-EF27-DEA8-7EFD-55C5E4C31DDE}"/>
              </a:ext>
            </a:extLst>
          </p:cNvPr>
          <p:cNvSpPr txBox="1"/>
          <p:nvPr/>
        </p:nvSpPr>
        <p:spPr>
          <a:xfrm>
            <a:off x="1047200" y="5896109"/>
            <a:ext cx="3866545" cy="535531"/>
          </a:xfrm>
          <a:prstGeom prst="rect">
            <a:avLst/>
          </a:prstGeom>
          <a:noFill/>
        </p:spPr>
        <p:txBody>
          <a:bodyPr wrap="square" rtlCol="0">
            <a:spAutoFit/>
          </a:bodyPr>
          <a:lstStyle/>
          <a:p>
            <a:pPr>
              <a:lnSpc>
                <a:spcPct val="90000"/>
              </a:lnSpc>
            </a:pPr>
            <a:r>
              <a:rPr lang="en-US" sz="1600" dirty="0">
                <a:solidFill>
                  <a:srgbClr val="55565A"/>
                </a:solidFill>
                <a:latin typeface="Corbel" panose="020B0503020204020204" pitchFamily="34" charset="0"/>
              </a:rPr>
              <a:t>Use Claims Edit System tool for bundled codes instead of Action Requests. </a:t>
            </a:r>
          </a:p>
        </p:txBody>
      </p:sp>
      <p:grpSp>
        <p:nvGrpSpPr>
          <p:cNvPr id="9" name="Group 8">
            <a:extLst>
              <a:ext uri="{FF2B5EF4-FFF2-40B4-BE49-F238E27FC236}">
                <a16:creationId xmlns:a16="http://schemas.microsoft.com/office/drawing/2014/main" id="{A7F6C68A-5EBA-A26A-86D1-CBA7A3C12F99}"/>
              </a:ext>
            </a:extLst>
          </p:cNvPr>
          <p:cNvGrpSpPr/>
          <p:nvPr/>
        </p:nvGrpSpPr>
        <p:grpSpPr>
          <a:xfrm>
            <a:off x="4673366" y="4400601"/>
            <a:ext cx="4225304" cy="2011680"/>
            <a:chOff x="2251029" y="2987732"/>
            <a:chExt cx="4225304" cy="2011680"/>
          </a:xfrm>
        </p:grpSpPr>
        <p:pic>
          <p:nvPicPr>
            <p:cNvPr id="10" name="Picture 9">
              <a:extLst>
                <a:ext uri="{FF2B5EF4-FFF2-40B4-BE49-F238E27FC236}">
                  <a16:creationId xmlns:a16="http://schemas.microsoft.com/office/drawing/2014/main" id="{72AA20FE-2FA6-15AD-882B-3D2E823E7E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7" r="1439" b="5675"/>
            <a:stretch/>
          </p:blipFill>
          <p:spPr>
            <a:xfrm>
              <a:off x="2251029" y="2987732"/>
              <a:ext cx="4225304" cy="2011680"/>
            </a:xfrm>
            <a:prstGeom prst="rect">
              <a:avLst/>
            </a:prstGeom>
            <a:ln>
              <a:solidFill>
                <a:srgbClr val="55565A"/>
              </a:solidFill>
            </a:ln>
          </p:spPr>
        </p:pic>
        <p:sp>
          <p:nvSpPr>
            <p:cNvPr id="12" name="Rectangle 11">
              <a:extLst>
                <a:ext uri="{FF2B5EF4-FFF2-40B4-BE49-F238E27FC236}">
                  <a16:creationId xmlns:a16="http://schemas.microsoft.com/office/drawing/2014/main" id="{E0F23379-BC8F-E69B-2131-5B82BF63CDA5}"/>
                </a:ext>
              </a:extLst>
            </p:cNvPr>
            <p:cNvSpPr/>
            <p:nvPr/>
          </p:nvSpPr>
          <p:spPr bwMode="auto">
            <a:xfrm>
              <a:off x="3718858" y="3013276"/>
              <a:ext cx="2088405" cy="151144"/>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rbel" panose="020B0503020204020204" pitchFamily="34" charset="0"/>
              </a:endParaRPr>
            </a:p>
          </p:txBody>
        </p:sp>
      </p:grpSp>
      <p:sp>
        <p:nvSpPr>
          <p:cNvPr id="13" name="Oval 12">
            <a:extLst>
              <a:ext uri="{FF2B5EF4-FFF2-40B4-BE49-F238E27FC236}">
                <a16:creationId xmlns:a16="http://schemas.microsoft.com/office/drawing/2014/main" id="{ECDF885E-1832-9AF9-AC8D-F8A8ED04888D}"/>
              </a:ext>
            </a:extLst>
          </p:cNvPr>
          <p:cNvSpPr/>
          <p:nvPr/>
        </p:nvSpPr>
        <p:spPr bwMode="auto">
          <a:xfrm>
            <a:off x="4766849" y="6117748"/>
            <a:ext cx="690516" cy="139523"/>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89728"/>
              </a:solidFill>
              <a:effectLst/>
              <a:uLnTx/>
              <a:uFillTx/>
              <a:latin typeface="Arial" charset="0"/>
              <a:ea typeface="+mn-ea"/>
              <a:cs typeface="+mn-cs"/>
            </a:endParaRPr>
          </a:p>
        </p:txBody>
      </p:sp>
    </p:spTree>
    <p:extLst>
      <p:ext uri="{BB962C8B-B14F-4D97-AF65-F5344CB8AC3E}">
        <p14:creationId xmlns:p14="http://schemas.microsoft.com/office/powerpoint/2010/main" val="18431686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D484A8FF-3C56-9512-64A3-4C9D711CBAAB}"/>
              </a:ext>
            </a:extLst>
          </p:cNvPr>
          <p:cNvSpPr txBox="1"/>
          <p:nvPr/>
        </p:nvSpPr>
        <p:spPr>
          <a:xfrm>
            <a:off x="457275" y="1208949"/>
            <a:ext cx="7461368" cy="1169551"/>
          </a:xfrm>
          <a:prstGeom prst="rect">
            <a:avLst/>
          </a:prstGeom>
          <a:noFill/>
        </p:spPr>
        <p:txBody>
          <a:bodyPr wrap="square">
            <a:noAutofit/>
          </a:bodyPr>
          <a:lstStyle/>
          <a:p>
            <a:pPr marR="0" algn="l" rtl="0">
              <a:spcAft>
                <a:spcPts val="600"/>
              </a:spcAft>
            </a:pPr>
            <a:r>
              <a:rPr lang="en-US">
                <a:solidFill>
                  <a:srgbClr val="55565A"/>
                </a:solidFill>
                <a:latin typeface="Corbel" panose="020B0503020204020204" pitchFamily="34" charset="0"/>
              </a:rPr>
              <a:t>In iLinkBlue, o</a:t>
            </a:r>
            <a:r>
              <a:rPr lang="en-US" b="0" i="0" u="none" strike="noStrike">
                <a:solidFill>
                  <a:srgbClr val="55565A"/>
                </a:solidFill>
                <a:latin typeface="Corbel" panose="020B0503020204020204" pitchFamily="34" charset="0"/>
              </a:rPr>
              <a:t>n each claim, there is an </a:t>
            </a:r>
            <a:r>
              <a:rPr lang="en-US" b="1" i="0" u="none" strike="noStrike">
                <a:solidFill>
                  <a:srgbClr val="0070C0"/>
                </a:solidFill>
                <a:latin typeface="Corbel" panose="020B0503020204020204" pitchFamily="34" charset="0"/>
              </a:rPr>
              <a:t>Action Request</a:t>
            </a:r>
            <a:r>
              <a:rPr lang="en-US" b="0" i="0" u="none" strike="noStrike">
                <a:solidFill>
                  <a:srgbClr val="0070C0"/>
                </a:solidFill>
                <a:latin typeface="Corbel" panose="020B0503020204020204" pitchFamily="34" charset="0"/>
              </a:rPr>
              <a:t> </a:t>
            </a:r>
            <a:r>
              <a:rPr lang="en-US" b="0" i="0" u="none" strike="noStrike">
                <a:solidFill>
                  <a:srgbClr val="55565A"/>
                </a:solidFill>
                <a:latin typeface="Corbel" panose="020B0503020204020204" pitchFamily="34" charset="0"/>
              </a:rPr>
              <a:t>button. It opens an  electronic form that prepopulates with information on the specific claim. There are multiple places within iLinkBlue that include the action request buttons. </a:t>
            </a:r>
          </a:p>
          <a:p>
            <a:pPr marR="0" algn="l" rtl="0">
              <a:spcAft>
                <a:spcPts val="600"/>
              </a:spcAft>
            </a:pPr>
            <a:endParaRPr lang="en-US" sz="1800" b="0" i="0" u="none" strike="noStrike" baseline="30000">
              <a:solidFill>
                <a:srgbClr val="000000"/>
              </a:solidFill>
              <a:latin typeface="Corbel" panose="020B0503020204020204" pitchFamily="34" charset="0"/>
            </a:endParaRPr>
          </a:p>
        </p:txBody>
      </p:sp>
      <p:sp>
        <p:nvSpPr>
          <p:cNvPr id="7" name="TextBox 6">
            <a:extLst>
              <a:ext uri="{FF2B5EF4-FFF2-40B4-BE49-F238E27FC236}">
                <a16:creationId xmlns:a16="http://schemas.microsoft.com/office/drawing/2014/main" id="{588F1DDE-BD8D-70C6-5368-39CEC6E6708E}"/>
              </a:ext>
            </a:extLst>
          </p:cNvPr>
          <p:cNvSpPr txBox="1"/>
          <p:nvPr/>
        </p:nvSpPr>
        <p:spPr>
          <a:xfrm>
            <a:off x="4309321" y="2946258"/>
            <a:ext cx="3973858" cy="1138773"/>
          </a:xfrm>
          <a:prstGeom prst="rect">
            <a:avLst/>
          </a:prstGeom>
          <a:noFill/>
        </p:spPr>
        <p:txBody>
          <a:bodyPr wrap="square">
            <a:spAutoFit/>
          </a:bodyPr>
          <a:lstStyle/>
          <a:p>
            <a:pPr marR="0" algn="l" rtl="0">
              <a:spcAft>
                <a:spcPts val="1200"/>
              </a:spcAft>
            </a:pPr>
            <a:r>
              <a:rPr lang="en-US" sz="1600" b="0" i="0" u="none">
                <a:solidFill>
                  <a:srgbClr val="55565A"/>
                </a:solidFill>
                <a:latin typeface="Corbel" panose="020B0503020204020204" pitchFamily="34" charset="0"/>
              </a:rPr>
              <a:t>on the </a:t>
            </a:r>
            <a:r>
              <a:rPr lang="en-US" sz="1600" b="1" i="0" u="none">
                <a:solidFill>
                  <a:srgbClr val="0070C0"/>
                </a:solidFill>
                <a:latin typeface="Corbel" panose="020B0503020204020204" pitchFamily="34" charset="0"/>
              </a:rPr>
              <a:t>Paid/Rejected Claims Results </a:t>
            </a:r>
            <a:r>
              <a:rPr lang="en-US" sz="1600">
                <a:solidFill>
                  <a:srgbClr val="55565A"/>
                </a:solidFill>
                <a:latin typeface="Corbel" panose="020B0503020204020204" pitchFamily="34" charset="0"/>
              </a:rPr>
              <a:t>screen</a:t>
            </a:r>
            <a:endParaRPr lang="en-US" sz="1600" b="1" i="0" u="none">
              <a:solidFill>
                <a:srgbClr val="55565A"/>
              </a:solidFill>
              <a:latin typeface="Corbel" panose="020B0503020204020204" pitchFamily="34" charset="0"/>
            </a:endParaRPr>
          </a:p>
          <a:p>
            <a:pPr marR="0" algn="ctr" rtl="0">
              <a:spcAft>
                <a:spcPts val="1200"/>
              </a:spcAft>
            </a:pPr>
            <a:r>
              <a:rPr lang="en-US" sz="1600" b="0" i="0" u="none">
                <a:solidFill>
                  <a:srgbClr val="55565A"/>
                </a:solidFill>
                <a:latin typeface="Corbel" panose="020B0503020204020204" pitchFamily="34" charset="0"/>
              </a:rPr>
              <a:t>and</a:t>
            </a:r>
          </a:p>
          <a:p>
            <a:pPr marR="0" algn="l" rtl="0">
              <a:spcAft>
                <a:spcPts val="1200"/>
              </a:spcAft>
            </a:pPr>
            <a:r>
              <a:rPr lang="en-US" sz="1600" b="0" i="0" u="none">
                <a:solidFill>
                  <a:srgbClr val="55565A"/>
                </a:solidFill>
                <a:latin typeface="Corbel" panose="020B0503020204020204" pitchFamily="34" charset="0"/>
              </a:rPr>
              <a:t> on the </a:t>
            </a:r>
            <a:r>
              <a:rPr lang="en-US" sz="1600" b="1" i="0" u="none">
                <a:solidFill>
                  <a:srgbClr val="0070C0"/>
                </a:solidFill>
                <a:latin typeface="Corbel" panose="020B0503020204020204" pitchFamily="34" charset="0"/>
              </a:rPr>
              <a:t>Pended Claims Results </a:t>
            </a:r>
            <a:r>
              <a:rPr lang="en-US" sz="1600" b="0" i="0" u="none">
                <a:solidFill>
                  <a:srgbClr val="55565A"/>
                </a:solidFill>
                <a:latin typeface="Corbel" panose="020B0503020204020204" pitchFamily="34" charset="0"/>
              </a:rPr>
              <a:t>screen</a:t>
            </a:r>
          </a:p>
        </p:txBody>
      </p:sp>
      <p:sp>
        <p:nvSpPr>
          <p:cNvPr id="8" name="TextBox 7">
            <a:extLst>
              <a:ext uri="{FF2B5EF4-FFF2-40B4-BE49-F238E27FC236}">
                <a16:creationId xmlns:a16="http://schemas.microsoft.com/office/drawing/2014/main" id="{4DC46A88-316A-66A8-C034-DFCF953FE598}"/>
              </a:ext>
            </a:extLst>
          </p:cNvPr>
          <p:cNvSpPr txBox="1"/>
          <p:nvPr/>
        </p:nvSpPr>
        <p:spPr>
          <a:xfrm>
            <a:off x="4391823" y="5242792"/>
            <a:ext cx="3606821" cy="338554"/>
          </a:xfrm>
          <a:prstGeom prst="rect">
            <a:avLst/>
          </a:prstGeom>
          <a:noFill/>
        </p:spPr>
        <p:txBody>
          <a:bodyPr wrap="square">
            <a:spAutoFit/>
          </a:bodyPr>
          <a:lstStyle/>
          <a:p>
            <a:pPr marR="0" algn="l" rtl="0"/>
            <a:r>
              <a:rPr lang="en-US" sz="1600" b="0" i="0" u="none">
                <a:solidFill>
                  <a:srgbClr val="55565A"/>
                </a:solidFill>
                <a:latin typeface="Corbel" panose="020B0503020204020204" pitchFamily="34" charset="0"/>
              </a:rPr>
              <a:t>on the </a:t>
            </a:r>
            <a:r>
              <a:rPr lang="en-US" sz="1600" b="1" i="0" u="none">
                <a:solidFill>
                  <a:srgbClr val="0070C0"/>
                </a:solidFill>
                <a:latin typeface="Corbel" panose="020B0503020204020204" pitchFamily="34" charset="0"/>
              </a:rPr>
              <a:t>Claims Detail </a:t>
            </a:r>
            <a:r>
              <a:rPr lang="en-US" sz="1600" b="0" i="0" u="none">
                <a:solidFill>
                  <a:srgbClr val="55565A"/>
                </a:solidFill>
                <a:latin typeface="Corbel" panose="020B0503020204020204" pitchFamily="34" charset="0"/>
              </a:rPr>
              <a:t>screen</a:t>
            </a:r>
          </a:p>
        </p:txBody>
      </p:sp>
      <p:pic>
        <p:nvPicPr>
          <p:cNvPr id="9" name="Picture 8" descr="A picture containing text, screenshot, font, number&#10;&#10;Description automatically generated">
            <a:extLst>
              <a:ext uri="{FF2B5EF4-FFF2-40B4-BE49-F238E27FC236}">
                <a16:creationId xmlns:a16="http://schemas.microsoft.com/office/drawing/2014/main" id="{5F14ADDA-D12B-29E7-7E4E-7B2248FDEB6F}"/>
              </a:ext>
            </a:extLst>
          </p:cNvPr>
          <p:cNvPicPr>
            <a:picLocks noChangeAspect="1"/>
          </p:cNvPicPr>
          <p:nvPr/>
        </p:nvPicPr>
        <p:blipFill rotWithShape="1">
          <a:blip r:embed="rId3">
            <a:extLst>
              <a:ext uri="{28A0092B-C50C-407E-A947-70E740481C1C}">
                <a14:useLocalDpi xmlns:a14="http://schemas.microsoft.com/office/drawing/2010/main" val="0"/>
              </a:ext>
            </a:extLst>
          </a:blip>
          <a:srcRect l="52766"/>
          <a:stretch/>
        </p:blipFill>
        <p:spPr>
          <a:xfrm>
            <a:off x="731590" y="4433710"/>
            <a:ext cx="3386815" cy="1759644"/>
          </a:xfrm>
          <a:prstGeom prst="rect">
            <a:avLst/>
          </a:prstGeom>
        </p:spPr>
      </p:pic>
      <p:pic>
        <p:nvPicPr>
          <p:cNvPr id="12" name="Picture 11" descr="A picture containing text, screenshot, font, number&#10;&#10;Description automatically generated">
            <a:extLst>
              <a:ext uri="{FF2B5EF4-FFF2-40B4-BE49-F238E27FC236}">
                <a16:creationId xmlns:a16="http://schemas.microsoft.com/office/drawing/2014/main" id="{9C22C90B-034A-D420-BEAB-2C6F81FC23B1}"/>
              </a:ext>
            </a:extLst>
          </p:cNvPr>
          <p:cNvPicPr>
            <a:picLocks noChangeAspect="1"/>
          </p:cNvPicPr>
          <p:nvPr/>
        </p:nvPicPr>
        <p:blipFill rotWithShape="1">
          <a:blip r:embed="rId3">
            <a:extLst>
              <a:ext uri="{28A0092B-C50C-407E-A947-70E740481C1C}">
                <a14:useLocalDpi xmlns:a14="http://schemas.microsoft.com/office/drawing/2010/main" val="0"/>
              </a:ext>
            </a:extLst>
          </a:blip>
          <a:srcRect r="53770"/>
          <a:stretch/>
        </p:blipFill>
        <p:spPr>
          <a:xfrm>
            <a:off x="753807" y="2606055"/>
            <a:ext cx="3314882" cy="1759644"/>
          </a:xfrm>
          <a:prstGeom prst="rect">
            <a:avLst/>
          </a:prstGeom>
        </p:spPr>
      </p:pic>
      <p:sp>
        <p:nvSpPr>
          <p:cNvPr id="6" name="Title 1">
            <a:extLst>
              <a:ext uri="{FF2B5EF4-FFF2-40B4-BE49-F238E27FC236}">
                <a16:creationId xmlns:a16="http://schemas.microsoft.com/office/drawing/2014/main" id="{D0D9BD12-FFA3-CED0-034D-34193A6A0FD0}"/>
              </a:ext>
            </a:extLst>
          </p:cNvPr>
          <p:cNvSpPr txBox="1">
            <a:spLocks/>
          </p:cNvSpPr>
          <p:nvPr/>
        </p:nvSpPr>
        <p:spPr bwMode="auto">
          <a:xfrm>
            <a:off x="228600" y="15240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a:p>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3904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form&#10;&#10;Description automatically generated">
            <a:extLst>
              <a:ext uri="{FF2B5EF4-FFF2-40B4-BE49-F238E27FC236}">
                <a16:creationId xmlns:a16="http://schemas.microsoft.com/office/drawing/2014/main" id="{2DEF1788-55DE-EF69-F786-4C3CB6C01523}"/>
              </a:ext>
            </a:extLst>
          </p:cNvPr>
          <p:cNvPicPr>
            <a:picLocks noChangeAspect="1"/>
          </p:cNvPicPr>
          <p:nvPr/>
        </p:nvPicPr>
        <p:blipFill rotWithShape="1">
          <a:blip r:embed="rId3">
            <a:extLst>
              <a:ext uri="{28A0092B-C50C-407E-A947-70E740481C1C}">
                <a14:useLocalDpi xmlns:a14="http://schemas.microsoft.com/office/drawing/2010/main" val="0"/>
              </a:ext>
            </a:extLst>
          </a:blip>
          <a:srcRect l="693" t="1379" r="1416" b="2857"/>
          <a:stretch/>
        </p:blipFill>
        <p:spPr>
          <a:xfrm>
            <a:off x="4507345" y="1218194"/>
            <a:ext cx="4480560" cy="3575620"/>
          </a:xfrm>
          <a:prstGeom prst="rect">
            <a:avLst/>
          </a:prstGeom>
          <a:ln w="3175">
            <a:solidFill>
              <a:srgbClr val="55565A"/>
            </a:solidFill>
          </a:ln>
        </p:spPr>
      </p:pic>
      <p:sp>
        <p:nvSpPr>
          <p:cNvPr id="8" name="Rounded Rectangle 9">
            <a:extLst>
              <a:ext uri="{FF2B5EF4-FFF2-40B4-BE49-F238E27FC236}">
                <a16:creationId xmlns:a16="http://schemas.microsoft.com/office/drawing/2014/main" id="{38BD2B65-7CF4-A3D8-5C26-E6FE9B2473D9}"/>
              </a:ext>
            </a:extLst>
          </p:cNvPr>
          <p:cNvSpPr/>
          <p:nvPr/>
        </p:nvSpPr>
        <p:spPr>
          <a:xfrm>
            <a:off x="228600" y="5735955"/>
            <a:ext cx="8232735" cy="708982"/>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15" name="TextBox 14">
            <a:extLst>
              <a:ext uri="{FF2B5EF4-FFF2-40B4-BE49-F238E27FC236}">
                <a16:creationId xmlns:a16="http://schemas.microsoft.com/office/drawing/2014/main" id="{B94041EF-7CE8-5157-6EB1-4553B67835A9}"/>
              </a:ext>
            </a:extLst>
          </p:cNvPr>
          <p:cNvSpPr txBox="1"/>
          <p:nvPr/>
        </p:nvSpPr>
        <p:spPr>
          <a:xfrm>
            <a:off x="278656" y="1074706"/>
            <a:ext cx="4066310" cy="3862596"/>
          </a:xfrm>
          <a:prstGeom prst="rect">
            <a:avLst/>
          </a:prstGeom>
          <a:noFill/>
        </p:spPr>
        <p:txBody>
          <a:bodyPr wrap="square">
            <a:spAutoFit/>
          </a:bodyPr>
          <a:lstStyle/>
          <a:p>
            <a:pPr marR="0" algn="l" rtl="0">
              <a:spcBef>
                <a:spcPts val="600"/>
              </a:spcBef>
              <a:spcAft>
                <a:spcPts val="600"/>
              </a:spcAft>
            </a:pPr>
            <a:r>
              <a:rPr lang="en-US" sz="2000" b="1" i="0" u="none" strike="noStrike" dirty="0">
                <a:solidFill>
                  <a:srgbClr val="0070C0"/>
                </a:solidFill>
                <a:latin typeface="Corbel" panose="020B0503020204020204" pitchFamily="34" charset="0"/>
              </a:rPr>
              <a:t>When submitting an Action Request: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Include your contact information.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Be specific and detailed but </a:t>
            </a:r>
            <a:r>
              <a:rPr lang="en-US" b="1" dirty="0">
                <a:solidFill>
                  <a:srgbClr val="55565A"/>
                </a:solidFill>
                <a:latin typeface="Corbel" panose="020B0503020204020204" pitchFamily="34" charset="0"/>
                <a:cs typeface="Segoe UI" panose="020B0502040204020203" pitchFamily="34" charset="0"/>
              </a:rPr>
              <a:t>be mindful of character limit</a:t>
            </a:r>
            <a:r>
              <a:rPr lang="en-US" dirty="0">
                <a:solidFill>
                  <a:srgbClr val="55565A"/>
                </a:solidFill>
                <a:latin typeface="Corbel" panose="020B0503020204020204" pitchFamily="34" charset="0"/>
                <a:cs typeface="Segoe UI" panose="020B0502040204020203" pitchFamily="34" charset="0"/>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Allow 10-15 working days for a response to each request.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Check in Action Request Inquiry for a response.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Don’t submit an Action Request immediately following document upload. </a:t>
            </a:r>
          </a:p>
        </p:txBody>
      </p:sp>
      <p:sp>
        <p:nvSpPr>
          <p:cNvPr id="4" name="Title 1">
            <a:extLst>
              <a:ext uri="{FF2B5EF4-FFF2-40B4-BE49-F238E27FC236}">
                <a16:creationId xmlns:a16="http://schemas.microsoft.com/office/drawing/2014/main" id="{D81B751E-4784-C7BC-41ED-CCBFD920F67C}"/>
              </a:ext>
            </a:extLst>
          </p:cNvPr>
          <p:cNvSpPr txBox="1">
            <a:spLocks/>
          </p:cNvSpPr>
          <p:nvPr/>
        </p:nvSpPr>
        <p:spPr bwMode="auto">
          <a:xfrm>
            <a:off x="228600" y="15240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a:p>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C799BC9F-1964-007E-7D88-7CFA530E7010}"/>
              </a:ext>
            </a:extLst>
          </p:cNvPr>
          <p:cNvSpPr txBox="1"/>
          <p:nvPr/>
        </p:nvSpPr>
        <p:spPr>
          <a:xfrm>
            <a:off x="358320" y="5798058"/>
            <a:ext cx="797329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
                <a:srgbClr val="0A437C"/>
              </a:buClr>
              <a:buSzTx/>
              <a:buFontTx/>
              <a:buNone/>
              <a:tabLst/>
              <a:defRPr/>
            </a:pP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Note</a:t>
            </a:r>
            <a:r>
              <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Please only submit one Action Request per claim; not one Action Request per line item of the claim.</a:t>
            </a:r>
          </a:p>
        </p:txBody>
      </p:sp>
    </p:spTree>
    <p:extLst>
      <p:ext uri="{BB962C8B-B14F-4D97-AF65-F5344CB8AC3E}">
        <p14:creationId xmlns:p14="http://schemas.microsoft.com/office/powerpoint/2010/main" val="3448342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E7A78-52A7-4FB5-875E-0F01C89F6504}"/>
              </a:ext>
            </a:extLst>
          </p:cNvPr>
          <p:cNvSpPr>
            <a:spLocks noGrp="1"/>
          </p:cNvSpPr>
          <p:nvPr>
            <p:ph type="title"/>
          </p:nvPr>
        </p:nvSpPr>
        <p:spPr>
          <a:xfrm>
            <a:off x="457200" y="3200400"/>
            <a:ext cx="7772400" cy="1362075"/>
          </a:xfrm>
        </p:spPr>
        <p:txBody>
          <a:bodyPr/>
          <a:lstStyle/>
          <a:p>
            <a:pPr algn="ctr"/>
            <a:r>
              <a:rPr lang="en-US">
                <a:latin typeface="Corbel" panose="020B0503020204020204" pitchFamily="34" charset="0"/>
              </a:rPr>
              <a:t>Claims Editing</a:t>
            </a:r>
          </a:p>
        </p:txBody>
      </p:sp>
    </p:spTree>
    <p:extLst>
      <p:ext uri="{BB962C8B-B14F-4D97-AF65-F5344CB8AC3E}">
        <p14:creationId xmlns:p14="http://schemas.microsoft.com/office/powerpoint/2010/main" val="41762909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4479F-D19C-21AD-2774-B5F19655928C}"/>
              </a:ext>
            </a:extLst>
          </p:cNvPr>
          <p:cNvSpPr>
            <a:spLocks noGrp="1"/>
          </p:cNvSpPr>
          <p:nvPr>
            <p:ph idx="4294967295"/>
          </p:nvPr>
        </p:nvSpPr>
        <p:spPr>
          <a:xfrm>
            <a:off x="695325" y="1122363"/>
            <a:ext cx="8601075" cy="1835150"/>
          </a:xfrm>
        </p:spPr>
        <p:txBody>
          <a:bodyPr>
            <a:normAutofit/>
          </a:bodyPr>
          <a:lstStyle/>
          <a:p>
            <a:pPr>
              <a:spcAft>
                <a:spcPts val="1200"/>
              </a:spcAft>
              <a:buClr>
                <a:srgbClr val="404040"/>
              </a:buClr>
              <a:buFont typeface="Arial" panose="020B0604020202020204" pitchFamily="34" charset="0"/>
              <a:buChar char="•"/>
            </a:pPr>
            <a:r>
              <a:rPr lang="en-US" sz="1800">
                <a:solidFill>
                  <a:srgbClr val="55565A"/>
                </a:solidFill>
                <a:latin typeface="Corbel" panose="020B0503020204020204" pitchFamily="34" charset="0"/>
              </a:rPr>
              <a:t>Indicate on the Provider Request Form they </a:t>
            </a:r>
            <a:br>
              <a:rPr lang="en-US" sz="1800">
                <a:solidFill>
                  <a:srgbClr val="55565A"/>
                </a:solidFill>
                <a:latin typeface="Corbel" panose="020B0503020204020204" pitchFamily="34" charset="0"/>
              </a:rPr>
            </a:br>
            <a:r>
              <a:rPr lang="en-US" sz="1800">
                <a:solidFill>
                  <a:srgbClr val="55565A"/>
                </a:solidFill>
                <a:latin typeface="Corbel" panose="020B0503020204020204" pitchFamily="34" charset="0"/>
              </a:rPr>
              <a:t>type of change you are requesting. </a:t>
            </a:r>
          </a:p>
          <a:p>
            <a:pPr>
              <a:spcAft>
                <a:spcPts val="1200"/>
              </a:spcAft>
              <a:buClr>
                <a:srgbClr val="404040"/>
              </a:buClr>
              <a:buFont typeface="Arial" panose="020B0604020202020204" pitchFamily="34" charset="0"/>
              <a:buChar char="•"/>
            </a:pPr>
            <a:r>
              <a:rPr lang="en-US" sz="1800">
                <a:solidFill>
                  <a:srgbClr val="55565A"/>
                </a:solidFill>
                <a:latin typeface="Corbel" panose="020B0503020204020204" pitchFamily="34" charset="0"/>
              </a:rPr>
              <a:t>You will </a:t>
            </a:r>
            <a:r>
              <a:rPr lang="en-US" sz="1800" b="1">
                <a:solidFill>
                  <a:srgbClr val="55565A"/>
                </a:solidFill>
                <a:latin typeface="Corbel" panose="020B0503020204020204" pitchFamily="34" charset="0"/>
              </a:rPr>
              <a:t>only</a:t>
            </a:r>
            <a:r>
              <a:rPr lang="en-US" sz="1800">
                <a:solidFill>
                  <a:srgbClr val="55565A"/>
                </a:solidFill>
                <a:latin typeface="Corbel" panose="020B0503020204020204" pitchFamily="34" charset="0"/>
              </a:rPr>
              <a:t> need to fill out the section of this form </a:t>
            </a:r>
            <a:br>
              <a:rPr lang="en-US" sz="1800">
                <a:solidFill>
                  <a:srgbClr val="55565A"/>
                </a:solidFill>
                <a:latin typeface="Corbel" panose="020B0503020204020204" pitchFamily="34" charset="0"/>
              </a:rPr>
            </a:br>
            <a:r>
              <a:rPr lang="en-US" sz="1800">
                <a:solidFill>
                  <a:srgbClr val="55565A"/>
                </a:solidFill>
                <a:latin typeface="Corbel" panose="020B0503020204020204" pitchFamily="34" charset="0"/>
              </a:rPr>
              <a:t>that needs updating. Completing the entire form is not required. </a:t>
            </a:r>
          </a:p>
        </p:txBody>
      </p:sp>
      <p:grpSp>
        <p:nvGrpSpPr>
          <p:cNvPr id="4" name="Group 3">
            <a:extLst>
              <a:ext uri="{FF2B5EF4-FFF2-40B4-BE49-F238E27FC236}">
                <a16:creationId xmlns:a16="http://schemas.microsoft.com/office/drawing/2014/main" id="{3EC0B20B-1202-5FFD-5C2A-732F46829471}"/>
              </a:ext>
            </a:extLst>
          </p:cNvPr>
          <p:cNvGrpSpPr/>
          <p:nvPr/>
        </p:nvGrpSpPr>
        <p:grpSpPr>
          <a:xfrm>
            <a:off x="694644" y="3187369"/>
            <a:ext cx="7873663" cy="2752368"/>
            <a:chOff x="694644" y="3187369"/>
            <a:chExt cx="7873663" cy="2752368"/>
          </a:xfrm>
        </p:grpSpPr>
        <p:pic>
          <p:nvPicPr>
            <p:cNvPr id="5" name="Picture 4" descr="Graphical user interface, text, application&#10;&#10;Description automatically generated">
              <a:extLst>
                <a:ext uri="{FF2B5EF4-FFF2-40B4-BE49-F238E27FC236}">
                  <a16:creationId xmlns:a16="http://schemas.microsoft.com/office/drawing/2014/main" id="{57C59DFA-5B12-7DBB-037A-37744F5D9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44" y="3187369"/>
              <a:ext cx="7873663" cy="2752368"/>
            </a:xfrm>
            <a:prstGeom prst="rect">
              <a:avLst/>
            </a:prstGeom>
            <a:ln w="3175">
              <a:solidFill>
                <a:schemeClr val="tx2"/>
              </a:solidFill>
            </a:ln>
          </p:spPr>
        </p:pic>
        <p:sp>
          <p:nvSpPr>
            <p:cNvPr id="2" name="Rectangle 1">
              <a:extLst>
                <a:ext uri="{FF2B5EF4-FFF2-40B4-BE49-F238E27FC236}">
                  <a16:creationId xmlns:a16="http://schemas.microsoft.com/office/drawing/2014/main" id="{9EB3F081-3A0B-D181-9234-0CBD89B35B86}"/>
                </a:ext>
              </a:extLst>
            </p:cNvPr>
            <p:cNvSpPr/>
            <p:nvPr/>
          </p:nvSpPr>
          <p:spPr>
            <a:xfrm>
              <a:off x="3560619" y="4369588"/>
              <a:ext cx="2320636" cy="38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DD2C06DD-9D81-BD1D-23BF-FDC639B33437}"/>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
        <p:nvSpPr>
          <p:cNvPr id="8" name="Flowchart: Off-page Connector 7">
            <a:extLst>
              <a:ext uri="{FF2B5EF4-FFF2-40B4-BE49-F238E27FC236}">
                <a16:creationId xmlns:a16="http://schemas.microsoft.com/office/drawing/2014/main" id="{7EC21131-9117-7F8E-CD10-CC51EF3DB7EB}"/>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2180A-924D-C4D6-77A3-EF6AE9A1968C}"/>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Tree>
    <p:extLst>
      <p:ext uri="{BB962C8B-B14F-4D97-AF65-F5344CB8AC3E}">
        <p14:creationId xmlns:p14="http://schemas.microsoft.com/office/powerpoint/2010/main" val="151941264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10;&#10;Description automatically generated with medium confidence">
            <a:extLst>
              <a:ext uri="{FF2B5EF4-FFF2-40B4-BE49-F238E27FC236}">
                <a16:creationId xmlns:a16="http://schemas.microsoft.com/office/drawing/2014/main" id="{6DF4C589-25A8-EF2B-D114-D84B420B5DEF}"/>
              </a:ext>
            </a:extLst>
          </p:cNvPr>
          <p:cNvPicPr>
            <a:picLocks noChangeAspect="1"/>
          </p:cNvPicPr>
          <p:nvPr/>
        </p:nvPicPr>
        <p:blipFill rotWithShape="1">
          <a:blip r:embed="rId3">
            <a:extLst>
              <a:ext uri="{28A0092B-C50C-407E-A947-70E740481C1C}">
                <a14:useLocalDpi xmlns:a14="http://schemas.microsoft.com/office/drawing/2010/main" val="0"/>
              </a:ext>
            </a:extLst>
          </a:blip>
          <a:srcRect l="454"/>
          <a:stretch/>
        </p:blipFill>
        <p:spPr>
          <a:xfrm>
            <a:off x="880278" y="3429000"/>
            <a:ext cx="7383443" cy="2844946"/>
          </a:xfrm>
          <a:prstGeom prst="rect">
            <a:avLst/>
          </a:prstGeom>
          <a:ln>
            <a:solidFill>
              <a:schemeClr val="tx1"/>
            </a:solidFill>
          </a:ln>
        </p:spPr>
      </p:pic>
      <p:sp>
        <p:nvSpPr>
          <p:cNvPr id="5" name="TextBox 4">
            <a:extLst>
              <a:ext uri="{FF2B5EF4-FFF2-40B4-BE49-F238E27FC236}">
                <a16:creationId xmlns:a16="http://schemas.microsoft.com/office/drawing/2014/main" id="{0CA50E04-7F04-2B92-219E-8EE444A05AEC}"/>
              </a:ext>
            </a:extLst>
          </p:cNvPr>
          <p:cNvSpPr txBox="1"/>
          <p:nvPr/>
        </p:nvSpPr>
        <p:spPr>
          <a:xfrm>
            <a:off x="409753" y="812205"/>
            <a:ext cx="8324491" cy="1969770"/>
          </a:xfrm>
          <a:prstGeom prst="rect">
            <a:avLst/>
          </a:prstGeom>
          <a:noFill/>
        </p:spPr>
        <p:txBody>
          <a:bodyPr wrap="square">
            <a:noAutofit/>
          </a:bodyPr>
          <a:lstStyle/>
          <a:p>
            <a:pPr marR="0" algn="l" rtl="0">
              <a:spcAft>
                <a:spcPts val="600"/>
              </a:spcAft>
            </a:pPr>
            <a:r>
              <a:rPr lang="en-US" i="0" u="none" strike="noStrike" dirty="0">
                <a:solidFill>
                  <a:srgbClr val="55565A"/>
                </a:solidFill>
                <a:latin typeface="Corbel" panose="020B0503020204020204" pitchFamily="34" charset="0"/>
              </a:rPr>
              <a:t>Use this section to evaluate code combinations to help reduce time-consuming </a:t>
            </a:r>
            <a:r>
              <a:rPr lang="en-US" dirty="0">
                <a:solidFill>
                  <a:srgbClr val="55565A"/>
                </a:solidFill>
                <a:latin typeface="Corbel" panose="020B0503020204020204" pitchFamily="34" charset="0"/>
              </a:rPr>
              <a:t>disputes</a:t>
            </a:r>
            <a:r>
              <a:rPr lang="en-US" i="0" u="none" strike="noStrike" dirty="0">
                <a:solidFill>
                  <a:srgbClr val="55565A"/>
                </a:solidFill>
                <a:latin typeface="Corbel" panose="020B0503020204020204" pitchFamily="34" charset="0"/>
              </a:rPr>
              <a:t>. </a:t>
            </a:r>
          </a:p>
          <a:p>
            <a:pPr marR="0" algn="l" rtl="0">
              <a:spcAft>
                <a:spcPts val="600"/>
              </a:spcAft>
            </a:pPr>
            <a:r>
              <a:rPr lang="en-US" b="1" i="0" u="none" strike="noStrike" dirty="0">
                <a:solidFill>
                  <a:srgbClr val="0070C0"/>
                </a:solidFill>
                <a:latin typeface="Corbel" panose="020B0503020204020204" pitchFamily="34" charset="0"/>
              </a:rPr>
              <a:t>Claims Edit System (CES) </a:t>
            </a:r>
            <a:r>
              <a:rPr lang="en-US" b="0" i="0" u="none" strike="noStrike" dirty="0">
                <a:solidFill>
                  <a:srgbClr val="55565A"/>
                </a:solidFill>
                <a:latin typeface="Corbel" panose="020B0503020204020204" pitchFamily="34" charset="0"/>
              </a:rPr>
              <a:t>– This is an easy-to-use code-auditing reference application designed to help providers </a:t>
            </a:r>
            <a:r>
              <a:rPr lang="en-US" dirty="0">
                <a:solidFill>
                  <a:srgbClr val="55565A"/>
                </a:solidFill>
                <a:latin typeface="Corbel" panose="020B0503020204020204" pitchFamily="34" charset="0"/>
              </a:rPr>
              <a:t>determine</a:t>
            </a:r>
            <a:r>
              <a:rPr lang="en-US" b="0" i="0" u="none" strike="noStrike" dirty="0">
                <a:solidFill>
                  <a:srgbClr val="55565A"/>
                </a:solidFill>
                <a:latin typeface="Corbel" panose="020B0503020204020204" pitchFamily="34" charset="0"/>
              </a:rPr>
              <a:t> claim edit outcomes. </a:t>
            </a:r>
            <a:endParaRPr lang="en-US" b="0" u="none" strike="noStrike" dirty="0">
              <a:solidFill>
                <a:srgbClr val="55565A"/>
              </a:solidFill>
              <a:latin typeface="Corbel" panose="020B0503020204020204" pitchFamily="34" charset="0"/>
            </a:endParaRPr>
          </a:p>
          <a:p>
            <a:pPr marR="0" algn="l" rtl="0">
              <a:spcAft>
                <a:spcPts val="600"/>
              </a:spcAft>
            </a:pPr>
            <a:r>
              <a:rPr lang="en-US" b="0" u="none" strike="noStrike" dirty="0">
                <a:solidFill>
                  <a:srgbClr val="55565A"/>
                </a:solidFill>
                <a:latin typeface="Corbel" panose="020B0503020204020204" pitchFamily="34" charset="0"/>
              </a:rPr>
              <a:t>The CES application in </a:t>
            </a:r>
            <a:r>
              <a:rPr lang="en-US" b="0" u="none" strike="noStrike" dirty="0" err="1">
                <a:solidFill>
                  <a:srgbClr val="55565A"/>
                </a:solidFill>
                <a:latin typeface="Corbel" panose="020B0503020204020204" pitchFamily="34" charset="0"/>
              </a:rPr>
              <a:t>iLinkBlue</a:t>
            </a:r>
            <a:r>
              <a:rPr lang="en-US" b="0" u="none" strike="noStrike" dirty="0">
                <a:solidFill>
                  <a:srgbClr val="55565A"/>
                </a:solidFill>
                <a:latin typeface="Corbel" panose="020B0503020204020204" pitchFamily="34" charset="0"/>
              </a:rPr>
              <a:t> is not a pricing or a claims processing application. It is a research application designed to evaluate code combinations in the Louisiana Blue claims-editing system. </a:t>
            </a:r>
          </a:p>
        </p:txBody>
      </p:sp>
      <p:cxnSp>
        <p:nvCxnSpPr>
          <p:cNvPr id="4" name="Straight Connector 3">
            <a:extLst>
              <a:ext uri="{FF2B5EF4-FFF2-40B4-BE49-F238E27FC236}">
                <a16:creationId xmlns:a16="http://schemas.microsoft.com/office/drawing/2014/main" id="{81B810B3-41E2-E2BA-97AE-62C550A5C56A}"/>
              </a:ext>
            </a:extLst>
          </p:cNvPr>
          <p:cNvCxnSpPr/>
          <p:nvPr/>
        </p:nvCxnSpPr>
        <p:spPr>
          <a:xfrm>
            <a:off x="1828800" y="3749087"/>
            <a:ext cx="672860"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
        <p:nvSpPr>
          <p:cNvPr id="26" name="Rectangle: Rounded Corners 25">
            <a:extLst>
              <a:ext uri="{FF2B5EF4-FFF2-40B4-BE49-F238E27FC236}">
                <a16:creationId xmlns:a16="http://schemas.microsoft.com/office/drawing/2014/main" id="{31FD2E39-D616-377E-1DAD-411F3C3E96AB}"/>
              </a:ext>
            </a:extLst>
          </p:cNvPr>
          <p:cNvSpPr/>
          <p:nvPr/>
        </p:nvSpPr>
        <p:spPr>
          <a:xfrm>
            <a:off x="1095554" y="5571213"/>
            <a:ext cx="2277374" cy="619150"/>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C7DDD8F-C8AE-671D-79F5-22837B26368C}"/>
              </a:ext>
            </a:extLst>
          </p:cNvPr>
          <p:cNvSpPr txBox="1">
            <a:spLocks/>
          </p:cNvSpPr>
          <p:nvPr/>
        </p:nvSpPr>
        <p:spPr bwMode="auto">
          <a:xfrm>
            <a:off x="228600" y="-7620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Abadi" panose="020B06040201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cs typeface="Segoe UI" panose="020B0502040204020203" pitchFamily="34" charset="0"/>
              </a:rPr>
              <a:t>Medical Code Editing</a:t>
            </a:r>
          </a:p>
        </p:txBody>
      </p:sp>
    </p:spTree>
    <p:extLst>
      <p:ext uri="{BB962C8B-B14F-4D97-AF65-F5344CB8AC3E}">
        <p14:creationId xmlns:p14="http://schemas.microsoft.com/office/powerpoint/2010/main" val="1403030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7E956222-76F8-464E-AC41-5AB02A7737CE}"/>
              </a:ext>
            </a:extLst>
          </p:cNvPr>
          <p:cNvSpPr>
            <a:spLocks noGrp="1"/>
          </p:cNvSpPr>
          <p:nvPr>
            <p:ph idx="4294967295"/>
          </p:nvPr>
        </p:nvSpPr>
        <p:spPr>
          <a:xfrm>
            <a:off x="228600" y="977370"/>
            <a:ext cx="7505700" cy="4351338"/>
          </a:xfrm>
        </p:spPr>
        <p:txBody>
          <a:bodyPr>
            <a:noAutofit/>
          </a:bodyPr>
          <a:lstStyle/>
          <a:p>
            <a:pPr marL="0" indent="0">
              <a:buNone/>
            </a:pPr>
            <a:r>
              <a:rPr lang="en-US" sz="1800" dirty="0">
                <a:solidFill>
                  <a:srgbClr val="55565A"/>
                </a:solidFill>
                <a:cs typeface="Segoe UI" panose="020B0502040204020203" pitchFamily="34" charset="0"/>
              </a:rPr>
              <a:t>The application is available for both outpatient facility and professional claims. Please make sure you select the correct tab as the edits and modifiers will not be the same.</a:t>
            </a:r>
          </a:p>
          <a:p>
            <a:pPr marL="0" indent="0">
              <a:buNone/>
            </a:pPr>
            <a:endParaRPr lang="en-US" dirty="0">
              <a:solidFill>
                <a:srgbClr val="55565A"/>
              </a:solidFill>
            </a:endParaRPr>
          </a:p>
        </p:txBody>
      </p:sp>
      <p:sp>
        <p:nvSpPr>
          <p:cNvPr id="10" name="TextBox 9">
            <a:extLst>
              <a:ext uri="{FF2B5EF4-FFF2-40B4-BE49-F238E27FC236}">
                <a16:creationId xmlns:a16="http://schemas.microsoft.com/office/drawing/2014/main" id="{E83F1107-7F64-4F03-85A8-D9ADFA06D27B}"/>
              </a:ext>
            </a:extLst>
          </p:cNvPr>
          <p:cNvSpPr txBox="1"/>
          <p:nvPr/>
        </p:nvSpPr>
        <p:spPr>
          <a:xfrm>
            <a:off x="228600" y="5845978"/>
            <a:ext cx="8086024" cy="584775"/>
          </a:xfrm>
          <a:prstGeom prst="rect">
            <a:avLst/>
          </a:prstGeom>
          <a:noFill/>
        </p:spPr>
        <p:txBody>
          <a:bodyPr wrap="square" rtlCol="0">
            <a:spAutoFit/>
          </a:bodyPr>
          <a:lstStyle/>
          <a:p>
            <a:r>
              <a:rPr lang="en-US" sz="1600" b="1" dirty="0">
                <a:solidFill>
                  <a:srgbClr val="55565A"/>
                </a:solidFill>
                <a:latin typeface="Corbel" panose="020B0503020204020204" pitchFamily="34" charset="0"/>
                <a:cs typeface="Segoe UI" panose="020B0502040204020203" pitchFamily="34" charset="0"/>
              </a:rPr>
              <a:t>NOTE</a:t>
            </a:r>
            <a:r>
              <a:rPr lang="en-US" sz="1600" dirty="0">
                <a:solidFill>
                  <a:srgbClr val="55565A"/>
                </a:solidFill>
                <a:latin typeface="Corbel" panose="020B0503020204020204" pitchFamily="34" charset="0"/>
                <a:cs typeface="Segoe UI" panose="020B0502040204020203" pitchFamily="34" charset="0"/>
              </a:rPr>
              <a:t>: If you do not enter the Statement From or Through dates, no edits will be returned, so the dates are necessary.</a:t>
            </a:r>
          </a:p>
        </p:txBody>
      </p:sp>
      <p:pic>
        <p:nvPicPr>
          <p:cNvPr id="12" name="Picture 2" descr="image001">
            <a:extLst>
              <a:ext uri="{FF2B5EF4-FFF2-40B4-BE49-F238E27FC236}">
                <a16:creationId xmlns:a16="http://schemas.microsoft.com/office/drawing/2014/main" id="{8F1707CC-2181-4BE5-8FD7-CFD7F0437B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39" b="41026"/>
          <a:stretch/>
        </p:blipFill>
        <p:spPr bwMode="auto">
          <a:xfrm>
            <a:off x="298938" y="2208579"/>
            <a:ext cx="8159262" cy="3001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7AEE5E2C-5334-4096-B49B-C46A6A047755}"/>
              </a:ext>
            </a:extLst>
          </p:cNvPr>
          <p:cNvSpPr/>
          <p:nvPr/>
        </p:nvSpPr>
        <p:spPr>
          <a:xfrm>
            <a:off x="353823" y="2861027"/>
            <a:ext cx="1072662" cy="394266"/>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6F7E1F-0695-4815-BB85-482C6FEA0124}"/>
              </a:ext>
            </a:extLst>
          </p:cNvPr>
          <p:cNvSpPr/>
          <p:nvPr/>
        </p:nvSpPr>
        <p:spPr>
          <a:xfrm>
            <a:off x="2583418" y="2841136"/>
            <a:ext cx="1338749" cy="394266"/>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8F3F78-07DA-4BC5-B73A-B5CD4098E960}"/>
              </a:ext>
            </a:extLst>
          </p:cNvPr>
          <p:cNvSpPr/>
          <p:nvPr/>
        </p:nvSpPr>
        <p:spPr>
          <a:xfrm>
            <a:off x="3857513" y="3554121"/>
            <a:ext cx="1338749" cy="1203681"/>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7EA2D34-8A77-435F-924A-B164833F1238}"/>
              </a:ext>
            </a:extLst>
          </p:cNvPr>
          <p:cNvSpPr/>
          <p:nvPr/>
        </p:nvSpPr>
        <p:spPr>
          <a:xfrm>
            <a:off x="6271637" y="2423933"/>
            <a:ext cx="1338749" cy="394266"/>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E1C7F6E-4EB1-0773-854A-2E095064141E}"/>
              </a:ext>
            </a:extLst>
          </p:cNvPr>
          <p:cNvSpPr txBox="1">
            <a:spLocks/>
          </p:cNvSpPr>
          <p:nvPr/>
        </p:nvSpPr>
        <p:spPr bwMode="auto">
          <a:xfrm>
            <a:off x="228600" y="-7620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Abadi" panose="020B06040201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cs typeface="Segoe UI" panose="020B0502040204020203" pitchFamily="34" charset="0"/>
              </a:rPr>
              <a:t>CES Application</a:t>
            </a:r>
          </a:p>
        </p:txBody>
      </p:sp>
    </p:spTree>
    <p:extLst>
      <p:ext uri="{BB962C8B-B14F-4D97-AF65-F5344CB8AC3E}">
        <p14:creationId xmlns:p14="http://schemas.microsoft.com/office/powerpoint/2010/main" val="3846429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560008-5EA8-722B-8EC8-59A4F5A201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42962" y="975360"/>
            <a:ext cx="5832470" cy="4528240"/>
          </a:xfrm>
          <a:prstGeom prst="rect">
            <a:avLst/>
          </a:prstGeom>
          <a:ln>
            <a:solidFill>
              <a:srgbClr val="55565A"/>
            </a:solidFill>
          </a:ln>
        </p:spPr>
      </p:pic>
      <p:sp>
        <p:nvSpPr>
          <p:cNvPr id="7" name="TextBox 6">
            <a:extLst>
              <a:ext uri="{FF2B5EF4-FFF2-40B4-BE49-F238E27FC236}">
                <a16:creationId xmlns:a16="http://schemas.microsoft.com/office/drawing/2014/main" id="{0EF5D826-3091-4A84-994F-B4BBA0BFBE7A}"/>
              </a:ext>
            </a:extLst>
          </p:cNvPr>
          <p:cNvSpPr txBox="1"/>
          <p:nvPr/>
        </p:nvSpPr>
        <p:spPr>
          <a:xfrm>
            <a:off x="1084928" y="5728663"/>
            <a:ext cx="7348537" cy="584775"/>
          </a:xfrm>
          <a:prstGeom prst="rect">
            <a:avLst/>
          </a:prstGeom>
          <a:noFill/>
        </p:spPr>
        <p:txBody>
          <a:bodyPr wrap="square" rtlCol="0">
            <a:spAutoFit/>
          </a:bodyPr>
          <a:lstStyle/>
          <a:p>
            <a:r>
              <a:rPr lang="en-US" sz="1600" dirty="0">
                <a:solidFill>
                  <a:srgbClr val="55565A"/>
                </a:solidFill>
                <a:latin typeface="Corbel" panose="020B0503020204020204" pitchFamily="34" charset="0"/>
              </a:rPr>
              <a:t>CPT Code 24341 – Repair, tendon or muscle, upper arm or elbow daily max frequency limit of 2 units. Code on one line with 3 units – 2 units will pay, 1 unit will deny.</a:t>
            </a:r>
            <a:endParaRPr lang="en-US" sz="1600" dirty="0">
              <a:solidFill>
                <a:srgbClr val="55565A"/>
              </a:solidFill>
              <a:latin typeface="Corbel" panose="020B0503020204020204" pitchFamily="34" charset="0"/>
              <a:cs typeface="Segoe UI" panose="020B0502040204020203" pitchFamily="34" charset="0"/>
            </a:endParaRPr>
          </a:p>
        </p:txBody>
      </p:sp>
      <p:sp>
        <p:nvSpPr>
          <p:cNvPr id="6" name="Title 2">
            <a:extLst>
              <a:ext uri="{FF2B5EF4-FFF2-40B4-BE49-F238E27FC236}">
                <a16:creationId xmlns:a16="http://schemas.microsoft.com/office/drawing/2014/main" id="{ACD11AC5-DB0B-E6B3-9ABE-4088F2BE37B7}"/>
              </a:ext>
            </a:extLst>
          </p:cNvPr>
          <p:cNvSpPr txBox="1">
            <a:spLocks/>
          </p:cNvSpPr>
          <p:nvPr/>
        </p:nvSpPr>
        <p:spPr bwMode="auto">
          <a:xfrm>
            <a:off x="228600" y="-75173"/>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cs typeface="Segoe UI" panose="020B0502040204020203" pitchFamily="34" charset="0"/>
              </a:rPr>
              <a:t>CES Application Outputs</a:t>
            </a:r>
          </a:p>
        </p:txBody>
      </p:sp>
      <p:cxnSp>
        <p:nvCxnSpPr>
          <p:cNvPr id="3" name="Straight Arrow Connector 2">
            <a:extLst>
              <a:ext uri="{FF2B5EF4-FFF2-40B4-BE49-F238E27FC236}">
                <a16:creationId xmlns:a16="http://schemas.microsoft.com/office/drawing/2014/main" id="{38509732-68FE-2967-4883-D3A41CA7236F}"/>
              </a:ext>
            </a:extLst>
          </p:cNvPr>
          <p:cNvCxnSpPr>
            <a:cxnSpLocks/>
          </p:cNvCxnSpPr>
          <p:nvPr/>
        </p:nvCxnSpPr>
        <p:spPr bwMode="auto">
          <a:xfrm flipV="1">
            <a:off x="2505456" y="4370832"/>
            <a:ext cx="1408176" cy="502920"/>
          </a:xfrm>
          <a:prstGeom prst="straightConnector1">
            <a:avLst/>
          </a:prstGeom>
          <a:ln w="28575">
            <a:headEnd type="none" w="med" len="med"/>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2324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053661-0DF2-4506-91B3-8CC203B85CE4}"/>
              </a:ext>
            </a:extLst>
          </p:cNvPr>
          <p:cNvSpPr txBox="1"/>
          <p:nvPr/>
        </p:nvSpPr>
        <p:spPr>
          <a:xfrm>
            <a:off x="1340510" y="4566909"/>
            <a:ext cx="4535856" cy="584775"/>
          </a:xfrm>
          <a:prstGeom prst="rect">
            <a:avLst/>
          </a:prstGeom>
          <a:noFill/>
        </p:spPr>
        <p:txBody>
          <a:bodyPr wrap="square" rtlCol="0">
            <a:spAutoFit/>
          </a:bodyPr>
          <a:lstStyle/>
          <a:p>
            <a:r>
              <a:rPr lang="en-US" sz="1600">
                <a:solidFill>
                  <a:srgbClr val="55565A"/>
                </a:solidFill>
                <a:latin typeface="Corbel" panose="020B0503020204020204" pitchFamily="34" charset="0"/>
                <a:cs typeface="Segoe UI" panose="020B0502040204020203" pitchFamily="34" charset="0"/>
              </a:rPr>
              <a:t>CPT 25246 (injection procedure) – billed correctly with Modifier 50</a:t>
            </a:r>
          </a:p>
        </p:txBody>
      </p:sp>
      <p:sp>
        <p:nvSpPr>
          <p:cNvPr id="3" name="Title 2">
            <a:extLst>
              <a:ext uri="{FF2B5EF4-FFF2-40B4-BE49-F238E27FC236}">
                <a16:creationId xmlns:a16="http://schemas.microsoft.com/office/drawing/2014/main" id="{8E0CC19D-6B23-4D47-9F69-B5DE068009F7}"/>
              </a:ext>
            </a:extLst>
          </p:cNvPr>
          <p:cNvSpPr>
            <a:spLocks noGrp="1"/>
          </p:cNvSpPr>
          <p:nvPr>
            <p:ph type="title"/>
          </p:nvPr>
        </p:nvSpPr>
        <p:spPr>
          <a:xfrm>
            <a:off x="228600" y="-75173"/>
            <a:ext cx="8229600" cy="715962"/>
          </a:xfrm>
        </p:spPr>
        <p:txBody>
          <a:bodyPr/>
          <a:lstStyle/>
          <a:p>
            <a:r>
              <a:rPr lang="en-US" sz="2000">
                <a:solidFill>
                  <a:schemeClr val="bg1"/>
                </a:solidFill>
                <a:latin typeface="Corbel" panose="020B0503020204020204" pitchFamily="34" charset="0"/>
                <a:cs typeface="Segoe UI" panose="020B0502040204020203" pitchFamily="34" charset="0"/>
              </a:rPr>
              <a:t>CES Application Outputs</a:t>
            </a:r>
          </a:p>
        </p:txBody>
      </p:sp>
      <p:sp>
        <p:nvSpPr>
          <p:cNvPr id="6" name="Rectangle: Rounded Corners 5">
            <a:extLst>
              <a:ext uri="{FF2B5EF4-FFF2-40B4-BE49-F238E27FC236}">
                <a16:creationId xmlns:a16="http://schemas.microsoft.com/office/drawing/2014/main" id="{F4E2B794-12C2-8DCE-4673-4AE0346AB49A}"/>
              </a:ext>
            </a:extLst>
          </p:cNvPr>
          <p:cNvSpPr/>
          <p:nvPr/>
        </p:nvSpPr>
        <p:spPr bwMode="auto">
          <a:xfrm>
            <a:off x="381000" y="5638800"/>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0" name="Rectangle 9">
            <a:extLst>
              <a:ext uri="{FF2B5EF4-FFF2-40B4-BE49-F238E27FC236}">
                <a16:creationId xmlns:a16="http://schemas.microsoft.com/office/drawing/2014/main" id="{19A60F5D-979B-4935-CF1D-0D7BCAB773E2}"/>
              </a:ext>
            </a:extLst>
          </p:cNvPr>
          <p:cNvSpPr/>
          <p:nvPr/>
        </p:nvSpPr>
        <p:spPr>
          <a:xfrm>
            <a:off x="676192" y="5715000"/>
            <a:ext cx="5877008" cy="584775"/>
          </a:xfrm>
          <a:prstGeom prst="rect">
            <a:avLst/>
          </a:prstGeom>
        </p:spPr>
        <p:txBody>
          <a:bodyPr wrap="square">
            <a:spAutoFit/>
          </a:bodyPr>
          <a:lstStyle/>
          <a:p>
            <a:pPr marL="0" indent="0">
              <a:buNone/>
            </a:pPr>
            <a:r>
              <a:rPr lang="en-US" sz="1600" b="0" i="0" u="none" strike="noStrike" baseline="0">
                <a:solidFill>
                  <a:srgbClr val="55565A"/>
                </a:solidFill>
                <a:latin typeface="Corbel" panose="020B0503020204020204" pitchFamily="34" charset="0"/>
              </a:rPr>
              <a:t>The CES Provider Tidbit can be found online at </a:t>
            </a:r>
            <a:r>
              <a:rPr lang="en-US" sz="1600" b="1" i="0" u="none" strike="noStrike" baseline="0">
                <a:solidFill>
                  <a:srgbClr val="0070C0"/>
                </a:solidFill>
                <a:latin typeface="Corbel" panose="020B0503020204020204" pitchFamily="34" charset="0"/>
              </a:rPr>
              <a:t>www.lablue.com/providers</a:t>
            </a:r>
            <a:r>
              <a:rPr lang="en-US" sz="1600" b="0" i="0" u="none" strike="noStrike" baseline="0">
                <a:solidFill>
                  <a:srgbClr val="55565A"/>
                </a:solidFill>
                <a:latin typeface="Corbel" panose="020B0503020204020204" pitchFamily="34" charset="0"/>
              </a:rPr>
              <a:t>, click on “Resources,” then “Tidbits.”</a:t>
            </a:r>
            <a:endParaRPr lang="en-US" sz="1800">
              <a:solidFill>
                <a:srgbClr val="55565A"/>
              </a:solidFill>
              <a:latin typeface="Corbel" panose="020B0503020204020204" pitchFamily="34" charset="0"/>
            </a:endParaRPr>
          </a:p>
        </p:txBody>
      </p:sp>
      <p:pic>
        <p:nvPicPr>
          <p:cNvPr id="4" name="Picture 3">
            <a:extLst>
              <a:ext uri="{FF2B5EF4-FFF2-40B4-BE49-F238E27FC236}">
                <a16:creationId xmlns:a16="http://schemas.microsoft.com/office/drawing/2014/main" id="{E08DEA9F-A767-E9B5-AEF0-A93E72F76FB9}"/>
              </a:ext>
            </a:extLst>
          </p:cNvPr>
          <p:cNvPicPr>
            <a:picLocks noChangeAspect="1"/>
          </p:cNvPicPr>
          <p:nvPr/>
        </p:nvPicPr>
        <p:blipFill>
          <a:blip r:embed="rId2"/>
          <a:stretch>
            <a:fillRect/>
          </a:stretch>
        </p:blipFill>
        <p:spPr>
          <a:xfrm>
            <a:off x="1193701" y="1000835"/>
            <a:ext cx="6756598" cy="3218172"/>
          </a:xfrm>
          <a:prstGeom prst="rect">
            <a:avLst/>
          </a:prstGeom>
          <a:ln>
            <a:solidFill>
              <a:srgbClr val="55565A"/>
            </a:solidFill>
          </a:ln>
        </p:spPr>
      </p:pic>
      <p:pic>
        <p:nvPicPr>
          <p:cNvPr id="11" name="Picture 10">
            <a:extLst>
              <a:ext uri="{FF2B5EF4-FFF2-40B4-BE49-F238E27FC236}">
                <a16:creationId xmlns:a16="http://schemas.microsoft.com/office/drawing/2014/main" id="{FC06A29C-5E31-B868-0BCC-ED09CA907D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9035" y="3480375"/>
            <a:ext cx="2177973" cy="2819400"/>
          </a:xfrm>
          <a:prstGeom prst="rect">
            <a:avLst/>
          </a:prstGeom>
          <a:ln>
            <a:solidFill>
              <a:srgbClr val="55565A"/>
            </a:solidFill>
          </a:ln>
        </p:spPr>
      </p:pic>
    </p:spTree>
    <p:extLst>
      <p:ext uri="{BB962C8B-B14F-4D97-AF65-F5344CB8AC3E}">
        <p14:creationId xmlns:p14="http://schemas.microsoft.com/office/powerpoint/2010/main" val="2405730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D2CC9-EA3B-43F9-9421-EB32B49775E5}"/>
              </a:ext>
            </a:extLst>
          </p:cNvPr>
          <p:cNvSpPr>
            <a:spLocks noGrp="1"/>
          </p:cNvSpPr>
          <p:nvPr>
            <p:ph type="title"/>
          </p:nvPr>
        </p:nvSpPr>
        <p:spPr>
          <a:xfrm>
            <a:off x="685800" y="3124200"/>
            <a:ext cx="7772400" cy="1362075"/>
          </a:xfrm>
        </p:spPr>
        <p:txBody>
          <a:bodyPr/>
          <a:lstStyle/>
          <a:p>
            <a:pPr algn="ctr"/>
            <a:r>
              <a:rPr lang="en-US">
                <a:latin typeface="Corbel" panose="020B0503020204020204" pitchFamily="34" charset="0"/>
              </a:rPr>
              <a:t>Helpful Reminders</a:t>
            </a:r>
          </a:p>
        </p:txBody>
      </p:sp>
    </p:spTree>
    <p:extLst>
      <p:ext uri="{BB962C8B-B14F-4D97-AF65-F5344CB8AC3E}">
        <p14:creationId xmlns:p14="http://schemas.microsoft.com/office/powerpoint/2010/main" val="41396107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10200" y="1066800"/>
            <a:ext cx="3511577" cy="438912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Benefits of Proper Clinical Documentation</a:t>
            </a:r>
          </a:p>
        </p:txBody>
      </p:sp>
      <p:sp>
        <p:nvSpPr>
          <p:cNvPr id="11" name="TextBox 10">
            <a:extLst>
              <a:ext uri="{FF2B5EF4-FFF2-40B4-BE49-F238E27FC236}">
                <a16:creationId xmlns:a16="http://schemas.microsoft.com/office/drawing/2014/main" id="{38C1A8AD-F579-465B-9D15-29A253F5F568}"/>
              </a:ext>
            </a:extLst>
          </p:cNvPr>
          <p:cNvSpPr txBox="1"/>
          <p:nvPr/>
        </p:nvSpPr>
        <p:spPr>
          <a:xfrm>
            <a:off x="535411" y="1466959"/>
            <a:ext cx="4569989" cy="4031873"/>
          </a:xfrm>
          <a:prstGeom prst="rect">
            <a:avLst/>
          </a:prstGeom>
          <a:noFill/>
        </p:spPr>
        <p:txBody>
          <a:bodyPr wrap="square" rtlCol="0">
            <a:spAutoFit/>
          </a:bodyPr>
          <a:lstStyle/>
          <a:p>
            <a:pPr marL="285750" indent="-285750">
              <a:spcBef>
                <a:spcPts val="0"/>
              </a:spcBef>
              <a:spcAft>
                <a:spcPts val="1200"/>
              </a:spcAft>
              <a:buClr>
                <a:schemeClr val="accent4">
                  <a:lumMod val="75000"/>
                  <a:lumOff val="25000"/>
                </a:schemeClr>
              </a:buClr>
              <a:buSzPct val="100000"/>
              <a:buFont typeface="Arial" panose="020B0604020202020204" pitchFamily="34" charset="0"/>
              <a:buChar cha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Allows identification of high-risk patients.</a:t>
            </a:r>
          </a:p>
          <a:p>
            <a:pPr marL="285750" indent="-285750">
              <a:spcBef>
                <a:spcPts val="0"/>
              </a:spcBef>
              <a:spcAft>
                <a:spcPts val="1200"/>
              </a:spcAft>
              <a:buClr>
                <a:schemeClr val="accent4">
                  <a:lumMod val="75000"/>
                  <a:lumOff val="25000"/>
                </a:schemeClr>
              </a:buClr>
              <a:buSzPct val="100000"/>
              <a:buFont typeface="Arial" panose="020B0604020202020204" pitchFamily="34" charset="0"/>
              <a:buChar cha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Allows opportunities to engage patients in care management programs and care prevention initiatives.</a:t>
            </a:r>
          </a:p>
          <a:p>
            <a:pPr marL="285750" indent="-285750">
              <a:spcBef>
                <a:spcPts val="0"/>
              </a:spcBef>
              <a:spcAft>
                <a:spcPts val="1200"/>
              </a:spcAft>
              <a:buClr>
                <a:schemeClr val="accent4">
                  <a:lumMod val="75000"/>
                  <a:lumOff val="25000"/>
                </a:schemeClr>
              </a:buClr>
              <a:buSzPct val="100000"/>
              <a:buFont typeface="Arial" panose="020B0604020202020204" pitchFamily="34" charset="0"/>
              <a:buChar cha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Reduces the administrative burden of medical record requests and adjusting claims for both the provider and Louisiana Blue.</a:t>
            </a:r>
          </a:p>
          <a:p>
            <a:pPr marL="285750" indent="-285750">
              <a:spcBef>
                <a:spcPts val="0"/>
              </a:spcBef>
              <a:spcAft>
                <a:spcPts val="1200"/>
              </a:spcAft>
              <a:buClr>
                <a:schemeClr val="accent4">
                  <a:lumMod val="75000"/>
                  <a:lumOff val="25000"/>
                </a:schemeClr>
              </a:buClr>
              <a:buSzPct val="100000"/>
              <a:buFont typeface="Arial" panose="020B0604020202020204" pitchFamily="34" charset="0"/>
              <a:buChar cha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Reduces costs associated with submitting corrected claims.</a:t>
            </a:r>
          </a:p>
          <a:p>
            <a:pPr marL="285750" indent="-285750">
              <a:spcBef>
                <a:spcPts val="0"/>
              </a:spcBef>
              <a:spcAft>
                <a:spcPts val="1200"/>
              </a:spcAft>
              <a:buClr>
                <a:schemeClr val="accent4">
                  <a:lumMod val="75000"/>
                  <a:lumOff val="25000"/>
                </a:schemeClr>
              </a:buClr>
              <a:buSzPct val="100000"/>
              <a:buFont typeface="Arial" panose="020B0604020202020204" pitchFamily="34" charset="0"/>
              <a:buChar cha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Use of Category II Codes can reduce the need for medical records.</a:t>
            </a:r>
          </a:p>
        </p:txBody>
      </p:sp>
    </p:spTree>
    <p:extLst>
      <p:ext uri="{BB962C8B-B14F-4D97-AF65-F5344CB8AC3E}">
        <p14:creationId xmlns:p14="http://schemas.microsoft.com/office/powerpoint/2010/main" val="48309893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9EDCA325-FF15-457A-849D-ACE5E477C598}"/>
              </a:ext>
            </a:extLst>
          </p:cNvPr>
          <p:cNvSpPr/>
          <p:nvPr/>
        </p:nvSpPr>
        <p:spPr>
          <a:xfrm>
            <a:off x="601470" y="3978913"/>
            <a:ext cx="7941059" cy="1400503"/>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Coding to the Highest Level of Specificity</a:t>
            </a:r>
          </a:p>
        </p:txBody>
      </p:sp>
      <p:sp>
        <p:nvSpPr>
          <p:cNvPr id="6" name="Rectangle 5">
            <a:extLst>
              <a:ext uri="{FF2B5EF4-FFF2-40B4-BE49-F238E27FC236}">
                <a16:creationId xmlns:a16="http://schemas.microsoft.com/office/drawing/2014/main" id="{8B34DDE6-FE8D-4EA2-966A-EFB91CCA3ACA}"/>
              </a:ext>
            </a:extLst>
          </p:cNvPr>
          <p:cNvSpPr/>
          <p:nvPr/>
        </p:nvSpPr>
        <p:spPr>
          <a:xfrm>
            <a:off x="476759" y="924706"/>
            <a:ext cx="8096250" cy="2416046"/>
          </a:xfrm>
          <a:prstGeom prst="rect">
            <a:avLst/>
          </a:prstGeom>
        </p:spPr>
        <p:txBody>
          <a:bodyPr wrap="square">
            <a:spAutoFit/>
          </a:bodyPr>
          <a:lstStyle/>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Include chronic conditions in documentation</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Code to the highest specificity</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Monitored, Evaluated, Assessed or Treated (MEAT) should be noted</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whether a condition is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chronic</a:t>
            </a: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or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acute</a:t>
            </a:r>
            <a:endPar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whether a condition is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controlled</a:t>
            </a: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or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uncontrolled</a:t>
            </a:r>
            <a:r>
              <a:rPr lang="en-US" b="1">
                <a:solidFill>
                  <a:srgbClr val="92D050"/>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to document the current status of condition/how it is being managed</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the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type of diabetes</a:t>
            </a:r>
            <a:r>
              <a:rPr lang="en-US" b="1">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(if applicable)</a:t>
            </a:r>
          </a:p>
        </p:txBody>
      </p:sp>
      <p:sp>
        <p:nvSpPr>
          <p:cNvPr id="9" name="TextBox 8">
            <a:extLst>
              <a:ext uri="{FF2B5EF4-FFF2-40B4-BE49-F238E27FC236}">
                <a16:creationId xmlns:a16="http://schemas.microsoft.com/office/drawing/2014/main" id="{18471BD0-A803-4BE3-89C3-66275742ACD6}"/>
              </a:ext>
            </a:extLst>
          </p:cNvPr>
          <p:cNvSpPr txBox="1"/>
          <p:nvPr/>
        </p:nvSpPr>
        <p:spPr>
          <a:xfrm>
            <a:off x="601470" y="4370219"/>
            <a:ext cx="7941059" cy="889933"/>
          </a:xfrm>
          <a:prstGeom prst="rect">
            <a:avLst/>
          </a:prstGeom>
          <a:noFill/>
        </p:spPr>
        <p:txBody>
          <a:bodyPr wrap="square" rtlCol="0">
            <a:spAutoFit/>
          </a:bodyPr>
          <a:lstStyle/>
          <a:p>
            <a:pPr algn="ct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Example: Notes may say “Diabetes Type II and CKD Stage III,” </a:t>
            </a:r>
          </a:p>
          <a:p>
            <a:pPr algn="ct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but if stated as “CKD III Due to Diabetes,” it would result in a different ICD-10 Code.</a:t>
            </a:r>
          </a:p>
          <a:p>
            <a:endParaRPr lang="en-US">
              <a:solidFill>
                <a:srgbClr val="55565A"/>
              </a:solidFill>
              <a:latin typeface="Corbel" panose="020B0503020204020204" pitchFamily="34" charset="0"/>
            </a:endParaRPr>
          </a:p>
        </p:txBody>
      </p:sp>
      <p:sp>
        <p:nvSpPr>
          <p:cNvPr id="10" name="TextBox 9">
            <a:extLst>
              <a:ext uri="{FF2B5EF4-FFF2-40B4-BE49-F238E27FC236}">
                <a16:creationId xmlns:a16="http://schemas.microsoft.com/office/drawing/2014/main" id="{76BE23FB-7BCF-408B-9D5B-CF33D007D5FE}"/>
              </a:ext>
            </a:extLst>
          </p:cNvPr>
          <p:cNvSpPr txBox="1"/>
          <p:nvPr/>
        </p:nvSpPr>
        <p:spPr>
          <a:xfrm>
            <a:off x="1601595" y="5638800"/>
            <a:ext cx="6095999" cy="584775"/>
          </a:xfrm>
          <a:prstGeom prst="rect">
            <a:avLst/>
          </a:prstGeom>
          <a:noFill/>
        </p:spPr>
        <p:txBody>
          <a:bodyPr wrap="square" rtlCol="0">
            <a:spAutoFit/>
          </a:bodyPr>
          <a:lstStyle/>
          <a:p>
            <a:pPr algn="ctr"/>
            <a:r>
              <a:rPr lang="en-US" sz="1600" b="1">
                <a:solidFill>
                  <a:srgbClr val="0070C0"/>
                </a:solidFill>
                <a:latin typeface="Corbel" panose="020B0503020204020204" pitchFamily="34" charset="0"/>
                <a:cs typeface="Segoe UI" panose="020B0502040204020203" pitchFamily="34" charset="0"/>
              </a:rPr>
              <a:t>Improper documentation could result in audits and/or the request of medical records.</a:t>
            </a:r>
          </a:p>
        </p:txBody>
      </p:sp>
    </p:spTree>
    <p:extLst>
      <p:ext uri="{BB962C8B-B14F-4D97-AF65-F5344CB8AC3E}">
        <p14:creationId xmlns:p14="http://schemas.microsoft.com/office/powerpoint/2010/main" val="14586292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286000"/>
            <a:ext cx="3245697" cy="2514600"/>
          </a:xfrm>
          <a:prstGeom prst="rect">
            <a:avLst/>
          </a:prstGeom>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Medical Record Requests</a:t>
            </a:r>
          </a:p>
        </p:txBody>
      </p:sp>
      <p:sp>
        <p:nvSpPr>
          <p:cNvPr id="2" name="TextBox 1"/>
          <p:cNvSpPr txBox="1"/>
          <p:nvPr/>
        </p:nvSpPr>
        <p:spPr>
          <a:xfrm>
            <a:off x="381000" y="914400"/>
            <a:ext cx="7617160" cy="861774"/>
          </a:xfrm>
          <a:prstGeom prst="rect">
            <a:avLst/>
          </a:prstGeom>
          <a:noFill/>
        </p:spPr>
        <p:txBody>
          <a:bodyPr wrap="square" rtlCol="0">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From time to time, you may receive a medical record request from us or one of our vendors to perform medical record chart audits on our behalf.</a:t>
            </a:r>
          </a:p>
          <a:p>
            <a:endParaRPr lang="en-US">
              <a:solidFill>
                <a:srgbClr val="55565A"/>
              </a:solidFill>
              <a:latin typeface="Corbel" panose="020B0503020204020204" pitchFamily="34" charset="0"/>
            </a:endParaRPr>
          </a:p>
        </p:txBody>
      </p:sp>
      <p:sp>
        <p:nvSpPr>
          <p:cNvPr id="6" name="TextBox 5"/>
          <p:cNvSpPr txBox="1"/>
          <p:nvPr/>
        </p:nvSpPr>
        <p:spPr>
          <a:xfrm>
            <a:off x="381000" y="1658152"/>
            <a:ext cx="4645360" cy="5432256"/>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Per your Louisiana Blue network agreement,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providers are not to charge a fee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for providing medical records to Louisiana Blue or agencies acting on our behalf.</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If you use a copy center or a vendor to provide us with requested medical records, providers are to ensure we receive those records without a charge.</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You do not need to obtain a distinct and specific authorization from the member for these medical record releases or reviews.</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patient’s Louisiana Blue subscriber contract allows for the release of the information to Louisiana Blue or its designee.</a:t>
            </a:r>
          </a:p>
          <a:p>
            <a:pPr marL="274320" indent="-274320">
              <a:spcAft>
                <a:spcPts val="1800"/>
              </a:spcAft>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iLinkBlue has a Document Upload feature allowing documents, including </a:t>
            </a:r>
            <a:r>
              <a:rPr lang="en-US" sz="1600">
                <a:solidFill>
                  <a:srgbClr val="55565A"/>
                </a:solidFill>
                <a:latin typeface="Corbel" panose="020B0503020204020204" pitchFamily="34" charset="0"/>
              </a:rPr>
              <a:t>medical records for retrospective or post claim review,</a:t>
            </a:r>
            <a:r>
              <a:rPr lang="en-US" sz="1600">
                <a:solidFill>
                  <a:srgbClr val="55565A"/>
                </a:solidFill>
                <a:latin typeface="Corbel" panose="020B0503020204020204" pitchFamily="34" charset="0"/>
                <a:cs typeface="Segoe UI" panose="020B0502040204020203" pitchFamily="34" charset="0"/>
              </a:rPr>
              <a:t> to be uploaded that would otherwise be faxed, emailed or mailed. </a:t>
            </a:r>
            <a:endParaRPr lang="en-US" sz="1600">
              <a:latin typeface="Corbel" panose="020B0503020204020204" pitchFamily="34" charset="0"/>
            </a:endParaRPr>
          </a:p>
          <a:p>
            <a:pPr hangingPunct="0"/>
            <a:endParaRPr lang="en-US" sz="1400" b="1">
              <a:latin typeface="Corbel" panose="020B0503020204020204" pitchFamily="34" charset="0"/>
            </a:endParaRPr>
          </a:p>
        </p:txBody>
      </p:sp>
      <p:sp>
        <p:nvSpPr>
          <p:cNvPr id="12" name="Right Arrow 11"/>
          <p:cNvSpPr/>
          <p:nvPr/>
        </p:nvSpPr>
        <p:spPr>
          <a:xfrm>
            <a:off x="4724400" y="6172200"/>
            <a:ext cx="457200" cy="457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latin typeface="Corbel" panose="020B0503020204020204" pitchFamily="34" charset="0"/>
            </a:endParaRPr>
          </a:p>
        </p:txBody>
      </p:sp>
    </p:spTree>
    <p:extLst>
      <p:ext uri="{BB962C8B-B14F-4D97-AF65-F5344CB8AC3E}">
        <p14:creationId xmlns:p14="http://schemas.microsoft.com/office/powerpoint/2010/main" val="4862211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86C8C-C18F-4025-9892-E7DD4E0050ED}"/>
              </a:ext>
            </a:extLst>
          </p:cNvPr>
          <p:cNvPicPr>
            <a:picLocks noChangeAspect="1"/>
          </p:cNvPicPr>
          <p:nvPr/>
        </p:nvPicPr>
        <p:blipFill>
          <a:blip r:embed="rId3" cstate="print">
            <a:extLst>
              <a:ext uri="{28A0092B-C50C-407E-A947-70E740481C1C}">
                <a14:useLocalDpi xmlns:a14="http://schemas.microsoft.com/office/drawing/2010/main" val="0"/>
              </a:ext>
            </a:extLst>
          </a:blip>
          <a:srcRect l="11512" t="7337" r="11715"/>
          <a:stretch/>
        </p:blipFill>
        <p:spPr>
          <a:xfrm>
            <a:off x="5042452" y="1329153"/>
            <a:ext cx="2663687" cy="2118189"/>
          </a:xfrm>
          <a:prstGeom prst="rect">
            <a:avLst/>
          </a:prstGeom>
          <a:ln w="3175">
            <a:solidFill>
              <a:srgbClr val="55565A"/>
            </a:solidFill>
          </a:ln>
        </p:spPr>
      </p:pic>
      <p:sp>
        <p:nvSpPr>
          <p:cNvPr id="10" name="Rectangle 9"/>
          <p:cNvSpPr/>
          <p:nvPr/>
        </p:nvSpPr>
        <p:spPr>
          <a:xfrm>
            <a:off x="609600" y="762000"/>
            <a:ext cx="8077200" cy="338554"/>
          </a:xfrm>
          <a:prstGeom prst="rect">
            <a:avLst/>
          </a:prstGeom>
        </p:spPr>
        <p:txBody>
          <a:bodyPr wrap="square">
            <a:spAutoFit/>
          </a:bodyPr>
          <a:lstStyle/>
          <a:p>
            <a:pPr marL="285750" indent="-285750">
              <a:spcAft>
                <a:spcPts val="1800"/>
              </a:spcAft>
              <a:buFont typeface="Arial" pitchFamily="34" charset="0"/>
              <a:buChar char="•"/>
            </a:pPr>
            <a:endParaRPr lang="en-US" sz="1600">
              <a:latin typeface="Corbel" panose="020B0503020204020204" pitchFamily="34" charset="0"/>
              <a:cs typeface="Arial" panose="020B0604020202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Provider Self-service </a:t>
            </a:r>
          </a:p>
        </p:txBody>
      </p:sp>
      <p:sp>
        <p:nvSpPr>
          <p:cNvPr id="11" name="TextBox 10"/>
          <p:cNvSpPr txBox="1"/>
          <p:nvPr/>
        </p:nvSpPr>
        <p:spPr>
          <a:xfrm>
            <a:off x="457200" y="923865"/>
            <a:ext cx="4038600" cy="2739211"/>
          </a:xfrm>
          <a:prstGeom prst="rect">
            <a:avLst/>
          </a:prstGeom>
          <a:noFill/>
        </p:spPr>
        <p:txBody>
          <a:bodyPr wrap="square" rtlCol="0">
            <a:spAutoFit/>
          </a:bodyPr>
          <a:lstStyle/>
          <a:p>
            <a:pPr>
              <a:spcAft>
                <a:spcPts val="600"/>
              </a:spcAft>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Providers are required to use our self-service tools for:</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Member eligibility</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Claim status inquiries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Professional allowable searches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Medical policy searches</a:t>
            </a:r>
          </a:p>
          <a:p>
            <a:pPr>
              <a:spcAft>
                <a:spcPts val="600"/>
              </a:spcAft>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These services will no longer be handled directly by our Customer Care Center.</a:t>
            </a:r>
          </a:p>
          <a:p>
            <a:pPr marL="569913" lvl="1" indent="-231775">
              <a:spcAft>
                <a:spcPts val="1200"/>
              </a:spcAft>
              <a:buClr>
                <a:srgbClr val="55565A"/>
              </a:buClr>
              <a:buFont typeface="Segoe UI" panose="020B0502040204020203" pitchFamily="34" charset="0"/>
              <a:buChar char="−"/>
            </a:pPr>
            <a:endParaRPr lang="en-US" sz="14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D9F0B1E-8A01-499E-849E-3EB51B1AA447}"/>
              </a:ext>
            </a:extLst>
          </p:cNvPr>
          <p:cNvSpPr/>
          <p:nvPr/>
        </p:nvSpPr>
        <p:spPr>
          <a:xfrm>
            <a:off x="457201" y="3463820"/>
            <a:ext cx="5181600" cy="2616101"/>
          </a:xfrm>
          <a:prstGeom prst="rect">
            <a:avLst/>
          </a:prstGeom>
        </p:spPr>
        <p:txBody>
          <a:bodyPr wrap="square">
            <a:spAutoFit/>
          </a:bodyPr>
          <a:lstStyle/>
          <a:p>
            <a:pPr>
              <a:spcAft>
                <a:spcPts val="600"/>
              </a:spcAf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Self-service tools available to providers:</a:t>
            </a:r>
          </a:p>
          <a:p>
            <a:pPr marL="285750" indent="-285750">
              <a:spcBef>
                <a:spcPts val="0"/>
              </a:spcBef>
              <a:spcAft>
                <a:spcPts val="600"/>
              </a:spcAft>
              <a:buFont typeface="Arial" panose="020B0604020202020204" pitchFamily="34" charset="0"/>
              <a:buChar char="•"/>
            </a:pPr>
            <a:r>
              <a:rPr lang="en-US" sz="1600" dirty="0" err="1">
                <a:solidFill>
                  <a:srgbClr val="55565A"/>
                </a:solidFill>
                <a:latin typeface="Corbel" panose="020B0503020204020204" pitchFamily="34" charset="0"/>
                <a:ea typeface="Segoe UI" panose="020B0502040204020203" pitchFamily="34" charset="0"/>
                <a:cs typeface="Segoe UI" panose="020B0502040204020203" pitchFamily="34" charset="0"/>
              </a:rPr>
              <a:t>iLinkBlue</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www.lablue.com/ilinkblue</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Interactive Voice Recognition (IVR)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(1-800-922-8866)</a:t>
            </a:r>
          </a:p>
          <a:p>
            <a:pPr marL="548640" lvl="1" indent="-285750">
              <a:spcAft>
                <a:spcPts val="600"/>
              </a:spcAft>
              <a:buFont typeface="Symbol" panose="05050102010706020507" pitchFamily="18" charset="2"/>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The Automated Benefits &amp; Claim Status (IVR Navigation Guide) Tidbit will help you navigate the IVR system and is available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&gt;Tidbits.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HIPAA 27x transactions</a:t>
            </a:r>
            <a:endParaRPr lang="en-US" sz="2000" dirty="0">
              <a:latin typeface="Corbel" panose="020B0503020204020204" pitchFamily="34" charset="0"/>
            </a:endParaRPr>
          </a:p>
        </p:txBody>
      </p:sp>
      <p:pic>
        <p:nvPicPr>
          <p:cNvPr id="4" name="Picture 3">
            <a:extLst>
              <a:ext uri="{FF2B5EF4-FFF2-40B4-BE49-F238E27FC236}">
                <a16:creationId xmlns:a16="http://schemas.microsoft.com/office/drawing/2014/main" id="{C35E213C-9D54-4FC4-A6B9-B2EAC1A659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2974991"/>
            <a:ext cx="2308612" cy="2988514"/>
          </a:xfrm>
          <a:prstGeom prst="rect">
            <a:avLst/>
          </a:prstGeom>
          <a:ln w="3175">
            <a:solidFill>
              <a:srgbClr val="55565A"/>
            </a:solidFill>
          </a:ln>
        </p:spPr>
      </p:pic>
    </p:spTree>
    <p:extLst>
      <p:ext uri="{BB962C8B-B14F-4D97-AF65-F5344CB8AC3E}">
        <p14:creationId xmlns:p14="http://schemas.microsoft.com/office/powerpoint/2010/main" val="8575162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09C54-236F-F375-EF12-463E1195CD93}"/>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Abadi" panose="020B06040201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sz="4000" kern="0">
                <a:latin typeface="Corbel" panose="020B0503020204020204" pitchFamily="34" charset="0"/>
              </a:rPr>
              <a:t>Support</a:t>
            </a:r>
            <a:endParaRPr lang="en-US" kern="0">
              <a:latin typeface="Corbel" panose="020B0503020204020204" pitchFamily="34" charset="0"/>
            </a:endParaRPr>
          </a:p>
        </p:txBody>
      </p:sp>
    </p:spTree>
    <p:extLst>
      <p:ext uri="{BB962C8B-B14F-4D97-AF65-F5344CB8AC3E}">
        <p14:creationId xmlns:p14="http://schemas.microsoft.com/office/powerpoint/2010/main" val="2891044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3F94AB79-CB4E-2203-DFDA-9CF36E940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282" y="1728037"/>
            <a:ext cx="3658422" cy="4777409"/>
          </a:xfrm>
          <a:prstGeom prst="rect">
            <a:avLst/>
          </a:prstGeom>
          <a:ln w="3175">
            <a:solidFill>
              <a:srgbClr val="55565A"/>
            </a:solidFill>
          </a:ln>
        </p:spPr>
      </p:pic>
      <p:sp>
        <p:nvSpPr>
          <p:cNvPr id="14" name="Content Placeholder 2">
            <a:extLst>
              <a:ext uri="{FF2B5EF4-FFF2-40B4-BE49-F238E27FC236}">
                <a16:creationId xmlns:a16="http://schemas.microsoft.com/office/drawing/2014/main" id="{188D2255-E9E6-4196-98EB-F198C2E41140}"/>
              </a:ext>
            </a:extLst>
          </p:cNvPr>
          <p:cNvSpPr>
            <a:spLocks noGrp="1"/>
          </p:cNvSpPr>
          <p:nvPr>
            <p:ph idx="4294967295"/>
          </p:nvPr>
        </p:nvSpPr>
        <p:spPr>
          <a:xfrm>
            <a:off x="522549" y="1039176"/>
            <a:ext cx="3792538" cy="1668463"/>
          </a:xfrm>
        </p:spPr>
        <p:txBody>
          <a:bodyPr>
            <a:noAutofit/>
          </a:bodyPr>
          <a:lstStyle/>
          <a:p>
            <a:pPr marL="0" indent="0">
              <a:lnSpc>
                <a:spcPct val="114000"/>
              </a:lnSpc>
              <a:spcBef>
                <a:spcPts val="0"/>
              </a:spcBef>
              <a:spcAft>
                <a:spcPts val="600"/>
              </a:spcAft>
              <a:buNone/>
              <a:defRPr/>
            </a:pPr>
            <a:r>
              <a:rPr lang="en-US" sz="1800">
                <a:solidFill>
                  <a:srgbClr val="55565A"/>
                </a:solidFill>
                <a:latin typeface="Corbel" panose="020B0503020204020204" pitchFamily="34" charset="0"/>
                <a:ea typeface="Segoe UI" panose="020B0502040204020203" pitchFamily="34" charset="0"/>
              </a:rPr>
              <a:t>Some change selections on the </a:t>
            </a:r>
            <a:r>
              <a:rPr lang="en-US" sz="1800" b="1">
                <a:solidFill>
                  <a:srgbClr val="0070C0"/>
                </a:solidFill>
                <a:latin typeface="Corbel" panose="020B0503020204020204" pitchFamily="34" charset="0"/>
                <a:ea typeface="Segoe UI" panose="020B0502040204020203" pitchFamily="34" charset="0"/>
              </a:rPr>
              <a:t>Provider Update Request Form </a:t>
            </a:r>
            <a:r>
              <a:rPr lang="en-US" sz="1800">
                <a:solidFill>
                  <a:srgbClr val="55565A"/>
                </a:solidFill>
                <a:latin typeface="Corbel" panose="020B0503020204020204" pitchFamily="34" charset="0"/>
                <a:ea typeface="Segoe UI" panose="020B0502040204020203" pitchFamily="34" charset="0"/>
              </a:rPr>
              <a:t>include a checklist of required supporting documentation needed to complete your request.</a:t>
            </a:r>
          </a:p>
          <a:p>
            <a:pPr marL="0" indent="0">
              <a:lnSpc>
                <a:spcPct val="114000"/>
              </a:lnSpc>
              <a:spcBef>
                <a:spcPts val="0"/>
              </a:spcBef>
              <a:spcAft>
                <a:spcPts val="600"/>
              </a:spcAft>
              <a:buNone/>
              <a:defRPr/>
            </a:pPr>
            <a:r>
              <a:rPr lang="en-US" sz="1800">
                <a:solidFill>
                  <a:srgbClr val="55565A"/>
                </a:solidFill>
                <a:latin typeface="Corbel" panose="020B0503020204020204" pitchFamily="34" charset="0"/>
                <a:ea typeface="Segoe UI" panose="020B0502040204020203" pitchFamily="34" charset="0"/>
              </a:rPr>
              <a:t> </a:t>
            </a:r>
          </a:p>
        </p:txBody>
      </p:sp>
      <p:sp>
        <p:nvSpPr>
          <p:cNvPr id="2" name="Content Placeholder 2">
            <a:extLst>
              <a:ext uri="{FF2B5EF4-FFF2-40B4-BE49-F238E27FC236}">
                <a16:creationId xmlns:a16="http://schemas.microsoft.com/office/drawing/2014/main" id="{0AEC98DD-9553-6068-2B3C-25FEC4309E04}"/>
              </a:ext>
            </a:extLst>
          </p:cNvPr>
          <p:cNvSpPr txBox="1">
            <a:spLocks/>
          </p:cNvSpPr>
          <p:nvPr/>
        </p:nvSpPr>
        <p:spPr>
          <a:xfrm>
            <a:off x="999447" y="3016645"/>
            <a:ext cx="4020835" cy="1629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Complete the checklist:</a:t>
            </a:r>
          </a:p>
          <a:p>
            <a:pPr>
              <a:lnSpc>
                <a:spcPct val="100000"/>
              </a:lnSpc>
              <a:spcAft>
                <a:spcPts val="1200"/>
              </a:spcAft>
              <a:buClr>
                <a:srgbClr val="55565A"/>
              </a:buClr>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Ensure all requested items on the checklist are included or completed before submitting.</a:t>
            </a:r>
          </a:p>
        </p:txBody>
      </p:sp>
      <p:sp>
        <p:nvSpPr>
          <p:cNvPr id="4" name="Rounded Rectangle 2">
            <a:extLst>
              <a:ext uri="{FF2B5EF4-FFF2-40B4-BE49-F238E27FC236}">
                <a16:creationId xmlns:a16="http://schemas.microsoft.com/office/drawing/2014/main" id="{8703DE7D-D6E2-3389-E746-A81903EA3FD2}"/>
              </a:ext>
            </a:extLst>
          </p:cNvPr>
          <p:cNvSpPr/>
          <p:nvPr/>
        </p:nvSpPr>
        <p:spPr bwMode="auto">
          <a:xfrm>
            <a:off x="5106151" y="4645188"/>
            <a:ext cx="3486684" cy="771172"/>
          </a:xfrm>
          <a:prstGeom prst="roundRect">
            <a:avLst>
              <a:gd name="adj" fmla="val 9633"/>
            </a:avLst>
          </a:prstGeom>
          <a:noFill/>
          <a:ln w="38100">
            <a:solidFill>
              <a:srgbClr val="F89728"/>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w="57150">
                <a:solidFill>
                  <a:schemeClr val="tx1"/>
                </a:solidFill>
              </a:ln>
              <a:solidFill>
                <a:srgbClr val="FFC000"/>
              </a:solidFill>
              <a:effectLst/>
              <a:latin typeface="Corbel" panose="020B0503020204020204" pitchFamily="34" charset="0"/>
            </a:endParaRPr>
          </a:p>
        </p:txBody>
      </p:sp>
      <p:sp>
        <p:nvSpPr>
          <p:cNvPr id="10" name="TextBox 9">
            <a:extLst>
              <a:ext uri="{FF2B5EF4-FFF2-40B4-BE49-F238E27FC236}">
                <a16:creationId xmlns:a16="http://schemas.microsoft.com/office/drawing/2014/main" id="{C104EFD0-AEC5-6DC2-3701-A5C5AC1E1F47}"/>
              </a:ext>
            </a:extLst>
          </p:cNvPr>
          <p:cNvSpPr txBox="1"/>
          <p:nvPr/>
        </p:nvSpPr>
        <p:spPr>
          <a:xfrm>
            <a:off x="2418818" y="5510391"/>
            <a:ext cx="2507674" cy="923330"/>
          </a:xfrm>
          <a:prstGeom prst="rect">
            <a:avLst/>
          </a:prstGeom>
          <a:noFill/>
        </p:spPr>
        <p:txBody>
          <a:bodyPr wrap="square">
            <a:spAutoFit/>
          </a:bodyPr>
          <a:lstStyle/>
          <a:p>
            <a:pPr marL="0" indent="0">
              <a:lnSpc>
                <a:spcPct val="100000"/>
              </a:lnSpc>
              <a:spcAft>
                <a:spcPts val="1200"/>
              </a:spcAft>
              <a:buClr>
                <a:srgbClr val="55565A"/>
              </a:buClr>
              <a:buNone/>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Submissions that are missing checklist items will be returned.</a:t>
            </a:r>
          </a:p>
        </p:txBody>
      </p:sp>
      <p:pic>
        <p:nvPicPr>
          <p:cNvPr id="11" name="Graphic 10" descr="Marketing">
            <a:extLst>
              <a:ext uri="{FF2B5EF4-FFF2-40B4-BE49-F238E27FC236}">
                <a16:creationId xmlns:a16="http://schemas.microsoft.com/office/drawing/2014/main" id="{F81C062D-3C81-BCBE-FE9E-E097354928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165" y="5181600"/>
            <a:ext cx="1734636" cy="1734636"/>
          </a:xfrm>
          <a:prstGeom prst="rect">
            <a:avLst/>
          </a:prstGeom>
          <a:effectLst/>
        </p:spPr>
      </p:pic>
      <p:sp>
        <p:nvSpPr>
          <p:cNvPr id="6" name="Title 1">
            <a:extLst>
              <a:ext uri="{FF2B5EF4-FFF2-40B4-BE49-F238E27FC236}">
                <a16:creationId xmlns:a16="http://schemas.microsoft.com/office/drawing/2014/main" id="{105963D7-6E4B-9071-F24E-FD3F31EA974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
        <p:nvSpPr>
          <p:cNvPr id="12" name="Flowchart: Off-page Connector 11">
            <a:extLst>
              <a:ext uri="{FF2B5EF4-FFF2-40B4-BE49-F238E27FC236}">
                <a16:creationId xmlns:a16="http://schemas.microsoft.com/office/drawing/2014/main" id="{ACF44A2C-D843-41AA-C9C1-29B4BCDEE2D7}"/>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2DFA1F-9FC3-5CFC-8379-574D65719B74}"/>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Tree>
    <p:extLst>
      <p:ext uri="{BB962C8B-B14F-4D97-AF65-F5344CB8AC3E}">
        <p14:creationId xmlns:p14="http://schemas.microsoft.com/office/powerpoint/2010/main" val="23433540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762000"/>
            <a:ext cx="8077200" cy="338554"/>
          </a:xfrm>
          <a:prstGeom prst="rect">
            <a:avLst/>
          </a:prstGeom>
        </p:spPr>
        <p:txBody>
          <a:bodyPr wrap="square">
            <a:spAutoFit/>
          </a:bodyPr>
          <a:lstStyle/>
          <a:p>
            <a:pPr marL="285750" indent="-285750">
              <a:spcAft>
                <a:spcPts val="1800"/>
              </a:spcAft>
              <a:buFont typeface="Arial" pitchFamily="34" charset="0"/>
              <a:buChar char="•"/>
            </a:pPr>
            <a:endParaRPr lang="en-US" sz="1600">
              <a:latin typeface="Corbel" panose="020B0503020204020204" pitchFamily="34" charset="0"/>
              <a:cs typeface="Arial" panose="020B0604020202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Customer Care Center</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17" name="Rectangle 4"/>
          <p:cNvSpPr>
            <a:spLocks noChangeArrowheads="1"/>
          </p:cNvSpPr>
          <p:nvPr/>
        </p:nvSpPr>
        <p:spPr bwMode="auto">
          <a:xfrm>
            <a:off x="457200" y="3678755"/>
            <a:ext cx="7239000" cy="3026845"/>
          </a:xfrm>
          <a:prstGeom prst="rect">
            <a:avLst/>
          </a:prstGeom>
          <a:noFill/>
          <a:ln w="9525">
            <a:noFill/>
            <a:miter lim="800000"/>
            <a:headEnd/>
            <a:tailEnd/>
          </a:ln>
        </p:spPr>
        <p:txBody>
          <a:bodyPr/>
          <a:lstStyle/>
          <a:p>
            <a:pPr>
              <a:spcBef>
                <a:spcPct val="20000"/>
              </a:spcBef>
              <a:spcAft>
                <a:spcPts val="900"/>
              </a:spcAft>
              <a:buClr>
                <a:schemeClr val="tx1"/>
              </a:buClr>
              <a:buSzPct val="50000"/>
            </a:pPr>
            <a:r>
              <a:rPr lang="en-US" sz="1600" b="1">
                <a:latin typeface="Corbel" panose="020B0503020204020204" pitchFamily="34" charset="0"/>
                <a:ea typeface="Segoe UI" panose="020B0502040204020203" pitchFamily="34" charset="0"/>
                <a:cs typeface="Segoe UI" panose="020B0502040204020203" pitchFamily="34" charset="0"/>
              </a:rPr>
              <a:t>BlueCard Eligibility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a:latin typeface="Corbel" panose="020B0503020204020204" pitchFamily="34" charset="0"/>
                <a:ea typeface="Segoe UI" panose="020B0502040204020203" pitchFamily="34" charset="0"/>
                <a:cs typeface="Segoe UI" panose="020B0502040204020203" pitchFamily="34" charset="0"/>
              </a:rPr>
              <a:t> </a:t>
            </a:r>
            <a:r>
              <a:rPr lang="en-US" sz="1600">
                <a:solidFill>
                  <a:schemeClr val="bg2">
                    <a:lumMod val="75000"/>
                  </a:schemeClr>
                </a:solidFill>
                <a:latin typeface="Corbel" panose="020B0503020204020204" pitchFamily="34" charset="0"/>
                <a:ea typeface="Segoe UI" panose="020B0502040204020203" pitchFamily="34" charset="0"/>
                <a:cs typeface="Segoe UI" panose="020B0502040204020203" pitchFamily="34" charset="0"/>
              </a:rPr>
              <a:t>1-800-676-BLUE (1-800-676-2583)</a:t>
            </a:r>
            <a:r>
              <a:rPr lang="en-US" sz="1600">
                <a:latin typeface="Corbel" panose="020B0503020204020204" pitchFamily="34" charset="0"/>
                <a:ea typeface="Segoe UI" panose="020B0502040204020203" pitchFamily="34" charset="0"/>
                <a:cs typeface="Segoe UI" panose="020B0502040204020203" pitchFamily="34" charset="0"/>
              </a:rPr>
              <a:t> </a:t>
            </a:r>
            <a:br>
              <a:rPr lang="en-US" sz="1600">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for out-of-state member eligibility and benefits information</a:t>
            </a:r>
          </a:p>
          <a:p>
            <a:pPr>
              <a:spcBef>
                <a:spcPct val="20000"/>
              </a:spcBef>
              <a:spcAft>
                <a:spcPts val="900"/>
              </a:spcAft>
              <a:buClr>
                <a:schemeClr val="tx1"/>
              </a:buClr>
              <a:buSzPct val="50000"/>
            </a:pPr>
            <a:r>
              <a:rPr lang="en-US" sz="1600" b="1">
                <a:latin typeface="Corbel" panose="020B0503020204020204" pitchFamily="34" charset="0"/>
                <a:ea typeface="Segoe UI" panose="020B0502040204020203" pitchFamily="34" charset="0"/>
                <a:cs typeface="Segoe UI" panose="020B0502040204020203" pitchFamily="34" charset="0"/>
              </a:rPr>
              <a:t>Fraud &amp; Abuse Hotline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a:latin typeface="Corbel" panose="020B0503020204020204" pitchFamily="34" charset="0"/>
                <a:ea typeface="Segoe UI" panose="020B0502040204020203" pitchFamily="34" charset="0"/>
                <a:cs typeface="Segoe UI" panose="020B0502040204020203" pitchFamily="34" charset="0"/>
              </a:rPr>
              <a:t> </a:t>
            </a:r>
            <a:r>
              <a:rPr lang="en-US" sz="1600">
                <a:solidFill>
                  <a:schemeClr val="bg2">
                    <a:lumMod val="75000"/>
                  </a:schemeClr>
                </a:solidFill>
                <a:latin typeface="Corbel" panose="020B0503020204020204" pitchFamily="34" charset="0"/>
                <a:ea typeface="Segoe UI" panose="020B0502040204020203" pitchFamily="34" charset="0"/>
                <a:cs typeface="Segoe UI" panose="020B0502040204020203" pitchFamily="34" charset="0"/>
              </a:rPr>
              <a:t>1-800-392-9249</a:t>
            </a:r>
            <a:br>
              <a:rPr lang="en-US" sz="1600">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Call 24/7 and you can remain anonymous as all reports are confidential </a:t>
            </a:r>
          </a:p>
          <a:p>
            <a:pPr>
              <a:buClr>
                <a:schemeClr val="tx1"/>
              </a:buClr>
              <a:buSzPct val="50000"/>
            </a:pPr>
            <a:r>
              <a:rPr lang="en-US" sz="1800" b="1">
                <a:solidFill>
                  <a:srgbClr val="0085CA"/>
                </a:solidFill>
                <a:latin typeface="Corbel" panose="020B0503020204020204" pitchFamily="34" charset="0"/>
                <a:ea typeface="Segoe UI" panose="020B0502040204020203" pitchFamily="34" charset="0"/>
                <a:cs typeface="Segoe UI" panose="020B0502040204020203" pitchFamily="34" charset="0"/>
              </a:rPr>
              <a:t>Health Services Division </a:t>
            </a:r>
            <a:r>
              <a:rPr lang="en-US" sz="1600">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600">
                <a:solidFill>
                  <a:schemeClr val="bg2">
                    <a:lumMod val="75000"/>
                  </a:schemeClr>
                </a:solidFill>
                <a:latin typeface="Corbel" panose="020B0503020204020204" pitchFamily="34" charset="0"/>
                <a:cs typeface="Segoe UI" panose="020B0502040204020203" pitchFamily="34" charset="0"/>
              </a:rPr>
              <a:t>1-800-716-2299</a:t>
            </a:r>
          </a:p>
          <a:p>
            <a:pPr marL="341313" indent="-231775">
              <a:lnSpc>
                <a:spcPts val="2000"/>
              </a:lnSpc>
              <a:buClr>
                <a:schemeClr val="tx1"/>
              </a:buClr>
              <a:buSzPct val="50000"/>
            </a:pPr>
            <a:r>
              <a:rPr lang="en-US" sz="18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1</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provider contracts</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2</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credentialing and provider record information</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3</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iLinkBlue and clearinghouse information</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4</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provider relations</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5</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security access to online services</a:t>
            </a:r>
          </a:p>
          <a:p>
            <a:pPr marL="341313" indent="-231775">
              <a:buClr>
                <a:schemeClr val="tx1"/>
              </a:buClr>
              <a:buSzPct val="50000"/>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a:t>
            </a:r>
            <a:endParaRPr lang="en-US" sz="1400">
              <a:solidFill>
                <a:srgbClr val="7F7F7F"/>
              </a:solidFill>
              <a:latin typeface="Corbel" panose="020B0503020204020204" pitchFamily="34" charset="0"/>
              <a:ea typeface="Segoe UI" panose="020B0502040204020203" pitchFamily="34" charset="0"/>
              <a:cs typeface="Segoe UI" panose="020B0502040204020203" pitchFamily="34" charset="0"/>
            </a:endParaRPr>
          </a:p>
          <a:p>
            <a:pPr marL="341313" indent="-231775">
              <a:buClr>
                <a:schemeClr val="tx1"/>
              </a:buClr>
              <a:buSzPct val="50000"/>
              <a:buFont typeface="Arial" pitchFamily="34" charset="0"/>
              <a:buChar char="•"/>
            </a:pPr>
            <a:endParaRPr lang="en-US" sz="1600">
              <a:solidFill>
                <a:srgbClr val="7F7F7F"/>
              </a:solidFill>
              <a:latin typeface="Corbel" panose="020B0503020204020204" pitchFamily="34" charset="0"/>
              <a:ea typeface="Segoe UI" panose="020B0502040204020203" pitchFamily="34" charset="0"/>
              <a:cs typeface="Segoe UI" panose="020B0502040204020203" pitchFamily="34" charset="0"/>
            </a:endParaRPr>
          </a:p>
        </p:txBody>
      </p:sp>
      <p:sp>
        <p:nvSpPr>
          <p:cNvPr id="18" name="Rectangle 7"/>
          <p:cNvSpPr>
            <a:spLocks noChangeArrowheads="1"/>
          </p:cNvSpPr>
          <p:nvPr/>
        </p:nvSpPr>
        <p:spPr bwMode="auto">
          <a:xfrm>
            <a:off x="425027" y="3212029"/>
            <a:ext cx="8296274" cy="609600"/>
          </a:xfrm>
          <a:prstGeom prst="rect">
            <a:avLst/>
          </a:prstGeom>
          <a:noFill/>
          <a:ln w="9525">
            <a:noFill/>
            <a:miter lim="800000"/>
            <a:headEnd/>
            <a:tailEnd/>
          </a:ln>
        </p:spPr>
        <p:txBody>
          <a:bodyPr/>
          <a:lstStyle/>
          <a:p>
            <a:pPr marL="342900" indent="-342900">
              <a:spcBef>
                <a:spcPct val="20000"/>
              </a:spcBef>
              <a:spcAft>
                <a:spcPct val="25000"/>
              </a:spcAft>
              <a:buClr>
                <a:schemeClr val="tx1"/>
              </a:buClr>
            </a:pPr>
            <a:r>
              <a:rPr lang="en-US" sz="2000" b="1">
                <a:solidFill>
                  <a:srgbClr val="F89728"/>
                </a:solidFill>
                <a:latin typeface="Corbel" panose="020B0503020204020204" pitchFamily="34" charset="0"/>
                <a:ea typeface="Segoe UI" panose="020B0502040204020203" pitchFamily="34" charset="0"/>
                <a:cs typeface="Segoe UI" panose="020B0502040204020203" pitchFamily="34" charset="0"/>
              </a:rPr>
              <a:t>Other Provider Phone Lines</a:t>
            </a:r>
          </a:p>
        </p:txBody>
      </p:sp>
      <p:sp>
        <p:nvSpPr>
          <p:cNvPr id="19" name="Line 8"/>
          <p:cNvSpPr>
            <a:spLocks noChangeShapeType="1"/>
          </p:cNvSpPr>
          <p:nvPr/>
        </p:nvSpPr>
        <p:spPr bwMode="auto">
          <a:xfrm>
            <a:off x="838200" y="3124200"/>
            <a:ext cx="7391400" cy="0"/>
          </a:xfrm>
          <a:prstGeom prst="line">
            <a:avLst/>
          </a:prstGeom>
          <a:noFill/>
          <a:ln w="9525">
            <a:solidFill>
              <a:schemeClr val="tx1"/>
            </a:solidFill>
            <a:round/>
            <a:headEnd/>
            <a:tailEnd/>
          </a:ln>
        </p:spPr>
        <p:txBody>
          <a:bodyPr/>
          <a:lstStyle/>
          <a:p>
            <a:endParaRPr lang="en-US">
              <a:latin typeface="Corbel" panose="020B0503020204020204" pitchFamily="34" charset="0"/>
            </a:endParaRPr>
          </a:p>
        </p:txBody>
      </p:sp>
      <p:sp>
        <p:nvSpPr>
          <p:cNvPr id="12" name="Rounded Rectangle 9">
            <a:extLst>
              <a:ext uri="{FF2B5EF4-FFF2-40B4-BE49-F238E27FC236}">
                <a16:creationId xmlns:a16="http://schemas.microsoft.com/office/drawing/2014/main" id="{6D9D933B-5978-4229-8DE0-BF6DB8031888}"/>
              </a:ext>
            </a:extLst>
          </p:cNvPr>
          <p:cNvSpPr/>
          <p:nvPr/>
        </p:nvSpPr>
        <p:spPr bwMode="auto">
          <a:xfrm>
            <a:off x="6553200" y="1298917"/>
            <a:ext cx="1981199" cy="1139484"/>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3" name="Left Brace 12">
            <a:extLst>
              <a:ext uri="{FF2B5EF4-FFF2-40B4-BE49-F238E27FC236}">
                <a16:creationId xmlns:a16="http://schemas.microsoft.com/office/drawing/2014/main" id="{F184AE38-5CFC-4BA3-9226-237B4F01F6A5}"/>
              </a:ext>
            </a:extLst>
          </p:cNvPr>
          <p:cNvSpPr/>
          <p:nvPr/>
        </p:nvSpPr>
        <p:spPr>
          <a:xfrm flipH="1" flipV="1">
            <a:off x="5867400" y="752480"/>
            <a:ext cx="533400" cy="1990709"/>
          </a:xfrm>
          <a:prstGeom prst="leftBrace">
            <a:avLst>
              <a:gd name="adj1" fmla="val 23967"/>
              <a:gd name="adj2" fmla="val 47099"/>
            </a:avLst>
          </a:prstGeom>
          <a:ln>
            <a:solidFill>
              <a:srgbClr val="F89728"/>
            </a:solidFill>
          </a:ln>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Corbel" panose="020B0503020204020204" pitchFamily="34" charset="0"/>
            </a:endParaRPr>
          </a:p>
        </p:txBody>
      </p:sp>
      <p:sp>
        <p:nvSpPr>
          <p:cNvPr id="14" name="Rectangle 2">
            <a:extLst>
              <a:ext uri="{FF2B5EF4-FFF2-40B4-BE49-F238E27FC236}">
                <a16:creationId xmlns:a16="http://schemas.microsoft.com/office/drawing/2014/main" id="{E81D9FE1-2619-472F-8FF2-71422FB9CE0E}"/>
              </a:ext>
            </a:extLst>
          </p:cNvPr>
          <p:cNvSpPr txBox="1">
            <a:spLocks noChangeArrowheads="1"/>
          </p:cNvSpPr>
          <p:nvPr/>
        </p:nvSpPr>
        <p:spPr bwMode="auto">
          <a:xfrm>
            <a:off x="457200" y="929203"/>
            <a:ext cx="6095999" cy="23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eaLnBrk="1" hangingPunct="1">
              <a:spcBef>
                <a:spcPts val="600"/>
              </a:spcBef>
              <a:spcAft>
                <a:spcPts val="600"/>
              </a:spcAft>
              <a:buClr>
                <a:schemeClr val="tx1"/>
              </a:buClr>
              <a:buFontTx/>
              <a:buNone/>
              <a:tabLst>
                <a:tab pos="2686050" algn="l"/>
              </a:tabLst>
            </a:pPr>
            <a:r>
              <a:rPr lang="en-US" sz="1600" b="1" kern="0">
                <a:solidFill>
                  <a:srgbClr val="0085CA"/>
                </a:solidFill>
                <a:latin typeface="Corbel" panose="020B0503020204020204" pitchFamily="34" charset="0"/>
                <a:ea typeface="Segoe UI" panose="020B0502040204020203" pitchFamily="34" charset="0"/>
                <a:cs typeface="Segoe UI" panose="020B0502040204020203" pitchFamily="34" charset="0"/>
              </a:rPr>
              <a:t>Customer Care Center</a:t>
            </a:r>
            <a:r>
              <a:rPr lang="en-US" sz="1600" b="1" kern="0">
                <a:solidFill>
                  <a:srgbClr val="7F7F7F"/>
                </a:solidFill>
                <a:latin typeface="Corbel" panose="020B0503020204020204" pitchFamily="34" charset="0"/>
                <a:ea typeface="Segoe UI" panose="020B0502040204020203" pitchFamily="34" charset="0"/>
                <a:cs typeface="Segoe UI" panose="020B0502040204020203" pitchFamily="34" charset="0"/>
              </a:rPr>
              <a:t>			1-800-922-8866 </a:t>
            </a:r>
          </a:p>
          <a:p>
            <a:pPr eaLnBrk="1" hangingPunct="1">
              <a:spcBef>
                <a:spcPts val="600"/>
              </a:spcBef>
              <a:spcAft>
                <a:spcPts val="600"/>
              </a:spcAft>
              <a:buClr>
                <a:schemeClr val="tx1"/>
              </a:buClr>
              <a:buFontTx/>
              <a:buNone/>
              <a:tabLst>
                <a:tab pos="2686050" algn="l"/>
              </a:tabLst>
            </a:pPr>
            <a:r>
              <a:rPr lang="en-US" sz="1600" b="1" kern="0">
                <a:solidFill>
                  <a:srgbClr val="0085CA"/>
                </a:solidFill>
                <a:latin typeface="Corbel" panose="020B0503020204020204" pitchFamily="34" charset="0"/>
                <a:ea typeface="Segoe UI" panose="020B0502040204020203" pitchFamily="34" charset="0"/>
                <a:cs typeface="Segoe UI" panose="020B0502040204020203" pitchFamily="34" charset="0"/>
              </a:rPr>
              <a:t>FEP Dedicated Unit</a:t>
            </a:r>
            <a:r>
              <a:rPr lang="en-US" sz="1600" b="1" kern="0">
                <a:solidFill>
                  <a:srgbClr val="66BD29"/>
                </a:solidFill>
                <a:latin typeface="Corbel" panose="020B0503020204020204" pitchFamily="34" charset="0"/>
                <a:ea typeface="Segoe UI" panose="020B0502040204020203" pitchFamily="34" charset="0"/>
                <a:cs typeface="Segoe UI" panose="020B0502040204020203" pitchFamily="34" charset="0"/>
              </a:rPr>
              <a:t>			</a:t>
            </a:r>
            <a:r>
              <a:rPr lang="en-US" sz="1600" b="1" kern="0">
                <a:solidFill>
                  <a:srgbClr val="7F7F7F"/>
                </a:solidFill>
                <a:latin typeface="Corbel" panose="020B0503020204020204" pitchFamily="34" charset="0"/>
                <a:ea typeface="Segoe UI" panose="020B0502040204020203" pitchFamily="34" charset="0"/>
                <a:cs typeface="Segoe UI" panose="020B0502040204020203" pitchFamily="34" charset="0"/>
              </a:rPr>
              <a:t>1-800-272-3029</a:t>
            </a:r>
          </a:p>
          <a:p>
            <a:pPr eaLnBrk="1" hangingPunct="1">
              <a:spcAft>
                <a:spcPct val="25000"/>
              </a:spcAft>
              <a:buClr>
                <a:schemeClr val="tx1"/>
              </a:buClr>
              <a:buFontTx/>
              <a:buNone/>
              <a:tabLst>
                <a:tab pos="2686050" algn="l"/>
              </a:tabLst>
            </a:pPr>
            <a:r>
              <a:rPr lang="en-US" sz="1600" b="1" kern="0">
                <a:solidFill>
                  <a:srgbClr val="0085CA"/>
                </a:solidFill>
                <a:latin typeface="Corbel" panose="020B0503020204020204" pitchFamily="34" charset="0"/>
                <a:ea typeface="Segoe UI" panose="020B0502040204020203" pitchFamily="34" charset="0"/>
                <a:cs typeface="Segoe UI" panose="020B0502040204020203" pitchFamily="34" charset="0"/>
              </a:rPr>
              <a:t>OGB Dedicated Unit</a:t>
            </a:r>
            <a:r>
              <a:rPr lang="en-US" sz="1600" b="1" kern="0">
                <a:solidFill>
                  <a:srgbClr val="7F7F7F"/>
                </a:solidFill>
                <a:latin typeface="Corbel" panose="020B0503020204020204" pitchFamily="34" charset="0"/>
                <a:ea typeface="Segoe UI" panose="020B0502040204020203" pitchFamily="34" charset="0"/>
                <a:cs typeface="Segoe UI" panose="020B0502040204020203" pitchFamily="34" charset="0"/>
              </a:rPr>
              <a:t>			1-800-392-4089</a:t>
            </a:r>
          </a:p>
          <a:p>
            <a:pPr>
              <a:spcAft>
                <a:spcPct val="25000"/>
              </a:spcAft>
              <a:buClr>
                <a:schemeClr val="tx1"/>
              </a:buClr>
              <a:buNone/>
              <a:tabLst>
                <a:tab pos="2686050" algn="l"/>
              </a:tabLst>
            </a:pPr>
            <a:r>
              <a:rPr lang="en-US" sz="1600" b="1" kern="0">
                <a:solidFill>
                  <a:srgbClr val="0085CA"/>
                </a:solidFill>
                <a:latin typeface="Corbel" panose="020B0503020204020204" pitchFamily="34" charset="0"/>
                <a:ea typeface="Segoe UI" panose="020B0502040204020203" pitchFamily="34" charset="0"/>
                <a:cs typeface="Segoe UI" panose="020B0502040204020203" pitchFamily="34" charset="0"/>
              </a:rPr>
              <a:t>Blue Advantage </a:t>
            </a:r>
            <a:r>
              <a:rPr lang="en-US" sz="1600" b="1" kern="0">
                <a:solidFill>
                  <a:srgbClr val="66BD29"/>
                </a:solidFill>
                <a:latin typeface="Corbel" panose="020B0503020204020204" pitchFamily="34" charset="0"/>
                <a:ea typeface="Segoe UI" panose="020B0502040204020203" pitchFamily="34" charset="0"/>
                <a:cs typeface="Segoe UI" panose="020B0502040204020203" pitchFamily="34" charset="0"/>
              </a:rPr>
              <a:t>			</a:t>
            </a:r>
            <a:r>
              <a:rPr lang="en-US" sz="1600" b="1">
                <a:solidFill>
                  <a:srgbClr val="7F7F7F"/>
                </a:solidFill>
                <a:latin typeface="Corbel" panose="020B0503020204020204" pitchFamily="34" charset="0"/>
                <a:ea typeface="Segoe UI" panose="020B0502040204020203" pitchFamily="34" charset="0"/>
                <a:cs typeface="Segoe UI" panose="020B0502040204020203" pitchFamily="34" charset="0"/>
              </a:rPr>
              <a:t>1-866-508-7145</a:t>
            </a:r>
          </a:p>
        </p:txBody>
      </p:sp>
      <p:sp>
        <p:nvSpPr>
          <p:cNvPr id="15" name="TextBox 14">
            <a:extLst>
              <a:ext uri="{FF2B5EF4-FFF2-40B4-BE49-F238E27FC236}">
                <a16:creationId xmlns:a16="http://schemas.microsoft.com/office/drawing/2014/main" id="{C8E30F48-F4C4-4FE7-9BAF-8D33702B3C6F}"/>
              </a:ext>
            </a:extLst>
          </p:cNvPr>
          <p:cNvSpPr txBox="1"/>
          <p:nvPr/>
        </p:nvSpPr>
        <p:spPr>
          <a:xfrm>
            <a:off x="6553200" y="1401718"/>
            <a:ext cx="1981200" cy="923330"/>
          </a:xfrm>
          <a:prstGeom prst="rect">
            <a:avLst/>
          </a:prstGeom>
          <a:no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For information NOT available</a:t>
            </a:r>
          </a:p>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on iLinkBlue</a:t>
            </a:r>
          </a:p>
        </p:txBody>
      </p:sp>
    </p:spTree>
    <p:extLst>
      <p:ext uri="{BB962C8B-B14F-4D97-AF65-F5344CB8AC3E}">
        <p14:creationId xmlns:p14="http://schemas.microsoft.com/office/powerpoint/2010/main" val="32066453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Provider Relations</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659992"/>
            <a:ext cx="8077200" cy="1009823"/>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5995627"/>
            <a:ext cx="7885301" cy="338554"/>
          </a:xfrm>
          <a:prstGeom prst="rect">
            <a:avLst/>
          </a:prstGeom>
          <a:noFill/>
          <a:ln w="9525">
            <a:noFill/>
            <a:miter lim="800000"/>
            <a:headEnd/>
            <a:tailEnd/>
          </a:ln>
        </p:spPr>
        <p:txBody>
          <a:bodyPr wrap="square" anchor="ctr">
            <a:spAutoFit/>
          </a:bodyPr>
          <a:lstStyle/>
          <a:p>
            <a:pPr algn="ctr">
              <a:spcAft>
                <a:spcPct val="100000"/>
              </a:spcAft>
              <a:tabLst>
                <a:tab pos="2919413" algn="l"/>
              </a:tabLs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provider.relations@lablue.com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1-800-716-2299, option 4</a:t>
            </a:r>
            <a:endParaRPr lang="en-US" sz="1600" u="sng"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
        <p:nvSpPr>
          <p:cNvPr id="3" name="Rectangle 9">
            <a:extLst>
              <a:ext uri="{FF2B5EF4-FFF2-40B4-BE49-F238E27FC236}">
                <a16:creationId xmlns:a16="http://schemas.microsoft.com/office/drawing/2014/main" id="{A34774AB-A644-8402-1CE6-9DFF168CA5E3}"/>
              </a:ext>
            </a:extLst>
          </p:cNvPr>
          <p:cNvSpPr>
            <a:spLocks noChangeArrowheads="1"/>
          </p:cNvSpPr>
          <p:nvPr/>
        </p:nvSpPr>
        <p:spPr bwMode="auto">
          <a:xfrm>
            <a:off x="519260" y="776764"/>
            <a:ext cx="8062800" cy="1066800"/>
          </a:xfrm>
          <a:prstGeom prst="rect">
            <a:avLst/>
          </a:prstGeom>
          <a:noFill/>
          <a:ln w="9525">
            <a:noFill/>
            <a:miter lim="800000"/>
            <a:headEnd/>
            <a:tailEnd/>
          </a:ln>
        </p:spPr>
        <p:txBody>
          <a:bodyPr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Jami Zachary</a:t>
            </a:r>
            <a:r>
              <a:rPr kumimoji="0" lang="en-US" sz="14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Director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Paden Mouton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Provider Relations Manager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Mary Reising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Health System Representative</a:t>
            </a:r>
          </a:p>
        </p:txBody>
      </p:sp>
      <p:sp>
        <p:nvSpPr>
          <p:cNvPr id="4" name="Text Box 3">
            <a:extLst>
              <a:ext uri="{FF2B5EF4-FFF2-40B4-BE49-F238E27FC236}">
                <a16:creationId xmlns:a16="http://schemas.microsoft.com/office/drawing/2014/main" id="{AF1E581D-389B-7AF2-4D04-2C55CFCBB48A}"/>
              </a:ext>
            </a:extLst>
          </p:cNvPr>
          <p:cNvSpPr txBox="1">
            <a:spLocks noChangeArrowheads="1"/>
          </p:cNvSpPr>
          <p:nvPr/>
        </p:nvSpPr>
        <p:spPr bwMode="auto">
          <a:xfrm>
            <a:off x="470213" y="2007352"/>
            <a:ext cx="4195336" cy="4693593"/>
          </a:xfrm>
          <a:prstGeom prst="rect">
            <a:avLst/>
          </a:prstGeom>
          <a:noFill/>
          <a:ln w="9525">
            <a:noFill/>
            <a:miter lim="800000"/>
            <a:headEnd/>
            <a:tailEnd/>
          </a:ln>
        </p:spPr>
        <p:txBody>
          <a:bodyPr wrap="square">
            <a:spAutoFit/>
          </a:bodyPr>
          <a:lstStyle/>
          <a:p>
            <a:pPr indent="-342900">
              <a:defRPr/>
            </a:pPr>
            <a:r>
              <a:rPr lang="en-US" sz="1600" b="1" dirty="0">
                <a:solidFill>
                  <a:srgbClr val="55565A"/>
                </a:solidFill>
                <a:latin typeface="Corbel" panose="020B0503020204020204" pitchFamily="34" charset="0"/>
                <a:ea typeface="Segoe UI" panose="020B0502040204020203" pitchFamily="34" charset="0"/>
                <a:cs typeface="Segoe UI"/>
              </a:rPr>
              <a:t>Brittney Brooks</a:t>
            </a:r>
          </a:p>
          <a:p>
            <a:pPr indent="-342900">
              <a:spcAft>
                <a:spcPts val="800"/>
              </a:spcAft>
              <a:defRPr/>
            </a:pPr>
            <a:r>
              <a:rPr lang="en-US" sz="1300" dirty="0">
                <a:solidFill>
                  <a:srgbClr val="55565A"/>
                </a:solidFill>
                <a:latin typeface="Corbel" panose="020B0503020204020204" pitchFamily="34" charset="0"/>
                <a:ea typeface="Segoe UI" panose="020B0502040204020203" pitchFamily="34" charset="0"/>
                <a:cs typeface="Segoe UI"/>
              </a:rPr>
              <a:t>Acadia, Allen, Cameron, Evangeline, Iberia, Jefferson Davis, St. Charles, St. Mary, St. John the Baptist, St. Landry, Vermillion</a:t>
            </a:r>
          </a:p>
          <a:p>
            <a:pPr indent="-3429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a:rPr>
              <a:t>Marie Davis </a:t>
            </a:r>
            <a:r>
              <a:rPr lang="en-US" sz="1200" b="1" dirty="0">
                <a:solidFill>
                  <a:srgbClr val="55565A"/>
                </a:solidFill>
                <a:latin typeface="Corbel" panose="020B0503020204020204" pitchFamily="34" charset="0"/>
                <a:ea typeface="Segoe UI" panose="020B0502040204020203" pitchFamily="34" charset="0"/>
                <a:cs typeface="Segoe UI" panose="020B0502040204020203" pitchFamily="34" charset="0"/>
              </a:rPr>
              <a:t>Senior Provider Relations Representative</a:t>
            </a:r>
            <a:b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Avoyelles, Beauregard, Caldwell, Catahoula, Concordia, East Carroll, Franklin, LaSalle,  Madison, Morehouse, Ouachita, Rapides, Richland, Tensas, Vernon, West Carroll</a:t>
            </a:r>
          </a:p>
          <a:p>
            <a:pPr indent="-342900" defTabSz="4572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a:rPr>
              <a:t>Brittany Fields</a:t>
            </a:r>
            <a:b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Iberville, Jefferson, Orleans, Plaquemines, St. Bernard, St. James </a:t>
            </a:r>
          </a:p>
          <a:p>
            <a:pPr indent="-342900" defTabSz="457200">
              <a:spcAft>
                <a:spcPts val="1200"/>
              </a:spcAft>
              <a:defRPr/>
            </a:pPr>
            <a:r>
              <a:rPr lang="en-US" sz="1600" b="1" dirty="0">
                <a:solidFill>
                  <a:srgbClr val="55565A"/>
                </a:solidFill>
                <a:latin typeface="Corbel" panose="020B0503020204020204" pitchFamily="34" charset="0"/>
                <a:ea typeface="Segoe UI" panose="020B0502040204020203" pitchFamily="34" charset="0"/>
                <a:cs typeface="Segoe UI"/>
              </a:rPr>
              <a:t>Mary Guy</a:t>
            </a:r>
            <a:br>
              <a:rPr lang="en-US" sz="18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East Feliciana, </a:t>
            </a: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Lafourche, </a:t>
            </a:r>
            <a:r>
              <a:rPr lang="en-US" sz="1300" dirty="0">
                <a:solidFill>
                  <a:srgbClr val="55565A"/>
                </a:solidFill>
                <a:latin typeface="Corbel" panose="020B0503020204020204" pitchFamily="34" charset="0"/>
                <a:ea typeface="Segoe UI" panose="020B0502040204020203" pitchFamily="34" charset="0"/>
                <a:cs typeface="Segoe UI"/>
              </a:rPr>
              <a:t>Livingston, Pointe Coupee, St. Helena, St. Martin, St. Tammany, Tangipahoa, Terrebonne, Washington, West Feliciana</a:t>
            </a:r>
          </a:p>
          <a:p>
            <a:pPr indent="-342900" defTabSz="457200">
              <a:spcAft>
                <a:spcPts val="1200"/>
              </a:spcAft>
              <a:defRPr/>
            </a:pPr>
            <a:endParaRPr lang="en-US" sz="1400" dirty="0">
              <a:solidFill>
                <a:srgbClr val="55565A"/>
              </a:solidFill>
              <a:latin typeface="Corbel" panose="020B0503020204020204" pitchFamily="34" charset="0"/>
              <a:ea typeface="Segoe UI" panose="020B0502040204020203" pitchFamily="34" charset="0"/>
              <a:cs typeface="Segoe UI"/>
            </a:endParaRPr>
          </a:p>
          <a:p>
            <a:pPr indent="-342900">
              <a:spcAft>
                <a:spcPts val="1200"/>
              </a:spcAft>
              <a:defRPr/>
            </a:pPr>
            <a:endParaRPr lang="en-US" sz="1400" dirty="0">
              <a:solidFill>
                <a:schemeClr val="tx1">
                  <a:lumMod val="95000"/>
                  <a:lumOff val="5000"/>
                </a:schemeClr>
              </a:solidFill>
              <a:latin typeface="Segoe UI" panose="020B0502040204020203" pitchFamily="34" charset="0"/>
              <a:ea typeface="Segoe UI" panose="020B0502040204020203" pitchFamily="34" charset="0"/>
              <a:cs typeface="Segoe UI" panose="020B0502040204020203" pitchFamily="34" charset="0"/>
            </a:endParaRPr>
          </a:p>
          <a:p>
            <a:pPr indent="-342900" defTabSz="457200">
              <a:spcAft>
                <a:spcPts val="1200"/>
              </a:spcAft>
              <a:defRPr/>
            </a:pPr>
            <a:endParaRPr lang="en-US" sz="1400" dirty="0">
              <a:solidFill>
                <a:schemeClr val="tx1">
                  <a:lumMod val="95000"/>
                  <a:lumOff val="5000"/>
                </a:schemeClr>
              </a:solidFill>
              <a:latin typeface="Segoe UI"/>
              <a:ea typeface="Segoe UI" panose="020B0502040204020203" pitchFamily="34" charset="0"/>
              <a:cs typeface="Segoe UI"/>
            </a:endParaRPr>
          </a:p>
        </p:txBody>
      </p:sp>
      <p:sp>
        <p:nvSpPr>
          <p:cNvPr id="5" name="Rectangle 4">
            <a:extLst>
              <a:ext uri="{FF2B5EF4-FFF2-40B4-BE49-F238E27FC236}">
                <a16:creationId xmlns:a16="http://schemas.microsoft.com/office/drawing/2014/main" id="{BEB06E3D-5162-FADF-758D-42E70EDDF9A9}"/>
              </a:ext>
            </a:extLst>
          </p:cNvPr>
          <p:cNvSpPr/>
          <p:nvPr/>
        </p:nvSpPr>
        <p:spPr>
          <a:xfrm>
            <a:off x="4767469" y="2007352"/>
            <a:ext cx="4267200" cy="3211135"/>
          </a:xfrm>
          <a:prstGeom prst="rect">
            <a:avLst/>
          </a:prstGeom>
        </p:spPr>
        <p:txBody>
          <a:bodyPr wrap="square">
            <a:spAutoFit/>
          </a:bodyPr>
          <a:lstStyle/>
          <a:p>
            <a:pPr indent="-342900" defTabSz="4572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Melonie Martin</a:t>
            </a:r>
            <a:b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Ascension, East Baton Rouge, West Baton Rouge</a:t>
            </a:r>
            <a:endPar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indent="-342900" defTabSz="457200">
              <a:defRPr/>
            </a:pP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Lisa Roth</a:t>
            </a:r>
          </a:p>
          <a:p>
            <a:pPr indent="-342900" defTabSz="457200">
              <a:spcAft>
                <a:spcPts val="800"/>
              </a:spcAft>
              <a:defRPr/>
            </a:pPr>
            <a:r>
              <a:rPr lang="en-US" sz="1300" dirty="0">
                <a:solidFill>
                  <a:srgbClr val="55565A"/>
                </a:solidFill>
                <a:latin typeface="Corbel" panose="020B0503020204020204" pitchFamily="34" charset="0"/>
                <a:cs typeface="Segoe UI"/>
              </a:rPr>
              <a:t>Online Portal Training</a:t>
            </a:r>
          </a:p>
          <a:p>
            <a:pPr indent="-342900">
              <a:spcAft>
                <a:spcPts val="800"/>
              </a:spcAft>
              <a:defRPr/>
            </a:pPr>
            <a:r>
              <a:rPr lang="en-US" sz="1600" b="1" dirty="0">
                <a:solidFill>
                  <a:srgbClr val="55565A"/>
                </a:solidFill>
                <a:latin typeface="Corbel" panose="020B0503020204020204" pitchFamily="34" charset="0"/>
                <a:cs typeface="Segoe UI"/>
              </a:rPr>
              <a:t>Amber Strahan</a:t>
            </a:r>
            <a:b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Assumption, </a:t>
            </a:r>
            <a:r>
              <a:rPr lang="en-US" sz="1300" dirty="0">
                <a:solidFill>
                  <a:srgbClr val="55565A"/>
                </a:solidFill>
                <a:latin typeface="Corbel" panose="020B0503020204020204" pitchFamily="34" charset="0"/>
                <a:ea typeface="Segoe UI" panose="020B0502040204020203" pitchFamily="34" charset="0"/>
                <a:cs typeface="Segoe UI"/>
              </a:rPr>
              <a:t>Bienville, Bossier, Caddo, Claiborne, Desoto, Grant, Jackson, Lincoln, Natchitoches, Red River, Sabine, Union, Webster, Winn</a:t>
            </a:r>
          </a:p>
          <a:p>
            <a:pPr indent="-342900">
              <a:spcAft>
                <a:spcPts val="1200"/>
              </a:spcAft>
              <a:defRPr/>
            </a:pPr>
            <a:r>
              <a:rPr lang="en-US" sz="1600" b="1" dirty="0">
                <a:solidFill>
                  <a:srgbClr val="55565A"/>
                </a:solidFill>
                <a:latin typeface="Corbel" panose="020B0503020204020204" pitchFamily="34" charset="0"/>
                <a:ea typeface="Segoe UI" panose="020B0502040204020203" pitchFamily="34" charset="0"/>
                <a:cs typeface="Segoe UI"/>
              </a:rPr>
              <a:t>Mary Catherine Vial</a:t>
            </a:r>
            <a:br>
              <a:rPr lang="en-US" sz="1400" dirty="0">
                <a:solidFill>
                  <a:srgbClr val="55565A"/>
                </a:solidFill>
                <a:latin typeface="Corbel" panose="020B0503020204020204" pitchFamily="34" charset="0"/>
                <a:ea typeface="Segoe UI" panose="020B0502040204020203" pitchFamily="34" charset="0"/>
                <a:cs typeface="Segoe UI"/>
              </a:rPr>
            </a:br>
            <a:r>
              <a:rPr lang="en-US" sz="1300" dirty="0">
                <a:solidFill>
                  <a:srgbClr val="55565A"/>
                </a:solidFill>
                <a:latin typeface="Corbel" panose="020B0503020204020204" pitchFamily="34" charset="0"/>
                <a:ea typeface="Segoe UI" panose="020B0502040204020203" pitchFamily="34" charset="0"/>
                <a:cs typeface="Segoe UI"/>
              </a:rPr>
              <a:t>Calcasieu, Lafayette</a:t>
            </a:r>
            <a:endPar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indent="-342900" defTabSz="457200">
              <a:defRPr/>
            </a:pPr>
            <a:br>
              <a:rPr lang="en-US" sz="1200" dirty="0">
                <a:solidFill>
                  <a:srgbClr val="55565A"/>
                </a:solidFill>
                <a:latin typeface="Corbel" panose="020B0503020204020204" pitchFamily="34" charset="0"/>
                <a:ea typeface="Segoe UI" panose="020B0502040204020203" pitchFamily="34" charset="0"/>
                <a:cs typeface="Segoe UI" panose="020B0502040204020203" pitchFamily="34" charset="0"/>
              </a:rPr>
            </a:br>
            <a:endParaRPr lang="en-US" sz="12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40130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Contracting</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688894"/>
            <a:ext cx="8077200" cy="980921"/>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6005555"/>
            <a:ext cx="7885301" cy="338554"/>
          </a:xfrm>
          <a:prstGeom prst="rect">
            <a:avLst/>
          </a:prstGeom>
          <a:noFill/>
          <a:ln w="9525">
            <a:noFill/>
            <a:miter lim="800000"/>
            <a:headEnd/>
            <a:tailEnd/>
          </a:ln>
        </p:spPr>
        <p:txBody>
          <a:bodyPr wrap="square" anchor="ctr">
            <a:spAutoFit/>
          </a:bodyPr>
          <a:lstStyle/>
          <a:p>
            <a:pPr algn="ctr">
              <a:spcAft>
                <a:spcPct val="100000"/>
              </a:spcAft>
              <a:tabLst>
                <a:tab pos="2919267" algn="l"/>
              </a:tabLs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provider.contracting@lablue.com</a:t>
            </a:r>
            <a:r>
              <a:rPr lang="en-US" sz="1600"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1-800-716-2299, option 1</a:t>
            </a:r>
          </a:p>
        </p:txBody>
      </p:sp>
      <p:sp>
        <p:nvSpPr>
          <p:cNvPr id="3" name="Rectangle 9">
            <a:extLst>
              <a:ext uri="{FF2B5EF4-FFF2-40B4-BE49-F238E27FC236}">
                <a16:creationId xmlns:a16="http://schemas.microsoft.com/office/drawing/2014/main" id="{A9A7FFDE-965F-ACAF-8BAD-60B2B3C9E3AE}"/>
              </a:ext>
            </a:extLst>
          </p:cNvPr>
          <p:cNvSpPr>
            <a:spLocks noChangeArrowheads="1"/>
          </p:cNvSpPr>
          <p:nvPr/>
        </p:nvSpPr>
        <p:spPr bwMode="auto">
          <a:xfrm>
            <a:off x="381000" y="802315"/>
            <a:ext cx="8503489" cy="482075"/>
          </a:xfrm>
          <a:prstGeom prst="rect">
            <a:avLst/>
          </a:prstGeom>
          <a:noFill/>
          <a:ln w="9525">
            <a:noFill/>
            <a:miter lim="800000"/>
            <a:headEnd/>
            <a:tailEnd/>
          </a:ln>
        </p:spPr>
        <p:txBody>
          <a:bodyPr anchor="ctr">
            <a:noAutofit/>
          </a:bodyPr>
          <a:lstStyle/>
          <a:p>
            <a:pPr>
              <a:spcAft>
                <a:spcPts val="600"/>
              </a:spcAft>
            </a:pPr>
            <a:r>
              <a:rPr lang="en-US" b="1">
                <a:solidFill>
                  <a:srgbClr val="55565A"/>
                </a:solidFill>
                <a:latin typeface="Corbel" panose="020B0503020204020204" pitchFamily="34" charset="0"/>
                <a:ea typeface="Segoe UI" panose="020B0502040204020203" pitchFamily="34" charset="0"/>
                <a:cs typeface="Segoe UI" panose="020B0502040204020203" pitchFamily="34" charset="0"/>
              </a:rPr>
              <a:t>Jason Heck, Director –</a:t>
            </a:r>
            <a:r>
              <a:rPr lang="en-US" sz="2000" b="1">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jason.heck@lablue.com</a:t>
            </a:r>
            <a:endParaRPr lang="en-US" sz="2000" b="1">
              <a:solidFill>
                <a:srgbClr val="0070C0"/>
              </a:solidFill>
              <a:latin typeface="Corbel" panose="020B0503020204020204" pitchFamily="34" charset="0"/>
              <a:ea typeface="Segoe UI" panose="020B0502040204020203" pitchFamily="34" charset="0"/>
              <a:cs typeface="Segoe UI" panose="020B0502040204020203" pitchFamily="34" charset="0"/>
            </a:endParaRPr>
          </a:p>
          <a:p>
            <a:pPr>
              <a:spcAft>
                <a:spcPts val="600"/>
              </a:spcAft>
            </a:pPr>
            <a:endParaRPr lang="en-US" sz="2400" b="1" u="sng">
              <a:solidFill>
                <a:schemeClr val="tx1">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6400AAF6-E4A3-FDCC-F59E-72AE3C630D0C}"/>
              </a:ext>
            </a:extLst>
          </p:cNvPr>
          <p:cNvSpPr/>
          <p:nvPr/>
        </p:nvSpPr>
        <p:spPr>
          <a:xfrm>
            <a:off x="381000" y="1041715"/>
            <a:ext cx="8548777" cy="4816703"/>
          </a:xfrm>
          <a:prstGeom prst="rect">
            <a:avLst/>
          </a:prstGeom>
        </p:spPr>
        <p:txBody>
          <a:bodyPr wrap="square">
            <a:spAutoFit/>
          </a:bodyPr>
          <a:lstStyle/>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Diana Bercaw, Lead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diana.bercaw@lablue.com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Jefferson, Orleans, Plaquemines and St. Bernard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Jordan Black,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jordan.black</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Acadia, Evangeline, Iberia, Lafayette, St. Landry, St. Martin</a:t>
            </a:r>
            <a:r>
              <a:rPr lang="en-US" sz="1300">
                <a:solidFill>
                  <a:srgbClr val="55565A"/>
                </a:solidFill>
                <a:latin typeface="Corbel" panose="020B0503020204020204" pitchFamily="34" charset="0"/>
                <a:ea typeface="Segoe UI" panose="020B0502040204020203" pitchFamily="34" charset="0"/>
                <a:cs typeface="Segoe UI" panose="020B0502040204020203" pitchFamily="34" charset="0"/>
              </a:rPr>
              <a:t> </a:t>
            </a:r>
            <a:r>
              <a:rPr kumimoji="0" lang="en-US" sz="1300" b="0" i="0" u="none" strike="noStrike" kern="1200" cap="none" spc="0" normalizeH="0" baseline="0" noProof="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and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Vermilion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Sue Condon, Lead Network Development &amp; Contracting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sue.condon@lablue.com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West Feliciana, East Feliciana, St. Helena, Pointe Coupee, West Baton Rouge, East Baton Rouge, Livingston, Ascension and Iberville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Kim Jones,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Segoe UI" panose="020B0502040204020203" pitchFamily="34" charset="0"/>
              </a:rPr>
              <a:t>kim.jones</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Caddo, Bossier, Webster, Claiborne, Desoto, Red River, Bienville, Sabine, Natchitoches and Winn parishes</a:t>
            </a: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Cora LeBlanc,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cora.leblanc@lablue.com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Assumption, St. John The Baptist, Terrebonne, St. Mary, Lafourche, St. Charles, St. James, St. Tammany, Tangipahoa and Washington parishes</a:t>
            </a: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Dayna Roy,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dayna.roy@lablue.com</a:t>
            </a:r>
          </a:p>
          <a:p>
            <a:pPr marL="3175" marR="0" lvl="1" indent="0" algn="l" defTabSz="457200" rtl="0" eaLnBrk="1" fontAlgn="auto" latinLnBrk="0" hangingPunct="1">
              <a:lnSpc>
                <a:spcPct val="100000"/>
              </a:lnSpc>
              <a:spcBef>
                <a:spcPts val="0"/>
              </a:spcBef>
              <a:spcAft>
                <a:spcPts val="1200"/>
              </a:spcAft>
              <a:buClrTx/>
              <a:buSzPct val="80000"/>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Allen, Avoyelles, Beauregard, Calcasieu, Cameron, Grant, Jefferson Davis, Rapides and Vernon parishes</a:t>
            </a: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Lauren Viola,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lauren.viola@lablue.com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Jackson, Lincoln,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Tensas, Madison, East Carroll, West Carroll, Franklin, Richland, Morehouse, Ouachita, Caldwell, Union, Concordia, Catahoula and Lasalle</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95000"/>
                  <a:lumOff val="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20244152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Credentialing &amp; Data Management</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217262"/>
            <a:ext cx="8077200" cy="1452554"/>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2" name="Rectangle 1">
            <a:extLst>
              <a:ext uri="{FF2B5EF4-FFF2-40B4-BE49-F238E27FC236}">
                <a16:creationId xmlns:a16="http://schemas.microsoft.com/office/drawing/2014/main" id="{E4D345B7-AA8E-445B-95F0-12AD0A3892D0}"/>
              </a:ext>
            </a:extLst>
          </p:cNvPr>
          <p:cNvSpPr>
            <a:spLocks noChangeArrowheads="1"/>
          </p:cNvSpPr>
          <p:nvPr/>
        </p:nvSpPr>
        <p:spPr bwMode="auto">
          <a:xfrm>
            <a:off x="498764" y="1645311"/>
            <a:ext cx="7853757" cy="2554545"/>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Provider Network Setup, Credentialing, Contracting &amp; Demographic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Sam Measels</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 Director, Provider Credentialing and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0070C0"/>
                </a:solidFill>
                <a:effectLst/>
                <a:uLnTx/>
                <a:uFillTx/>
                <a:latin typeface="Corbel" panose="020B0503020204020204" pitchFamily="34" charset="0"/>
                <a:ea typeface="+mn-ea"/>
                <a:cs typeface="Segoe UI" panose="020B0502040204020203" pitchFamily="34" charset="0"/>
              </a:rPr>
              <a:t>sam.measels@lablue.com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Kaci Guidry</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 Manager, Provider Data Management &amp; PCDM Status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mn-ea"/>
                <a:cs typeface="Segoe UI" panose="020B0502040204020203" pitchFamily="34" charset="0"/>
              </a:rPr>
              <a:t>kaci.guidry@lablue.com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	</a:t>
            </a:r>
            <a:endPar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EBF"/>
              </a:solidFill>
              <a:effectLst/>
              <a:uLnTx/>
              <a:uFillTx/>
              <a:latin typeface="Corbel" panose="020B0503020204020204"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Kristin Ross</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Manager, Provider Contract Administration</a:t>
            </a:r>
            <a:r>
              <a:rPr kumimoji="0" lang="en-US" sz="1600" b="0" i="0" u="none" strike="noStrike" kern="1200" cap="none" spc="0" normalizeH="0" baseline="0" noProof="0" dirty="0">
                <a:ln>
                  <a:noFill/>
                </a:ln>
                <a:solidFill>
                  <a:srgbClr val="007EBF"/>
                </a:solidFill>
                <a:effectLst/>
                <a:uLnTx/>
                <a:uFillTx/>
                <a:latin typeface="Corbel" panose="020B0503020204020204" pitchFamily="34" charset="0"/>
                <a:ea typeface="Calibri" panose="020F0502020204030204" pitchFamily="34" charset="0"/>
                <a:cs typeface="Segoe UI" panose="020B0502040204020203" pitchFamily="34" charset="0"/>
              </a:rPr>
              <a:t>	</a:t>
            </a:r>
            <a:endParaRPr kumimoji="0" lang="en-US" sz="1600" b="1" i="0" u="none" strike="noStrike" kern="1200" cap="none" spc="0" normalizeH="0" baseline="0" noProof="0" dirty="0">
              <a:ln>
                <a:noFill/>
              </a:ln>
              <a:solidFill>
                <a:srgbClr val="007EBF"/>
              </a:solidFill>
              <a:effectLst/>
              <a:uLnTx/>
              <a:uFillTx/>
              <a:latin typeface="Corbel" panose="020B0503020204020204" pitchFamily="34" charset="0"/>
              <a:ea typeface="Calibri" panose="020F050202020403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Segoe UI" panose="020B0502040204020203" pitchFamily="34" charset="0"/>
              </a:rPr>
              <a:t>kristin.ross@lablue.com     </a:t>
            </a:r>
            <a:endParaRPr kumimoji="0" lang="en-US" b="1" i="0" u="none" strike="noStrike" kern="1200" cap="none" spc="0" normalizeH="0" baseline="0" noProof="0" dirty="0">
              <a:ln>
                <a:noFill/>
              </a:ln>
              <a:solidFill>
                <a:srgbClr val="002060"/>
              </a:solidFill>
              <a:effectLst/>
              <a:uLnTx/>
              <a:uFillTx/>
              <a:latin typeface="Corbel" panose="020B0503020204020204" pitchFamily="34" charset="0"/>
              <a:ea typeface="Calibri" panose="020F0502020204030204" pitchFamily="34" charset="0"/>
              <a:cs typeface="Segoe UI" panose="020B0502040204020203" pitchFamily="34" charset="0"/>
            </a:endParaRP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5306108"/>
            <a:ext cx="7885301" cy="1323439"/>
          </a:xfrm>
          <a:prstGeom prst="rect">
            <a:avLst/>
          </a:prstGeom>
          <a:noFill/>
          <a:ln w="9525">
            <a:noFill/>
            <a:miter lim="800000"/>
            <a:headEnd/>
            <a:tailEnd/>
          </a:ln>
        </p:spPr>
        <p:txBody>
          <a:bodyPr wrap="square" anchor="ctr">
            <a:spAutoFit/>
          </a:bodyPr>
          <a:lstStyle/>
          <a:p>
            <a:pPr algn="ct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If you would like to check the status on your credentialing application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or provider data change or update, please contact the Provider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Credentialing &amp; Data Management Department.</a:t>
            </a:r>
          </a:p>
          <a:p>
            <a:pPr algn="ctr"/>
            <a:endPar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lgn="ctr"/>
            <a:r>
              <a:rPr lang="en-US" sz="1600"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PCDMstatus@lablue.com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1-800-716-2299, option 2 </a:t>
            </a:r>
            <a:endPar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0153742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676400"/>
            <a:ext cx="8458200" cy="830997"/>
          </a:xfrm>
          <a:prstGeom prst="rect">
            <a:avLst/>
          </a:prstGeom>
          <a:noFill/>
        </p:spPr>
        <p:txBody>
          <a:bodyPr wrap="square" rtlCol="0">
            <a:spAutoFit/>
          </a:bodyPr>
          <a:lstStyle/>
          <a:p>
            <a:pPr algn="ctr"/>
            <a:r>
              <a:rPr lang="en-US" sz="2400">
                <a:solidFill>
                  <a:srgbClr val="55565A"/>
                </a:solidFill>
                <a:latin typeface="Corbel" panose="020B0503020204020204" pitchFamily="34" charset="0"/>
                <a:ea typeface="Segoe UI" panose="020B0502040204020203" pitchFamily="34" charset="0"/>
                <a:cs typeface="Segoe UI" panose="020B0502040204020203" pitchFamily="34" charset="0"/>
              </a:rPr>
              <a:t>At this time, we will address the questions you submitted electronically through the webinar platform.</a:t>
            </a:r>
          </a:p>
        </p:txBody>
      </p:sp>
      <p:pic>
        <p:nvPicPr>
          <p:cNvPr id="5" name="Graphic 4" descr="Questions with solid fill">
            <a:extLst>
              <a:ext uri="{FF2B5EF4-FFF2-40B4-BE49-F238E27FC236}">
                <a16:creationId xmlns:a16="http://schemas.microsoft.com/office/drawing/2014/main" id="{21912374-2DE2-4592-8C97-72F6CD9DF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800" y="3027571"/>
            <a:ext cx="2892287" cy="2892287"/>
          </a:xfrm>
          <a:prstGeom prst="rect">
            <a:avLst/>
          </a:prstGeom>
        </p:spPr>
      </p:pic>
    </p:spTree>
    <p:extLst>
      <p:ext uri="{BB962C8B-B14F-4D97-AF65-F5344CB8AC3E}">
        <p14:creationId xmlns:p14="http://schemas.microsoft.com/office/powerpoint/2010/main" val="32469055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CA27D25-20FF-258D-73CE-81877320D997}"/>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kern="0">
                <a:latin typeface="Corbel" panose="020B0503020204020204" pitchFamily="34" charset="0"/>
              </a:rPr>
              <a:t>Appendix</a:t>
            </a:r>
          </a:p>
        </p:txBody>
      </p:sp>
    </p:spTree>
    <p:extLst>
      <p:ext uri="{BB962C8B-B14F-4D97-AF65-F5344CB8AC3E}">
        <p14:creationId xmlns:p14="http://schemas.microsoft.com/office/powerpoint/2010/main" val="126734578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DE44A7-93F2-C9ED-7353-3F2D62F29FDC}"/>
              </a:ext>
            </a:extLst>
          </p:cNvPr>
          <p:cNvSpPr/>
          <p:nvPr/>
        </p:nvSpPr>
        <p:spPr>
          <a:xfrm>
            <a:off x="0" y="4081549"/>
            <a:ext cx="9144000" cy="24238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Content Placeholder 3">
            <a:extLst>
              <a:ext uri="{FF2B5EF4-FFF2-40B4-BE49-F238E27FC236}">
                <a16:creationId xmlns:a16="http://schemas.microsoft.com/office/drawing/2014/main" id="{11101FF2-A9B1-0196-7297-9D734177B818}"/>
              </a:ext>
            </a:extLst>
          </p:cNvPr>
          <p:cNvSpPr txBox="1">
            <a:spLocks noGrp="1"/>
          </p:cNvSpPr>
          <p:nvPr>
            <p:ph idx="1"/>
          </p:nvPr>
        </p:nvSpPr>
        <p:spPr>
          <a:xfrm>
            <a:off x="402796" y="838200"/>
            <a:ext cx="8458200" cy="3436582"/>
          </a:xfrm>
          <a:prstGeom prst="rect">
            <a:avLst/>
          </a:prstGeom>
          <a:noFill/>
        </p:spPr>
        <p:txBody>
          <a:bodyPr wrap="square" rtlCol="0">
            <a:spAutoFit/>
          </a:bodyPr>
          <a:lstStyle/>
          <a:p>
            <a:pPr marL="0" indent="0" defTabSz="457200">
              <a:spcBef>
                <a:spcPts val="600"/>
              </a:spcBef>
              <a:spcAft>
                <a:spcPts val="600"/>
              </a:spcAft>
              <a:buNone/>
            </a:pPr>
            <a:r>
              <a:rPr lang="en-US" sz="1600" dirty="0">
                <a:solidFill>
                  <a:srgbClr val="55565A"/>
                </a:solidFill>
                <a:latin typeface="Corbel" panose="020B0503020204020204" pitchFamily="34" charset="0"/>
              </a:rPr>
              <a:t>In addition to reimbursement during credentialing, </a:t>
            </a:r>
            <a:r>
              <a:rPr lang="en-US" sz="1600" dirty="0">
                <a:solidFill>
                  <a:srgbClr val="55565A"/>
                </a:solidFill>
              </a:rPr>
              <a:t>Louisiana law</a:t>
            </a:r>
            <a:r>
              <a:rPr lang="en-US" sz="1600" dirty="0">
                <a:solidFill>
                  <a:srgbClr val="55565A"/>
                </a:solidFill>
                <a:latin typeface="Corbel" panose="020B0503020204020204" pitchFamily="34" charset="0"/>
              </a:rPr>
              <a:t> allows providers a 30-day expedited application for reimbursement during credentialing. </a:t>
            </a:r>
          </a:p>
          <a:p>
            <a:pPr marL="0" indent="0" defTabSz="457200">
              <a:spcBef>
                <a:spcPts val="600"/>
              </a:spcBef>
              <a:spcAft>
                <a:spcPts val="600"/>
              </a:spcAft>
              <a:buNone/>
            </a:pPr>
            <a:r>
              <a:rPr lang="en-US" sz="1600" dirty="0">
                <a:solidFill>
                  <a:srgbClr val="55565A"/>
                </a:solidFill>
                <a:latin typeface="Corbel" panose="020B0503020204020204" pitchFamily="34" charset="0"/>
              </a:rPr>
              <a:t>To qualify for the expedited time frame, providers must meet the following requirements:</a:t>
            </a:r>
          </a:p>
          <a:p>
            <a:pPr marL="285750" marR="0" lvl="0" indent="-285750" defTabSz="457200">
              <a:spcBef>
                <a:spcPts val="600"/>
              </a:spcBef>
              <a:spcAft>
                <a:spcPts val="600"/>
              </a:spcAft>
              <a:buClr>
                <a:srgbClr val="55565A"/>
              </a:buClr>
            </a:pPr>
            <a:r>
              <a:rPr lang="en-US" sz="1600" dirty="0">
                <a:solidFill>
                  <a:srgbClr val="55565A"/>
                </a:solidFill>
                <a:latin typeface="Corbel" panose="020B0503020204020204" pitchFamily="34" charset="0"/>
              </a:rPr>
              <a:t>Provider must have admitting privileges to a network hospital or an approved exception. Provider must list this information in the hospital affiliations section on the appropriate credentialing application. </a:t>
            </a:r>
          </a:p>
          <a:p>
            <a:pPr marL="285750" marR="0" lvl="0" indent="-285750" defTabSz="457200">
              <a:spcBef>
                <a:spcPts val="600"/>
              </a:spcBef>
              <a:spcAft>
                <a:spcPts val="600"/>
              </a:spcAft>
              <a:buClr>
                <a:srgbClr val="55565A"/>
              </a:buClr>
            </a:pPr>
            <a:r>
              <a:rPr lang="en-US" sz="1600" dirty="0">
                <a:solidFill>
                  <a:srgbClr val="55565A"/>
                </a:solidFill>
                <a:latin typeface="Corbel" panose="020B0503020204020204" pitchFamily="34" charset="0"/>
              </a:rPr>
              <a:t>Must have the same provider type agreement on file with Louisiana Blue </a:t>
            </a:r>
            <a:br>
              <a:rPr lang="en-US" sz="1600" dirty="0">
                <a:solidFill>
                  <a:srgbClr val="55565A"/>
                </a:solidFill>
                <a:latin typeface="Corbel" panose="020B0503020204020204" pitchFamily="34" charset="0"/>
              </a:rPr>
            </a:br>
            <a:r>
              <a:rPr lang="en-US" sz="1600" dirty="0">
                <a:solidFill>
                  <a:srgbClr val="55565A"/>
                </a:solidFill>
                <a:latin typeface="Corbel" panose="020B0503020204020204" pitchFamily="34" charset="0"/>
              </a:rPr>
              <a:t>(e.g., physician, allied health, facility, dental agreements).</a:t>
            </a:r>
          </a:p>
          <a:p>
            <a:pPr marL="285750" indent="-285750" defTabSz="457200">
              <a:spcBef>
                <a:spcPts val="600"/>
              </a:spcBef>
              <a:spcAft>
                <a:spcPts val="600"/>
              </a:spcAft>
              <a:buClr>
                <a:srgbClr val="55565A"/>
              </a:buClr>
            </a:pPr>
            <a:r>
              <a:rPr lang="en-US" sz="1600" dirty="0">
                <a:solidFill>
                  <a:srgbClr val="55565A"/>
                </a:solidFill>
                <a:latin typeface="Corbel" panose="020B0503020204020204" pitchFamily="34" charset="0"/>
                <a:ea typeface="Times New Roman" panose="02020603050405020304" pitchFamily="18" charset="0"/>
              </a:rPr>
              <a:t>A</a:t>
            </a:r>
            <a:r>
              <a:rPr lang="en-US" sz="1600" dirty="0">
                <a:solidFill>
                  <a:srgbClr val="55565A"/>
                </a:solidFill>
                <a:effectLst/>
                <a:latin typeface="Corbel" panose="020B0503020204020204" pitchFamily="34" charset="0"/>
                <a:ea typeface="Times New Roman" panose="02020603050405020304" pitchFamily="18" charset="0"/>
              </a:rPr>
              <a:t>grees to hold our members harmless for payments above the allowable amount.</a:t>
            </a:r>
          </a:p>
          <a:p>
            <a:pPr marL="285750" marR="0" lvl="0" indent="-285750" defTabSz="457200">
              <a:spcBef>
                <a:spcPts val="600"/>
              </a:spcBef>
              <a:spcAft>
                <a:spcPts val="600"/>
              </a:spcAft>
            </a:pPr>
            <a:endParaRPr lang="en-US" sz="1600" dirty="0">
              <a:solidFill>
                <a:srgbClr val="55565A"/>
              </a:solidFill>
              <a:latin typeface="Corbel" panose="020B0503020204020204" pitchFamily="34" charset="0"/>
            </a:endParaRPr>
          </a:p>
        </p:txBody>
      </p:sp>
      <p:sp>
        <p:nvSpPr>
          <p:cNvPr id="8" name="TextBox 7">
            <a:extLst>
              <a:ext uri="{FF2B5EF4-FFF2-40B4-BE49-F238E27FC236}">
                <a16:creationId xmlns:a16="http://schemas.microsoft.com/office/drawing/2014/main" id="{D120B620-9604-0218-CF3F-C1D6832F4E9B}"/>
              </a:ext>
            </a:extLst>
          </p:cNvPr>
          <p:cNvSpPr txBox="1"/>
          <p:nvPr/>
        </p:nvSpPr>
        <p:spPr>
          <a:xfrm>
            <a:off x="478788" y="4111515"/>
            <a:ext cx="8306217" cy="2300630"/>
          </a:xfrm>
          <a:prstGeom prst="rect">
            <a:avLst/>
          </a:prstGeom>
          <a:noFill/>
        </p:spPr>
        <p:txBody>
          <a:bodyPr wrap="square" rtlCol="0">
            <a:spAutoFit/>
          </a:bodyPr>
          <a:lstStyle/>
          <a:p>
            <a:pPr algn="l">
              <a:spcAft>
                <a:spcPts val="600"/>
              </a:spcAft>
            </a:pPr>
            <a:r>
              <a:rPr lang="en-US" sz="1600" b="1">
                <a:solidFill>
                  <a:srgbClr val="0070C0"/>
                </a:solidFill>
                <a:latin typeface="Corbel" panose="020B0503020204020204" pitchFamily="34" charset="0"/>
              </a:rPr>
              <a:t>Requesting expedited processing:</a:t>
            </a:r>
          </a:p>
          <a:p>
            <a:pPr algn="l">
              <a:spcBef>
                <a:spcPts val="300"/>
              </a:spcBef>
              <a:spcAft>
                <a:spcPts val="300"/>
              </a:spcAft>
            </a:pPr>
            <a:r>
              <a:rPr lang="en-US" sz="1600" b="1">
                <a:solidFill>
                  <a:srgbClr val="55565A"/>
                </a:solidFill>
                <a:effectLst/>
                <a:latin typeface="Corbel" panose="020B0503020204020204" pitchFamily="34" charset="0"/>
                <a:ea typeface="Times New Roman" panose="02020603050405020304" pitchFamily="18" charset="0"/>
              </a:rPr>
              <a:t>Include with the initial credentialing application via DocuSign: </a:t>
            </a:r>
          </a:p>
          <a:p>
            <a:pPr marL="285750" indent="-285750" algn="l">
              <a:spcBef>
                <a:spcPts val="300"/>
              </a:spcBef>
              <a:spcAft>
                <a:spcPts val="300"/>
              </a:spcAft>
              <a:buFont typeface="Arial" panose="020B0604020202020204" pitchFamily="34" charset="0"/>
              <a:buChar char="•"/>
            </a:pPr>
            <a:r>
              <a:rPr lang="en-US" sz="1600">
                <a:solidFill>
                  <a:srgbClr val="55565A"/>
                </a:solidFill>
                <a:latin typeface="Corbel" panose="020B0503020204020204" pitchFamily="34" charset="0"/>
                <a:ea typeface="Times New Roman" panose="02020603050405020304" pitchFamily="18" charset="0"/>
              </a:rPr>
              <a:t>L</a:t>
            </a:r>
            <a:r>
              <a:rPr lang="en-US" sz="1600">
                <a:solidFill>
                  <a:srgbClr val="55565A"/>
                </a:solidFill>
                <a:effectLst/>
                <a:latin typeface="Corbel" panose="020B0503020204020204" pitchFamily="34" charset="0"/>
                <a:ea typeface="Times New Roman" panose="02020603050405020304" pitchFamily="18" charset="0"/>
              </a:rPr>
              <a:t>etter asking Louisiana Blue to invoke the expedited process. </a:t>
            </a:r>
          </a:p>
          <a:p>
            <a:pPr marL="742950" lvl="1" indent="-285750">
              <a:spcBef>
                <a:spcPts val="300"/>
              </a:spcBef>
              <a:spcAft>
                <a:spcPts val="300"/>
              </a:spcAft>
              <a:buFont typeface="Corbel" panose="020B0503020204020204" pitchFamily="34" charset="0"/>
              <a:buChar char="⁻"/>
            </a:pPr>
            <a:r>
              <a:rPr lang="en-US" sz="1600">
                <a:solidFill>
                  <a:srgbClr val="55565A"/>
                </a:solidFill>
                <a:effectLst/>
                <a:latin typeface="Corbel" panose="020B0503020204020204" pitchFamily="34" charset="0"/>
                <a:ea typeface="Times New Roman" panose="02020603050405020304" pitchFamily="18" charset="0"/>
              </a:rPr>
              <a:t>The letter must include your agreement to hold our members harmless for payments above the allowable amount. </a:t>
            </a:r>
            <a:endParaRPr lang="en-US" sz="1600">
              <a:solidFill>
                <a:srgbClr val="55565A"/>
              </a:solidFill>
              <a:latin typeface="Corbel" panose="020B0503020204020204" pitchFamily="34" charset="0"/>
              <a:ea typeface="Times New Roman" panose="02020603050405020304" pitchFamily="18" charset="0"/>
            </a:endParaRPr>
          </a:p>
          <a:p>
            <a:pPr marL="742950" lvl="1" indent="-285750">
              <a:spcBef>
                <a:spcPts val="300"/>
              </a:spcBef>
              <a:spcAft>
                <a:spcPts val="300"/>
              </a:spcAft>
              <a:buFont typeface="Corbel" panose="020B0503020204020204" pitchFamily="34" charset="0"/>
              <a:buChar char="⁻"/>
            </a:pPr>
            <a:r>
              <a:rPr lang="en-US" sz="1600">
                <a:solidFill>
                  <a:srgbClr val="55565A"/>
                </a:solidFill>
                <a:latin typeface="Corbel" panose="020B0503020204020204" pitchFamily="34" charset="0"/>
                <a:ea typeface="Times New Roman" panose="02020603050405020304" pitchFamily="18" charset="0"/>
              </a:rPr>
              <a:t>The letter must be on company letterhead and signed by the provider. </a:t>
            </a:r>
            <a:endParaRPr lang="en-US" sz="1600">
              <a:solidFill>
                <a:srgbClr val="55565A"/>
              </a:solidFill>
              <a:effectLst/>
              <a:latin typeface="Corbel" panose="020B0503020204020204" pitchFamily="34" charset="0"/>
              <a:ea typeface="Times New Roman" panose="02020603050405020304" pitchFamily="18" charset="0"/>
            </a:endParaRPr>
          </a:p>
          <a:p>
            <a:pPr marL="285750" indent="-285750" algn="l">
              <a:spcBef>
                <a:spcPts val="300"/>
              </a:spcBef>
              <a:spcAft>
                <a:spcPts val="300"/>
              </a:spcAft>
              <a:buFont typeface="Arial" panose="020B0604020202020204" pitchFamily="34" charset="0"/>
              <a:buChar char="•"/>
            </a:pPr>
            <a:r>
              <a:rPr lang="en-US" sz="1600">
                <a:solidFill>
                  <a:srgbClr val="55565A"/>
                </a:solidFill>
                <a:latin typeface="Corbel" panose="020B0503020204020204" pitchFamily="34" charset="0"/>
              </a:rPr>
              <a:t>Signed admitting privileges agreement to a network hospital. </a:t>
            </a:r>
          </a:p>
        </p:txBody>
      </p:sp>
      <p:sp>
        <p:nvSpPr>
          <p:cNvPr id="3" name="Title 1">
            <a:extLst>
              <a:ext uri="{FF2B5EF4-FFF2-40B4-BE49-F238E27FC236}">
                <a16:creationId xmlns:a16="http://schemas.microsoft.com/office/drawing/2014/main" id="{5954B80F-82DC-595C-0CD3-6608FCDF520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Expedited Processing </a:t>
            </a:r>
          </a:p>
        </p:txBody>
      </p:sp>
    </p:spTree>
    <p:extLst>
      <p:ext uri="{BB962C8B-B14F-4D97-AF65-F5344CB8AC3E}">
        <p14:creationId xmlns:p14="http://schemas.microsoft.com/office/powerpoint/2010/main" val="360837035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EE3124B-AFE1-145C-5366-94B9C07D265F}"/>
              </a:ext>
            </a:extLst>
          </p:cNvPr>
          <p:cNvSpPr/>
          <p:nvPr/>
        </p:nvSpPr>
        <p:spPr>
          <a:xfrm>
            <a:off x="355888" y="3482127"/>
            <a:ext cx="8530416" cy="3084928"/>
          </a:xfrm>
          <a:prstGeom prst="roundRect">
            <a:avLst>
              <a:gd name="adj" fmla="val 12095"/>
            </a:avLst>
          </a:prstGeom>
          <a:solidFill>
            <a:schemeClr val="bg2">
              <a:lumMod val="60000"/>
              <a:lumOff val="40000"/>
            </a:schemeClr>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4A6BB2-006C-BB7D-6EEC-1C514076871C}"/>
              </a:ext>
            </a:extLst>
          </p:cNvPr>
          <p:cNvSpPr>
            <a:spLocks noGrp="1"/>
          </p:cNvSpPr>
          <p:nvPr>
            <p:ph idx="1"/>
          </p:nvPr>
        </p:nvSpPr>
        <p:spPr>
          <a:xfrm>
            <a:off x="565957" y="949959"/>
            <a:ext cx="8458200" cy="4572000"/>
          </a:xfrm>
        </p:spPr>
        <p:txBody>
          <a:bodyPr>
            <a:noAutofit/>
          </a:bodyPr>
          <a:lstStyle/>
          <a:p>
            <a:pPr marL="0" indent="0">
              <a:lnSpc>
                <a:spcPct val="110000"/>
              </a:lnSpc>
              <a:spcBef>
                <a:spcPts val="600"/>
              </a:spcBef>
              <a:buNone/>
            </a:pPr>
            <a:r>
              <a:rPr lang="en-US" sz="1600">
                <a:solidFill>
                  <a:srgbClr val="55565A"/>
                </a:solidFill>
                <a:effectLst/>
                <a:latin typeface="Corbel" panose="020B0503020204020204" pitchFamily="34" charset="0"/>
                <a:ea typeface="Times New Roman" panose="02020603050405020304" pitchFamily="18" charset="0"/>
              </a:rPr>
              <a:t>The Letter, included in the initial credentialing application via DocuSign, must:  </a:t>
            </a:r>
          </a:p>
          <a:p>
            <a:pPr>
              <a:lnSpc>
                <a:spcPct val="110000"/>
              </a:lnSpc>
              <a:spcBef>
                <a:spcPts val="600"/>
              </a:spcBef>
              <a:buClr>
                <a:srgbClr val="55565A"/>
              </a:buClr>
            </a:pPr>
            <a:r>
              <a:rPr lang="en-US" sz="1600">
                <a:solidFill>
                  <a:srgbClr val="55565A"/>
                </a:solidFill>
                <a:latin typeface="Corbel" panose="020B0503020204020204" pitchFamily="34" charset="0"/>
                <a:ea typeface="Times New Roman" panose="02020603050405020304" pitchFamily="18" charset="0"/>
              </a:rPr>
              <a:t>A</a:t>
            </a:r>
            <a:r>
              <a:rPr lang="en-US" sz="1600">
                <a:solidFill>
                  <a:srgbClr val="55565A"/>
                </a:solidFill>
                <a:effectLst/>
                <a:latin typeface="Corbel" panose="020B0503020204020204" pitchFamily="34" charset="0"/>
                <a:ea typeface="Times New Roman" panose="02020603050405020304" pitchFamily="18" charset="0"/>
              </a:rPr>
              <a:t>sk Louisiana Blue to invoke the Louisiana law that extends existing requirements for credentialing of physicians to all healthcare providers; </a:t>
            </a:r>
          </a:p>
          <a:p>
            <a:pPr>
              <a:lnSpc>
                <a:spcPct val="110000"/>
              </a:lnSpc>
              <a:spcBef>
                <a:spcPts val="600"/>
              </a:spcBef>
              <a:buClr>
                <a:srgbClr val="55565A"/>
              </a:buClr>
            </a:pPr>
            <a:r>
              <a:rPr lang="en-US" sz="1600">
                <a:solidFill>
                  <a:srgbClr val="55565A"/>
                </a:solidFill>
                <a:latin typeface="Corbel" panose="020B0503020204020204" pitchFamily="34" charset="0"/>
                <a:ea typeface="Times New Roman" panose="02020603050405020304" pitchFamily="18" charset="0"/>
              </a:rPr>
              <a:t>I</a:t>
            </a:r>
            <a:r>
              <a:rPr lang="en-US" sz="1600">
                <a:solidFill>
                  <a:srgbClr val="55565A"/>
                </a:solidFill>
                <a:effectLst/>
                <a:latin typeface="Corbel" panose="020B0503020204020204" pitchFamily="34" charset="0"/>
                <a:ea typeface="Times New Roman" panose="02020603050405020304" pitchFamily="18" charset="0"/>
              </a:rPr>
              <a:t>nclude your agreement to hold our members harmless for payments above the allowable amount;</a:t>
            </a:r>
          </a:p>
          <a:p>
            <a:pPr>
              <a:lnSpc>
                <a:spcPct val="110000"/>
              </a:lnSpc>
              <a:spcBef>
                <a:spcPts val="600"/>
              </a:spcBef>
              <a:buClr>
                <a:srgbClr val="55565A"/>
              </a:buClr>
            </a:pPr>
            <a:r>
              <a:rPr lang="en-US" sz="1600">
                <a:solidFill>
                  <a:srgbClr val="55565A"/>
                </a:solidFill>
                <a:latin typeface="Corbel" panose="020B0503020204020204" pitchFamily="34" charset="0"/>
                <a:ea typeface="Times New Roman" panose="02020603050405020304" pitchFamily="18" charset="0"/>
              </a:rPr>
              <a:t>Be </a:t>
            </a:r>
            <a:r>
              <a:rPr lang="en-US" sz="1600">
                <a:solidFill>
                  <a:srgbClr val="55565A"/>
                </a:solidFill>
                <a:effectLst/>
                <a:latin typeface="Corbel" panose="020B0503020204020204" pitchFamily="34" charset="0"/>
                <a:ea typeface="Times New Roman" panose="02020603050405020304" pitchFamily="18" charset="0"/>
              </a:rPr>
              <a:t>on letterhead and signed by the provider.</a:t>
            </a:r>
            <a:endParaRPr lang="en-US" sz="2000">
              <a:solidFill>
                <a:srgbClr val="55565A"/>
              </a:solidFill>
              <a:latin typeface="Corbel" panose="020B0503020204020204" pitchFamily="34" charset="0"/>
            </a:endParaRPr>
          </a:p>
        </p:txBody>
      </p:sp>
      <p:sp>
        <p:nvSpPr>
          <p:cNvPr id="6" name="TextBox 5">
            <a:extLst>
              <a:ext uri="{FF2B5EF4-FFF2-40B4-BE49-F238E27FC236}">
                <a16:creationId xmlns:a16="http://schemas.microsoft.com/office/drawing/2014/main" id="{D7054755-8217-42FE-D995-A829BF7E28C6}"/>
              </a:ext>
            </a:extLst>
          </p:cNvPr>
          <p:cNvSpPr txBox="1"/>
          <p:nvPr/>
        </p:nvSpPr>
        <p:spPr>
          <a:xfrm>
            <a:off x="446115" y="3663144"/>
            <a:ext cx="8240685" cy="2785378"/>
          </a:xfrm>
          <a:prstGeom prst="rect">
            <a:avLst/>
          </a:prstGeom>
          <a:noFill/>
        </p:spPr>
        <p:txBody>
          <a:bodyPr wrap="square">
            <a:spAutoFit/>
          </a:bodyPr>
          <a:lstStyle/>
          <a:p>
            <a:pPr marL="114300" marR="457200">
              <a:spcBef>
                <a:spcPts val="0"/>
              </a:spcBef>
              <a:spcAft>
                <a:spcPts val="600"/>
              </a:spcAft>
            </a:pPr>
            <a:r>
              <a:rPr lang="en-US" sz="1600" b="1" dirty="0">
                <a:solidFill>
                  <a:srgbClr val="0070C0"/>
                </a:solidFill>
                <a:effectLst/>
                <a:latin typeface="Corbel" panose="020B0503020204020204" pitchFamily="34" charset="0"/>
                <a:ea typeface="Times New Roman" panose="02020603050405020304" pitchFamily="18" charset="0"/>
              </a:rPr>
              <a:t>{Date}</a:t>
            </a:r>
            <a:endParaRPr lang="en-US" sz="2400" dirty="0">
              <a:solidFill>
                <a:srgbClr val="0070C0"/>
              </a:solidFill>
              <a:effectLst/>
              <a:latin typeface="Corbel" panose="020B0503020204020204" pitchFamily="34" charset="0"/>
              <a:ea typeface="Times New Roman" panose="02020603050405020304" pitchFamily="18" charset="0"/>
            </a:endParaRPr>
          </a:p>
          <a:p>
            <a:pPr marL="114300" marR="457200">
              <a:spcBef>
                <a:spcPts val="0"/>
              </a:spcBef>
              <a:spcAft>
                <a:spcPts val="600"/>
              </a:spcAft>
            </a:pPr>
            <a:r>
              <a:rPr lang="en-US" sz="1600" i="1" dirty="0">
                <a:solidFill>
                  <a:srgbClr val="55565A"/>
                </a:solidFill>
                <a:effectLst/>
                <a:latin typeface="Corbel" panose="020B0503020204020204" pitchFamily="34" charset="0"/>
                <a:ea typeface="Times New Roman" panose="02020603050405020304" pitchFamily="18" charset="0"/>
              </a:rPr>
              <a:t>Dear Louisiana Blue:</a:t>
            </a:r>
            <a:endParaRPr lang="en-US" sz="2400" dirty="0">
              <a:solidFill>
                <a:srgbClr val="55565A"/>
              </a:solidFill>
              <a:effectLst/>
              <a:latin typeface="Corbel" panose="020B0503020204020204" pitchFamily="34" charset="0"/>
              <a:ea typeface="Times New Roman" panose="02020603050405020304" pitchFamily="18" charset="0"/>
            </a:endParaRPr>
          </a:p>
          <a:p>
            <a:pPr marL="114300" marR="457200">
              <a:spcBef>
                <a:spcPts val="0"/>
              </a:spcBef>
              <a:spcAft>
                <a:spcPts val="600"/>
              </a:spcAft>
            </a:pPr>
            <a:r>
              <a:rPr lang="en-US" sz="1600" i="1" dirty="0">
                <a:solidFill>
                  <a:srgbClr val="55565A"/>
                </a:solidFill>
                <a:effectLst/>
                <a:latin typeface="Corbel" panose="020B0503020204020204" pitchFamily="34" charset="0"/>
                <a:ea typeface="Times New Roman" panose="02020603050405020304" pitchFamily="18" charset="0"/>
              </a:rPr>
              <a:t>In accordance with the Louisiana law extending certain requirements for credentialing of physicians to all healthcare providers, please accept this written request to reimburse </a:t>
            </a:r>
            <a:r>
              <a:rPr lang="en-US" sz="1600" b="1" i="1" dirty="0">
                <a:solidFill>
                  <a:srgbClr val="0070C0"/>
                </a:solidFill>
                <a:effectLst/>
                <a:latin typeface="Corbel" panose="020B0503020204020204" pitchFamily="34" charset="0"/>
                <a:ea typeface="Times New Roman" panose="02020603050405020304" pitchFamily="18" charset="0"/>
              </a:rPr>
              <a:t>{provider’s name}</a:t>
            </a:r>
            <a:r>
              <a:rPr lang="en-US" sz="1600" i="1" dirty="0">
                <a:solidFill>
                  <a:srgbClr val="0070C0"/>
                </a:solidFill>
                <a:effectLst/>
                <a:latin typeface="Corbel" panose="020B0503020204020204" pitchFamily="34" charset="0"/>
                <a:ea typeface="Times New Roman" panose="02020603050405020304" pitchFamily="18" charset="0"/>
              </a:rPr>
              <a:t> </a:t>
            </a:r>
            <a:r>
              <a:rPr lang="en-US" sz="1600" i="1" dirty="0">
                <a:solidFill>
                  <a:srgbClr val="55565A"/>
                </a:solidFill>
                <a:effectLst/>
                <a:latin typeface="Corbel" panose="020B0503020204020204" pitchFamily="34" charset="0"/>
                <a:ea typeface="Times New Roman" panose="02020603050405020304" pitchFamily="18" charset="0"/>
              </a:rPr>
              <a:t>for services provided as a new provider at </a:t>
            </a:r>
            <a:r>
              <a:rPr lang="en-US" sz="1600" b="1" i="1" dirty="0">
                <a:solidFill>
                  <a:srgbClr val="0070C0"/>
                </a:solidFill>
                <a:effectLst/>
                <a:latin typeface="Corbel" panose="020B0503020204020204" pitchFamily="34" charset="0"/>
                <a:ea typeface="Times New Roman" panose="02020603050405020304" pitchFamily="18" charset="0"/>
              </a:rPr>
              <a:t>{provider’s group name}</a:t>
            </a:r>
            <a:r>
              <a:rPr lang="en-US" sz="1600" i="1" dirty="0">
                <a:solidFill>
                  <a:srgbClr val="0070C0"/>
                </a:solidFill>
                <a:effectLst/>
                <a:latin typeface="Corbel" panose="020B0503020204020204" pitchFamily="34" charset="0"/>
                <a:ea typeface="Times New Roman" panose="02020603050405020304" pitchFamily="18" charset="0"/>
              </a:rPr>
              <a:t> </a:t>
            </a:r>
            <a:r>
              <a:rPr lang="en-US" sz="1600" i="1" dirty="0">
                <a:solidFill>
                  <a:srgbClr val="55565A"/>
                </a:solidFill>
                <a:effectLst/>
                <a:latin typeface="Corbel" panose="020B0503020204020204" pitchFamily="34" charset="0"/>
                <a:ea typeface="Times New Roman" panose="02020603050405020304" pitchFamily="18" charset="0"/>
              </a:rPr>
              <a:t>at our group contract rate and with in-network benefits. </a:t>
            </a:r>
            <a:r>
              <a:rPr lang="en-US" sz="1600" b="1" i="1" dirty="0">
                <a:solidFill>
                  <a:srgbClr val="0070C0"/>
                </a:solidFill>
                <a:effectLst/>
                <a:latin typeface="Corbel" panose="020B0503020204020204" pitchFamily="34" charset="0"/>
                <a:ea typeface="Times New Roman" panose="02020603050405020304" pitchFamily="18" charset="0"/>
              </a:rPr>
              <a:t>{Provider’s group name}</a:t>
            </a:r>
            <a:r>
              <a:rPr lang="en-US" sz="1600" i="1" dirty="0">
                <a:solidFill>
                  <a:srgbClr val="0070C0"/>
                </a:solidFill>
                <a:effectLst/>
                <a:latin typeface="Corbel" panose="020B0503020204020204" pitchFamily="34" charset="0"/>
                <a:ea typeface="Times New Roman" panose="02020603050405020304" pitchFamily="18" charset="0"/>
              </a:rPr>
              <a:t> </a:t>
            </a:r>
            <a:r>
              <a:rPr lang="en-US" sz="1600" i="1" dirty="0">
                <a:solidFill>
                  <a:srgbClr val="55565A"/>
                </a:solidFill>
                <a:effectLst/>
                <a:latin typeface="Corbel" panose="020B0503020204020204" pitchFamily="34" charset="0"/>
                <a:ea typeface="Times New Roman" panose="02020603050405020304" pitchFamily="18" charset="0"/>
              </a:rPr>
              <a:t>agrees that all contract provisions, including holding covered members harmless for charges beyond the Louisiana Blue allowable amount and the member’s cost share amount (deductible, coinsurance and/or copayment, as applicable) will apply to the new provider.</a:t>
            </a:r>
            <a:endParaRPr lang="en-US" sz="2400" dirty="0">
              <a:solidFill>
                <a:srgbClr val="55565A"/>
              </a:solidFill>
              <a:effectLst/>
              <a:latin typeface="Corbel" panose="020B0503020204020204" pitchFamily="34" charset="0"/>
              <a:ea typeface="Times New Roman" panose="02020603050405020304" pitchFamily="18" charset="0"/>
            </a:endParaRPr>
          </a:p>
          <a:p>
            <a:pPr marL="114300" marR="457200">
              <a:spcBef>
                <a:spcPts val="0"/>
              </a:spcBef>
              <a:spcAft>
                <a:spcPts val="0"/>
              </a:spcAft>
            </a:pPr>
            <a:r>
              <a:rPr lang="en-US" sz="1600" b="1" i="1" dirty="0">
                <a:solidFill>
                  <a:srgbClr val="0070C0"/>
                </a:solidFill>
                <a:effectLst/>
                <a:latin typeface="Corbel" panose="020B0503020204020204" pitchFamily="34" charset="0"/>
                <a:ea typeface="Times New Roman" panose="02020603050405020304" pitchFamily="18" charset="0"/>
              </a:rPr>
              <a:t>{Signature of the provider}</a:t>
            </a:r>
            <a:endParaRPr lang="en-US" sz="2400" dirty="0">
              <a:solidFill>
                <a:srgbClr val="0070C0"/>
              </a:solidFill>
              <a:effectLst/>
              <a:latin typeface="Corbel" panose="020B0503020204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48FDD4B5-BD7C-E344-1B1C-FBEF0207540B}"/>
              </a:ext>
            </a:extLst>
          </p:cNvPr>
          <p:cNvSpPr txBox="1"/>
          <p:nvPr/>
        </p:nvSpPr>
        <p:spPr>
          <a:xfrm>
            <a:off x="425795" y="3138673"/>
            <a:ext cx="4572000" cy="369332"/>
          </a:xfrm>
          <a:prstGeom prst="rect">
            <a:avLst/>
          </a:prstGeom>
          <a:noFill/>
        </p:spPr>
        <p:txBody>
          <a:bodyPr wrap="square">
            <a:spAutoFit/>
          </a:bodyPr>
          <a:lstStyle/>
          <a:p>
            <a:r>
              <a:rPr lang="en-US" sz="1800" b="1">
                <a:solidFill>
                  <a:srgbClr val="0070C0"/>
                </a:solidFill>
                <a:latin typeface="Corbel" panose="020B0503020204020204" pitchFamily="34" charset="0"/>
              </a:rPr>
              <a:t>Sample Letter</a:t>
            </a:r>
            <a:endParaRPr lang="en-US">
              <a:solidFill>
                <a:srgbClr val="0070C0"/>
              </a:solidFill>
            </a:endParaRPr>
          </a:p>
        </p:txBody>
      </p:sp>
      <p:sp>
        <p:nvSpPr>
          <p:cNvPr id="8" name="Title 1">
            <a:extLst>
              <a:ext uri="{FF2B5EF4-FFF2-40B4-BE49-F238E27FC236}">
                <a16:creationId xmlns:a16="http://schemas.microsoft.com/office/drawing/2014/main" id="{96C43A2F-02D5-E1F9-5BF0-5E3F44E3C77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Example Letter to Blue Cross </a:t>
            </a:r>
          </a:p>
        </p:txBody>
      </p:sp>
    </p:spTree>
    <p:extLst>
      <p:ext uri="{BB962C8B-B14F-4D97-AF65-F5344CB8AC3E}">
        <p14:creationId xmlns:p14="http://schemas.microsoft.com/office/powerpoint/2010/main" val="273542309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Electronic Payment Registers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48" y="4025900"/>
            <a:ext cx="3905252" cy="2603500"/>
          </a:xfrm>
          <a:prstGeom prst="rect">
            <a:avLst/>
          </a:prstGeom>
        </p:spPr>
      </p:pic>
      <p:sp>
        <p:nvSpPr>
          <p:cNvPr id="9" name="Rounded Rectangle 8"/>
          <p:cNvSpPr/>
          <p:nvPr/>
        </p:nvSpPr>
        <p:spPr>
          <a:xfrm>
            <a:off x="5238748" y="1371600"/>
            <a:ext cx="3371852" cy="1676399"/>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p:cNvSpPr/>
          <p:nvPr/>
        </p:nvSpPr>
        <p:spPr>
          <a:xfrm>
            <a:off x="457200" y="769977"/>
            <a:ext cx="4343400" cy="5478423"/>
          </a:xfrm>
          <a:prstGeom prst="rect">
            <a:avLst/>
          </a:prstGeom>
        </p:spPr>
        <p:txBody>
          <a:bodyPr wrap="square">
            <a:spAutoFit/>
          </a:bodyPr>
          <a:lstStyle/>
          <a:p>
            <a:pPr>
              <a:spcAft>
                <a:spcPts val="1800"/>
              </a:spcAft>
            </a:pPr>
            <a:r>
              <a:rPr lang="en-US" sz="1600" b="1">
                <a:latin typeface="Corbel" panose="020B0503020204020204" pitchFamily="34" charset="0"/>
                <a:ea typeface="Segoe UI" panose="020B0502040204020203" pitchFamily="34" charset="0"/>
                <a:cs typeface="Segoe UI" panose="020B0502040204020203" pitchFamily="34" charset="0"/>
              </a:rPr>
              <a:t>HIPAA 835 Transaction</a:t>
            </a:r>
          </a:p>
          <a:p>
            <a:pPr marL="285750" indent="-285750">
              <a:spcAft>
                <a:spcPts val="18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Providers who submit claims electronically can receive an electronic file containing their weekly Provider Remittance Advice/Payment Register (ERA).</a:t>
            </a:r>
          </a:p>
          <a:p>
            <a:pPr marL="285750" indent="-285750">
              <a:spcAft>
                <a:spcPts val="18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ERA is available Monday mornings, allowing providers to begin posting payments as soon as possible.</a:t>
            </a:r>
          </a:p>
          <a:p>
            <a:pPr marL="285750" indent="-285750">
              <a:spcAft>
                <a:spcPts val="18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ERA specifications are available from Louisiana Blue at no cost to vendors and providers, but they do require programming changes by your practice management billing system vendor. Traditionally, there is an upfront fee from your billing system vendor for programming. </a:t>
            </a:r>
          </a:p>
          <a:p>
            <a:pPr marL="285750" indent="-285750">
              <a:spcAft>
                <a:spcPts val="18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From that point, you may receive the Louisiana Blue weekly Remittance Advice/Payment Register at no charge. </a:t>
            </a:r>
          </a:p>
        </p:txBody>
      </p:sp>
      <p:sp>
        <p:nvSpPr>
          <p:cNvPr id="8" name="TextBox 7">
            <a:extLst>
              <a:ext uri="{FF2B5EF4-FFF2-40B4-BE49-F238E27FC236}">
                <a16:creationId xmlns:a16="http://schemas.microsoft.com/office/drawing/2014/main" id="{7623D614-E0A4-467A-AA11-CA7C020417D5}"/>
              </a:ext>
            </a:extLst>
          </p:cNvPr>
          <p:cNvSpPr txBox="1"/>
          <p:nvPr/>
        </p:nvSpPr>
        <p:spPr>
          <a:xfrm>
            <a:off x="5238749" y="1660962"/>
            <a:ext cx="3324226" cy="1097673"/>
          </a:xfrm>
          <a:prstGeom prst="rect">
            <a:avLst/>
          </a:prstGeom>
          <a:noFill/>
        </p:spPr>
        <p:txBody>
          <a:bodyPr wrap="square" rtlCol="0">
            <a:spAutoFit/>
          </a:bodyPr>
          <a:lstStyle/>
          <a:p>
            <a:pPr marL="112713">
              <a:lnSpc>
                <a:spcPts val="2000"/>
              </a:lnSpc>
              <a:spcAft>
                <a:spcPts val="1800"/>
              </a:spcAft>
            </a:pP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For more information, please contact Louisiana Blue EDI Services at </a:t>
            </a:r>
            <a:r>
              <a:rPr lang="en-US" sz="1500" b="1" dirty="0">
                <a:solidFill>
                  <a:srgbClr val="0070C0"/>
                </a:solidFill>
                <a:latin typeface="Corbel" panose="020B0503020204020204" pitchFamily="34" charset="0"/>
                <a:ea typeface="Segoe UI" panose="020B0502040204020203" pitchFamily="34" charset="0"/>
                <a:cs typeface="Segoe UI" panose="020B0502040204020203" pitchFamily="34" charset="0"/>
              </a:rPr>
              <a:t>EDIservices@lablue.com </a:t>
            </a: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or</a:t>
            </a:r>
            <a:r>
              <a:rPr lang="en-US" sz="1500"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br>
              <a:rPr lang="en-US" sz="15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500" dirty="0">
                <a:solidFill>
                  <a:srgbClr val="55565A"/>
                </a:solidFill>
                <a:latin typeface="Corbel" panose="020B0503020204020204" pitchFamily="34" charset="0"/>
                <a:cs typeface="Segoe UI" panose="020B0502040204020203" pitchFamily="34" charset="0"/>
              </a:rPr>
              <a:t>at 1-800-716-2299, option 3.</a:t>
            </a:r>
            <a:endPar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58714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2400" y="5059680"/>
            <a:ext cx="2057400" cy="126492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National Drug Code (NDC) Required on Drug Claims</a:t>
            </a:r>
          </a:p>
        </p:txBody>
      </p:sp>
      <p:pic>
        <p:nvPicPr>
          <p:cNvPr id="5" name="Picture 2" descr="G:\Provider\Share\Communications\Artwork\BES_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4540"/>
            <a:ext cx="1828800" cy="406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09800" y="1021080"/>
            <a:ext cx="6858000" cy="5032147"/>
          </a:xfrm>
          <a:prstGeom prst="rect">
            <a:avLst/>
          </a:prstGeom>
        </p:spPr>
        <p:txBody>
          <a:bodyPr wrap="square">
            <a:spAutoFit/>
          </a:bodyPr>
          <a:lstStyle/>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Use the following billing guidelines to report required NDCs on professional CMS-1500 claims:</a:t>
            </a:r>
          </a:p>
          <a:p>
            <a:pPr marL="285750" indent="-285750">
              <a:spcAft>
                <a:spcPts val="12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NDC code editing will apply to any clinician-administered drugs billed on the claim, including immunizations. The claim must include any associated HCPCS or CPT code (except HCPCS codes beginning with the letter “A”).</a:t>
            </a:r>
          </a:p>
          <a:p>
            <a:pPr marL="285750" indent="-285750">
              <a:spcAft>
                <a:spcPts val="12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Each clinician-administered drug must be billed on a separate line item.</a:t>
            </a:r>
          </a:p>
          <a:p>
            <a:pPr marL="285750" indent="-285750">
              <a:spcAft>
                <a:spcPts val="12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Claims that do not meet the requirements will be rejected and returned on your “Not Accepted” report. Units indicated would be “1” or in accordance with the dosage amount specified in the descriptor of the HCPCS/CPT code appended for the individual drug.</a:t>
            </a:r>
          </a:p>
          <a:p>
            <a:pPr marL="285750" indent="-285750">
              <a:spcAft>
                <a:spcPts val="12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Providers may bill multiple lines with the same CPT or HCPCS code to report different NDCs.</a:t>
            </a:r>
          </a:p>
          <a:p>
            <a:pPr marL="285750" indent="-285750">
              <a:spcAft>
                <a:spcPts val="1200"/>
              </a:spcAft>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following NDC edits will apply to electronic and paper claims that require an NDC, but no valid NDC was included on the claim:</a:t>
            </a:r>
          </a:p>
          <a:p>
            <a:pPr marL="1657350" lvl="3" indent="-285750">
              <a:buFont typeface="Segoe UI" panose="020B0502040204020203"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NDCREQD – NDC CODE REQUIRED</a:t>
            </a:r>
          </a:p>
          <a:p>
            <a:pPr marL="1657350" lvl="3" indent="-285750">
              <a:spcBef>
                <a:spcPts val="600"/>
              </a:spcBef>
              <a:spcAft>
                <a:spcPts val="1200"/>
              </a:spcAft>
              <a:buFont typeface="Segoe UI" panose="020B0502040204020203"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INVNDC – INVALID NDC </a:t>
            </a:r>
          </a:p>
        </p:txBody>
      </p:sp>
      <p:sp>
        <p:nvSpPr>
          <p:cNvPr id="10" name="TextBox 9"/>
          <p:cNvSpPr txBox="1"/>
          <p:nvPr/>
        </p:nvSpPr>
        <p:spPr>
          <a:xfrm>
            <a:off x="228600" y="5135880"/>
            <a:ext cx="1981200" cy="1077218"/>
          </a:xfrm>
          <a:prstGeom prst="rect">
            <a:avLst/>
          </a:prstGeom>
          <a:noFill/>
        </p:spPr>
        <p:txBody>
          <a:bodyPr wrap="square" rtlCol="0">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Failure to report NDCs on claims will result in automatic rejections.</a:t>
            </a:r>
            <a:endParaRPr lang="en-US">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42087942"/>
      </p:ext>
    </p:extLst>
  </p:cSld>
  <p:clrMapOvr>
    <a:masterClrMapping/>
  </p:clrMapOvr>
  <p:transition/>
</p:sld>
</file>

<file path=ppt/theme/theme1.xml><?xml version="1.0" encoding="utf-8"?>
<a:theme xmlns:a="http://schemas.openxmlformats.org/drawingml/2006/main" name="template">
  <a:themeElements>
    <a:clrScheme name="BCBSLA Template Colors">
      <a:dk1>
        <a:srgbClr val="007EBF"/>
      </a:dk1>
      <a:lt1>
        <a:srgbClr val="FFFFFE"/>
      </a:lt1>
      <a:dk2>
        <a:srgbClr val="000C17"/>
      </a:dk2>
      <a:lt2>
        <a:srgbClr val="8F908E"/>
      </a:lt2>
      <a:accent1>
        <a:srgbClr val="73C1E1"/>
      </a:accent1>
      <a:accent2>
        <a:srgbClr val="1B315E"/>
      </a:accent2>
      <a:accent3>
        <a:srgbClr val="81B930"/>
      </a:accent3>
      <a:accent4>
        <a:srgbClr val="0D0C0B"/>
      </a:accent4>
      <a:accent5>
        <a:srgbClr val="B1D3DB"/>
      </a:accent5>
      <a:accent6>
        <a:srgbClr val="E57C29"/>
      </a:accent6>
      <a:hlink>
        <a:srgbClr val="007EBF"/>
      </a:hlink>
      <a:folHlink>
        <a:srgbClr val="6100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093B1CB3C2D347848008512375E6D8" ma:contentTypeVersion="11" ma:contentTypeDescription="Create a new document." ma:contentTypeScope="" ma:versionID="91c6168edf8e1053756359d5b0174425">
  <xsd:schema xmlns:xsd="http://www.w3.org/2001/XMLSchema" xmlns:xs="http://www.w3.org/2001/XMLSchema" xmlns:p="http://schemas.microsoft.com/office/2006/metadata/properties" xmlns:ns2="441f9976-ce9e-4c21-a7f2-b9e23f592ae3" xmlns:ns3="7d8af7c6-f978-4354-8c91-7286beec58b3" targetNamespace="http://schemas.microsoft.com/office/2006/metadata/properties" ma:root="true" ma:fieldsID="983ce7dc0ae58f8bd0f22460b27e4054" ns2:_="" ns3:_="">
    <xsd:import namespace="441f9976-ce9e-4c21-a7f2-b9e23f592ae3"/>
    <xsd:import namespace="7d8af7c6-f978-4354-8c91-7286beec58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f9976-ce9e-4c21-a7f2-b9e23f592a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46e1051-4377-402f-bc24-5102172175d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8af7c6-f978-4354-8c91-7286beec58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9c0241-f0da-4d37-b93f-ce552d8412de}" ma:internalName="TaxCatchAll" ma:showField="CatchAllData" ma:web="7d8af7c6-f978-4354-8c91-7286beec58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46D6B9-1BD0-4EAB-A197-C3F08C4CC436}">
  <ds:schemaRefs>
    <ds:schemaRef ds:uri="http://schemas.microsoft.com/sharepoint/v3/contenttype/forms"/>
  </ds:schemaRefs>
</ds:datastoreItem>
</file>

<file path=customXml/itemProps2.xml><?xml version="1.0" encoding="utf-8"?>
<ds:datastoreItem xmlns:ds="http://schemas.openxmlformats.org/officeDocument/2006/customXml" ds:itemID="{74C9421E-D38D-478B-A800-2B5A0A8D8B49}">
  <ds:schemaRefs>
    <ds:schemaRef ds:uri="441f9976-ce9e-4c21-a7f2-b9e23f592ae3"/>
    <ds:schemaRef ds:uri="7d8af7c6-f978-4354-8c91-7286beec58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1518</TotalTime>
  <Words>10008</Words>
  <Application>Microsoft Office PowerPoint</Application>
  <PresentationFormat>On-screen Show (4:3)</PresentationFormat>
  <Paragraphs>868</Paragraphs>
  <Slides>103</Slides>
  <Notes>65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103</vt:i4>
      </vt:variant>
    </vt:vector>
  </HeadingPairs>
  <TitlesOfParts>
    <vt:vector size="117" baseType="lpstr">
      <vt:lpstr>Abadi</vt:lpstr>
      <vt:lpstr>Arial</vt:lpstr>
      <vt:lpstr>Arial Black</vt:lpstr>
      <vt:lpstr>Calibri</vt:lpstr>
      <vt:lpstr>Century Gothic</vt:lpstr>
      <vt:lpstr>Corbel</vt:lpstr>
      <vt:lpstr>Courier New</vt:lpstr>
      <vt:lpstr>Gill Sans MT</vt:lpstr>
      <vt:lpstr>Segoe UI</vt:lpstr>
      <vt:lpstr>Symbol</vt:lpstr>
      <vt:lpstr>Times New Roman</vt:lpstr>
      <vt:lpstr>Wingdings</vt:lpstr>
      <vt:lpstr>Wingdings 2</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iLinkBlue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Louisiana Blue Policies and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Authorizations </vt:lpstr>
      <vt:lpstr>PowerPoint Presentation</vt:lpstr>
      <vt:lpstr>PowerPoint Presentation</vt:lpstr>
      <vt:lpstr>Adding Notes to an Authorization Request</vt:lpstr>
      <vt:lpstr>Provider Note Type</vt:lpstr>
      <vt:lpstr>Adding Notes to an Authorization Request</vt:lpstr>
      <vt:lpstr>PowerPoint Presentation</vt:lpstr>
      <vt:lpstr>PowerPoint Presentation</vt:lpstr>
      <vt:lpstr>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Claims Editing</vt:lpstr>
      <vt:lpstr>PowerPoint Presentation</vt:lpstr>
      <vt:lpstr>PowerPoint Presentation</vt:lpstr>
      <vt:lpstr>PowerPoint Presentation</vt:lpstr>
      <vt:lpstr>CES Application Outputs</vt:lpstr>
      <vt:lpstr>Helpful Reminders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Blue Cross Blue Shield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Erica</dc:creator>
  <cp:lastModifiedBy>Turner, Tres</cp:lastModifiedBy>
  <cp:revision>23</cp:revision>
  <cp:lastPrinted>2019-05-03T14:36:38Z</cp:lastPrinted>
  <dcterms:created xsi:type="dcterms:W3CDTF">2016-06-09T20:11:10Z</dcterms:created>
  <dcterms:modified xsi:type="dcterms:W3CDTF">2025-03-26T12:37:59Z</dcterms:modified>
</cp:coreProperties>
</file>