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sldIdLst>
    <p:sldId id="262" r:id="rId5"/>
    <p:sldId id="260" r:id="rId6"/>
    <p:sldId id="317" r:id="rId7"/>
    <p:sldId id="318" r:id="rId8"/>
    <p:sldId id="258" r:id="rId9"/>
    <p:sldId id="2147472349" r:id="rId10"/>
    <p:sldId id="2147472350" r:id="rId11"/>
    <p:sldId id="2147472351" r:id="rId12"/>
    <p:sldId id="319" r:id="rId13"/>
    <p:sldId id="2147472352" r:id="rId14"/>
    <p:sldId id="2147472353" r:id="rId15"/>
    <p:sldId id="2147472354" r:id="rId16"/>
    <p:sldId id="2147472355" r:id="rId17"/>
    <p:sldId id="272" r:id="rId18"/>
    <p:sldId id="2147472356" r:id="rId19"/>
    <p:sldId id="274" r:id="rId20"/>
    <p:sldId id="275" r:id="rId21"/>
    <p:sldId id="320" r:id="rId22"/>
    <p:sldId id="277" r:id="rId23"/>
    <p:sldId id="278" r:id="rId24"/>
    <p:sldId id="2147472357" r:id="rId25"/>
    <p:sldId id="279" r:id="rId26"/>
    <p:sldId id="280" r:id="rId27"/>
    <p:sldId id="281" r:id="rId28"/>
    <p:sldId id="282" r:id="rId29"/>
    <p:sldId id="285" r:id="rId30"/>
    <p:sldId id="287" r:id="rId31"/>
    <p:sldId id="286" r:id="rId32"/>
    <p:sldId id="288" r:id="rId33"/>
    <p:sldId id="322" r:id="rId34"/>
    <p:sldId id="289" r:id="rId35"/>
    <p:sldId id="290" r:id="rId36"/>
    <p:sldId id="291" r:id="rId37"/>
    <p:sldId id="292" r:id="rId38"/>
    <p:sldId id="293" r:id="rId39"/>
    <p:sldId id="296" r:id="rId40"/>
    <p:sldId id="297" r:id="rId41"/>
    <p:sldId id="298" r:id="rId42"/>
    <p:sldId id="299" r:id="rId43"/>
    <p:sldId id="300" r:id="rId44"/>
    <p:sldId id="301" r:id="rId45"/>
    <p:sldId id="302" r:id="rId46"/>
    <p:sldId id="303" r:id="rId47"/>
    <p:sldId id="304" r:id="rId48"/>
    <p:sldId id="305" r:id="rId49"/>
    <p:sldId id="321" r:id="rId50"/>
    <p:sldId id="283" r:id="rId51"/>
    <p:sldId id="306" r:id="rId52"/>
    <p:sldId id="307" r:id="rId53"/>
    <p:sldId id="316" r:id="rId54"/>
    <p:sldId id="2147472335" r:id="rId55"/>
    <p:sldId id="309" r:id="rId56"/>
    <p:sldId id="310" r:id="rId57"/>
    <p:sldId id="311" r:id="rId58"/>
    <p:sldId id="312" r:id="rId59"/>
    <p:sldId id="313" r:id="rId60"/>
    <p:sldId id="314" r:id="rId61"/>
    <p:sldId id="315" r:id="rId62"/>
    <p:sldId id="294" r:id="rId63"/>
    <p:sldId id="29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B"/>
    <a:srgbClr val="F58021"/>
    <a:srgbClr val="F54244"/>
    <a:srgbClr val="37B999"/>
    <a:srgbClr val="D4EEF5"/>
    <a:srgbClr val="BAE2EE"/>
    <a:srgbClr val="1E2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6247" autoAdjust="0"/>
  </p:normalViewPr>
  <p:slideViewPr>
    <p:cSldViewPr snapToGrid="0" snapToObjects="1">
      <p:cViewPr varScale="1">
        <p:scale>
          <a:sx n="97" d="100"/>
          <a:sy n="97" d="100"/>
        </p:scale>
        <p:origin x="380"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6" d="100"/>
          <a:sy n="106" d="100"/>
        </p:scale>
        <p:origin x="408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BD664-790F-4A01-9462-E1154326BF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6DD0D28-DECA-40C5-B958-F7831E6E145F}">
      <dgm:prSet phldrT="[Text]"/>
      <dgm:spPr>
        <a:solidFill>
          <a:schemeClr val="accent5">
            <a:lumMod val="60000"/>
            <a:lumOff val="40000"/>
            <a:alpha val="50196"/>
          </a:schemeClr>
        </a:solidFill>
        <a:ln w="3175">
          <a:solidFill>
            <a:srgbClr val="0A437C"/>
          </a:solidFill>
        </a:ln>
      </dgm:spPr>
      <dgm:t>
        <a:bodyPr/>
        <a:lstStyle/>
        <a:p>
          <a:pPr>
            <a:lnSpc>
              <a:spcPct val="100000"/>
            </a:lnSpc>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The PPO suitcase indicates the member is enrolled in a Blue Plan’s PPO or EPO product.</a:t>
          </a:r>
        </a:p>
      </dgm:t>
    </dgm:pt>
    <dgm:pt modelId="{FA9421B1-06C1-461D-BEB2-4A38A49DF150}" type="parTrans" cxnId="{392BF02F-E932-4CDF-9DE1-13040BC3DA41}">
      <dgm:prSet/>
      <dgm:spPr/>
      <dgm:t>
        <a:bodyPr/>
        <a:lstStyle/>
        <a:p>
          <a:endParaRPr lang="en-US"/>
        </a:p>
      </dgm:t>
    </dgm:pt>
    <dgm:pt modelId="{73531E42-BF13-4D34-A1E1-9386D639E32C}" type="sibTrans" cxnId="{392BF02F-E932-4CDF-9DE1-13040BC3DA41}">
      <dgm:prSet/>
      <dgm:spPr>
        <a:ln>
          <a:solidFill>
            <a:srgbClr val="0A437C"/>
          </a:solidFill>
        </a:ln>
      </dgm:spPr>
      <dgm:t>
        <a:bodyPr/>
        <a:lstStyle/>
        <a:p>
          <a:endParaRPr lang="en-US"/>
        </a:p>
      </dgm:t>
    </dgm:pt>
    <dgm:pt modelId="{24B0FE5C-64F7-473D-A852-D5B7CF169330}">
      <dgm:prSet phldrT="[Text]"/>
      <dgm:spPr>
        <a:solidFill>
          <a:schemeClr val="accent5">
            <a:lumMod val="60000"/>
            <a:lumOff val="40000"/>
            <a:alpha val="50196"/>
          </a:schemeClr>
        </a:solidFill>
        <a:ln w="3175">
          <a:solidFill>
            <a:srgbClr val="0A437C"/>
          </a:solidFill>
        </a:ln>
      </dgm:spPr>
      <dgm:t>
        <a:bodyPr/>
        <a:lstStyle/>
        <a:p>
          <a:pPr>
            <a:lnSpc>
              <a:spcPct val="100000"/>
            </a:lnSpc>
          </a:pPr>
          <a:r>
            <a:rPr lang="en-US"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The PPOB in a suitcase indicates the member has access to the exchange PPO network, referred to as BlueCard PPO basic.</a:t>
          </a:r>
        </a:p>
      </dgm:t>
    </dgm:pt>
    <dgm:pt modelId="{269F6A9E-86DB-400A-82AF-61A5E0CBD424}" type="parTrans" cxnId="{42996433-1BFB-4509-AF68-14E2EC266D46}">
      <dgm:prSet/>
      <dgm:spPr/>
      <dgm:t>
        <a:bodyPr/>
        <a:lstStyle/>
        <a:p>
          <a:endParaRPr lang="en-US"/>
        </a:p>
      </dgm:t>
    </dgm:pt>
    <dgm:pt modelId="{ACBE744D-6338-4D4F-B159-805E2BE2D7E7}" type="sibTrans" cxnId="{42996433-1BFB-4509-AF68-14E2EC266D46}">
      <dgm:prSet/>
      <dgm:spPr/>
      <dgm:t>
        <a:bodyPr/>
        <a:lstStyle/>
        <a:p>
          <a:endParaRPr lang="en-US"/>
        </a:p>
      </dgm:t>
    </dgm:pt>
    <dgm:pt modelId="{BDD92513-D3FB-4486-BA24-B16D97D5DF8B}">
      <dgm:prSet phldrT="[Text]"/>
      <dgm:spPr>
        <a:solidFill>
          <a:schemeClr val="accent5">
            <a:lumMod val="60000"/>
            <a:lumOff val="40000"/>
            <a:alpha val="50196"/>
          </a:schemeClr>
        </a:solidFill>
        <a:ln w="3175">
          <a:solidFill>
            <a:srgbClr val="0A437C"/>
          </a:solidFill>
        </a:ln>
      </dgm:spPr>
      <dgm:t>
        <a:bodyPr/>
        <a:lstStyle/>
        <a:p>
          <a:pPr>
            <a:lnSpc>
              <a:spcPct val="100000"/>
            </a:lnSpc>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The empty suitcase logo indicates the member is enrolled in a Blue Plan’s traditional, HMO, POS or limited benefits product.</a:t>
          </a:r>
        </a:p>
      </dgm:t>
    </dgm:pt>
    <dgm:pt modelId="{2FA74C00-9F9D-40B2-96A8-93F677DFD445}" type="parTrans" cxnId="{382F03AF-FA50-484C-B003-6E7AB1B61D52}">
      <dgm:prSet/>
      <dgm:spPr/>
      <dgm:t>
        <a:bodyPr/>
        <a:lstStyle/>
        <a:p>
          <a:endParaRPr lang="en-US"/>
        </a:p>
      </dgm:t>
    </dgm:pt>
    <dgm:pt modelId="{1B758354-BAE2-4A6C-BAF6-F742FBD67622}" type="sibTrans" cxnId="{382F03AF-FA50-484C-B003-6E7AB1B61D52}">
      <dgm:prSet/>
      <dgm:spPr/>
      <dgm:t>
        <a:bodyPr/>
        <a:lstStyle/>
        <a:p>
          <a:endParaRPr lang="en-US"/>
        </a:p>
      </dgm:t>
    </dgm:pt>
    <dgm:pt modelId="{4514FC4B-5D42-4FFE-AE82-12F4D849229C}">
      <dgm:prSet phldrT="[Text]" custT="1"/>
      <dgm:spPr>
        <a:solidFill>
          <a:schemeClr val="accent5">
            <a:lumMod val="60000"/>
            <a:lumOff val="40000"/>
            <a:alpha val="50196"/>
          </a:schemeClr>
        </a:solidFill>
        <a:ln w="3175">
          <a:solidFill>
            <a:srgbClr val="0A437C"/>
          </a:solidFill>
        </a:ln>
      </dgm:spPr>
      <dgm:t>
        <a:bodyPr/>
        <a:lstStyle/>
        <a:p>
          <a:pPr>
            <a:lnSpc>
              <a:spcPct val="100000"/>
            </a:lnSpc>
            <a:buFont typeface="Arial" panose="020B0604020202020204" pitchFamily="34" charset="0"/>
            <a:buChar char="•"/>
          </a:pPr>
          <a:r>
            <a:rPr lang="en-US" sz="1600" dirty="0">
              <a:solidFill>
                <a:srgbClr val="55565A"/>
              </a:solidFill>
              <a:latin typeface="Arial" panose="020B0604020202020204" pitchFamily="34" charset="0"/>
              <a:cs typeface="Arial" panose="020B0604020202020204" pitchFamily="34" charset="0"/>
            </a:rPr>
            <a:t>The </a:t>
          </a:r>
          <a:r>
            <a:rPr lang="en-US" sz="1600" dirty="0" err="1">
              <a:solidFill>
                <a:srgbClr val="55565A"/>
              </a:solidFill>
              <a:latin typeface="Arial" panose="020B0604020202020204" pitchFamily="34" charset="0"/>
              <a:cs typeface="Arial" panose="020B0604020202020204" pitchFamily="34" charset="0"/>
            </a:rPr>
            <a:t>BlueHPN</a:t>
          </a:r>
          <a:r>
            <a:rPr lang="en-US" sz="1600" dirty="0">
              <a:solidFill>
                <a:srgbClr val="55565A"/>
              </a:solidFill>
              <a:latin typeface="Arial" panose="020B0604020202020204" pitchFamily="34" charset="0"/>
              <a:cs typeface="Arial" panose="020B0604020202020204" pitchFamily="34" charset="0"/>
            </a:rPr>
            <a:t> suitcase logo indicates the member is enrolled in a Blue High Performance Network</a:t>
          </a:r>
          <a:r>
            <a:rPr lang="en-US" sz="1600" baseline="30000" dirty="0">
              <a:solidFill>
                <a:srgbClr val="55565A"/>
              </a:solidFill>
              <a:latin typeface="Arial" panose="020B0604020202020204" pitchFamily="34" charset="0"/>
              <a:cs typeface="Arial" panose="020B0604020202020204" pitchFamily="34" charset="0"/>
            </a:rPr>
            <a:t>®</a:t>
          </a:r>
          <a:r>
            <a:rPr lang="en-US" sz="1600" dirty="0">
              <a:solidFill>
                <a:srgbClr val="55565A"/>
              </a:solidFill>
              <a:latin typeface="Arial" panose="020B0604020202020204" pitchFamily="34" charset="0"/>
              <a:cs typeface="Arial" panose="020B0604020202020204" pitchFamily="34" charset="0"/>
            </a:rPr>
            <a:t> (</a:t>
          </a:r>
          <a:r>
            <a:rPr lang="en-US" sz="1600" dirty="0" err="1">
              <a:solidFill>
                <a:srgbClr val="55565A"/>
              </a:solidFill>
              <a:latin typeface="Arial" panose="020B0604020202020204" pitchFamily="34" charset="0"/>
              <a:cs typeface="Arial" panose="020B0604020202020204" pitchFamily="34" charset="0"/>
            </a:rPr>
            <a:t>BlueHPN</a:t>
          </a:r>
          <a:r>
            <a:rPr lang="en-US" sz="1600" baseline="30000" dirty="0">
              <a:solidFill>
                <a:srgbClr val="55565A"/>
              </a:solidFill>
              <a:latin typeface="Arial" panose="020B0604020202020204" pitchFamily="34" charset="0"/>
              <a:cs typeface="Arial" panose="020B0604020202020204" pitchFamily="34" charset="0"/>
            </a:rPr>
            <a:t>®</a:t>
          </a:r>
          <a:r>
            <a:rPr lang="en-US" sz="1600" dirty="0">
              <a:solidFill>
                <a:srgbClr val="55565A"/>
              </a:solidFill>
              <a:latin typeface="Arial" panose="020B0604020202020204" pitchFamily="34" charset="0"/>
              <a:cs typeface="Arial" panose="020B0604020202020204" pitchFamily="34" charset="0"/>
            </a:rPr>
            <a:t>) product.</a:t>
          </a: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dgm:t>
    </dgm:pt>
    <dgm:pt modelId="{1A03AF37-8AA0-4DC9-A569-3F940E6BA3E3}" type="parTrans" cxnId="{0A6AE1A9-3A65-4C06-B4D8-AF61B3CD77F7}">
      <dgm:prSet/>
      <dgm:spPr/>
      <dgm:t>
        <a:bodyPr/>
        <a:lstStyle/>
        <a:p>
          <a:endParaRPr lang="en-US"/>
        </a:p>
      </dgm:t>
    </dgm:pt>
    <dgm:pt modelId="{34639B3B-E06B-49AC-9AF7-10DE8FFB126A}" type="sibTrans" cxnId="{0A6AE1A9-3A65-4C06-B4D8-AF61B3CD77F7}">
      <dgm:prSet/>
      <dgm:spPr/>
      <dgm:t>
        <a:bodyPr/>
        <a:lstStyle/>
        <a:p>
          <a:endParaRPr lang="en-US"/>
        </a:p>
      </dgm:t>
    </dgm:pt>
    <dgm:pt modelId="{ABE4F51E-44EA-4AE5-B9FA-9197A7D1B508}" type="pres">
      <dgm:prSet presAssocID="{158BD664-790F-4A01-9462-E1154326BF90}" presName="linear" presStyleCnt="0">
        <dgm:presLayoutVars>
          <dgm:animLvl val="lvl"/>
          <dgm:resizeHandles val="exact"/>
        </dgm:presLayoutVars>
      </dgm:prSet>
      <dgm:spPr/>
    </dgm:pt>
    <dgm:pt modelId="{448063B6-CF96-4BA0-A061-7443C23938E1}" type="pres">
      <dgm:prSet presAssocID="{76DD0D28-DECA-40C5-B958-F7831E6E145F}" presName="parentText" presStyleLbl="node1" presStyleIdx="0" presStyleCnt="4" custLinFactNeighborX="-3424" custLinFactNeighborY="42908">
        <dgm:presLayoutVars>
          <dgm:chMax val="0"/>
          <dgm:bulletEnabled val="1"/>
        </dgm:presLayoutVars>
      </dgm:prSet>
      <dgm:spPr/>
    </dgm:pt>
    <dgm:pt modelId="{C7CF209D-5B1D-44EC-A16E-C91CCECDAC31}" type="pres">
      <dgm:prSet presAssocID="{73531E42-BF13-4D34-A1E1-9386D639E32C}" presName="spacer" presStyleCnt="0"/>
      <dgm:spPr/>
    </dgm:pt>
    <dgm:pt modelId="{FE7C912D-EDD3-4118-9D28-E1811B9D3B12}" type="pres">
      <dgm:prSet presAssocID="{24B0FE5C-64F7-473D-A852-D5B7CF169330}" presName="parentText" presStyleLbl="node1" presStyleIdx="1" presStyleCnt="4">
        <dgm:presLayoutVars>
          <dgm:chMax val="0"/>
          <dgm:bulletEnabled val="1"/>
        </dgm:presLayoutVars>
      </dgm:prSet>
      <dgm:spPr/>
    </dgm:pt>
    <dgm:pt modelId="{B82FB3C5-860C-4E4D-8AF6-5A90D16809DB}" type="pres">
      <dgm:prSet presAssocID="{ACBE744D-6338-4D4F-B159-805E2BE2D7E7}" presName="spacer" presStyleCnt="0"/>
      <dgm:spPr/>
    </dgm:pt>
    <dgm:pt modelId="{6016AA5D-8BEE-4F49-9C6B-CE885DE78006}" type="pres">
      <dgm:prSet presAssocID="{BDD92513-D3FB-4486-BA24-B16D97D5DF8B}" presName="parentText" presStyleLbl="node1" presStyleIdx="2" presStyleCnt="4">
        <dgm:presLayoutVars>
          <dgm:chMax val="0"/>
          <dgm:bulletEnabled val="1"/>
        </dgm:presLayoutVars>
      </dgm:prSet>
      <dgm:spPr/>
    </dgm:pt>
    <dgm:pt modelId="{D8CE9045-8199-4E4E-B0FE-3E086006D6B7}" type="pres">
      <dgm:prSet presAssocID="{1B758354-BAE2-4A6C-BAF6-F742FBD67622}" presName="spacer" presStyleCnt="0"/>
      <dgm:spPr/>
    </dgm:pt>
    <dgm:pt modelId="{4E7C9B1E-AA88-46BA-8F44-20BDE88A0B9A}" type="pres">
      <dgm:prSet presAssocID="{4514FC4B-5D42-4FFE-AE82-12F4D849229C}" presName="parentText" presStyleLbl="node1" presStyleIdx="3" presStyleCnt="4">
        <dgm:presLayoutVars>
          <dgm:chMax val="0"/>
          <dgm:bulletEnabled val="1"/>
        </dgm:presLayoutVars>
      </dgm:prSet>
      <dgm:spPr/>
    </dgm:pt>
  </dgm:ptLst>
  <dgm:cxnLst>
    <dgm:cxn modelId="{0562DF10-44F1-455E-8219-4D95980036DE}" type="presOf" srcId="{BDD92513-D3FB-4486-BA24-B16D97D5DF8B}" destId="{6016AA5D-8BEE-4F49-9C6B-CE885DE78006}" srcOrd="0" destOrd="0" presId="urn:microsoft.com/office/officeart/2005/8/layout/vList2"/>
    <dgm:cxn modelId="{392BF02F-E932-4CDF-9DE1-13040BC3DA41}" srcId="{158BD664-790F-4A01-9462-E1154326BF90}" destId="{76DD0D28-DECA-40C5-B958-F7831E6E145F}" srcOrd="0" destOrd="0" parTransId="{FA9421B1-06C1-461D-BEB2-4A38A49DF150}" sibTransId="{73531E42-BF13-4D34-A1E1-9386D639E32C}"/>
    <dgm:cxn modelId="{42996433-1BFB-4509-AF68-14E2EC266D46}" srcId="{158BD664-790F-4A01-9462-E1154326BF90}" destId="{24B0FE5C-64F7-473D-A852-D5B7CF169330}" srcOrd="1" destOrd="0" parTransId="{269F6A9E-86DB-400A-82AF-61A5E0CBD424}" sibTransId="{ACBE744D-6338-4D4F-B159-805E2BE2D7E7}"/>
    <dgm:cxn modelId="{2A9FAB4F-BD60-4747-870A-5948ACD94EB6}" type="presOf" srcId="{4514FC4B-5D42-4FFE-AE82-12F4D849229C}" destId="{4E7C9B1E-AA88-46BA-8F44-20BDE88A0B9A}" srcOrd="0" destOrd="0" presId="urn:microsoft.com/office/officeart/2005/8/layout/vList2"/>
    <dgm:cxn modelId="{0A6AE1A9-3A65-4C06-B4D8-AF61B3CD77F7}" srcId="{158BD664-790F-4A01-9462-E1154326BF90}" destId="{4514FC4B-5D42-4FFE-AE82-12F4D849229C}" srcOrd="3" destOrd="0" parTransId="{1A03AF37-8AA0-4DC9-A569-3F940E6BA3E3}" sibTransId="{34639B3B-E06B-49AC-9AF7-10DE8FFB126A}"/>
    <dgm:cxn modelId="{382F03AF-FA50-484C-B003-6E7AB1B61D52}" srcId="{158BD664-790F-4A01-9462-E1154326BF90}" destId="{BDD92513-D3FB-4486-BA24-B16D97D5DF8B}" srcOrd="2" destOrd="0" parTransId="{2FA74C00-9F9D-40B2-96A8-93F677DFD445}" sibTransId="{1B758354-BAE2-4A6C-BAF6-F742FBD67622}"/>
    <dgm:cxn modelId="{3F2438CB-D3A8-4D5E-8621-593BF4773899}" type="presOf" srcId="{24B0FE5C-64F7-473D-A852-D5B7CF169330}" destId="{FE7C912D-EDD3-4118-9D28-E1811B9D3B12}" srcOrd="0" destOrd="0" presId="urn:microsoft.com/office/officeart/2005/8/layout/vList2"/>
    <dgm:cxn modelId="{01D326DD-695B-48EB-82AC-C83208DC562C}" type="presOf" srcId="{76DD0D28-DECA-40C5-B958-F7831E6E145F}" destId="{448063B6-CF96-4BA0-A061-7443C23938E1}" srcOrd="0" destOrd="0" presId="urn:microsoft.com/office/officeart/2005/8/layout/vList2"/>
    <dgm:cxn modelId="{5B6BF0E9-98E0-4D28-833C-F783710671DA}" type="presOf" srcId="{158BD664-790F-4A01-9462-E1154326BF90}" destId="{ABE4F51E-44EA-4AE5-B9FA-9197A7D1B508}" srcOrd="0" destOrd="0" presId="urn:microsoft.com/office/officeart/2005/8/layout/vList2"/>
    <dgm:cxn modelId="{364B3CBF-D572-46F8-A728-F97593C03818}" type="presParOf" srcId="{ABE4F51E-44EA-4AE5-B9FA-9197A7D1B508}" destId="{448063B6-CF96-4BA0-A061-7443C23938E1}" srcOrd="0" destOrd="0" presId="urn:microsoft.com/office/officeart/2005/8/layout/vList2"/>
    <dgm:cxn modelId="{FF488E81-3B9A-4715-8EC2-D5F3ECA377A1}" type="presParOf" srcId="{ABE4F51E-44EA-4AE5-B9FA-9197A7D1B508}" destId="{C7CF209D-5B1D-44EC-A16E-C91CCECDAC31}" srcOrd="1" destOrd="0" presId="urn:microsoft.com/office/officeart/2005/8/layout/vList2"/>
    <dgm:cxn modelId="{7AD851B9-D27B-4FA2-BFAB-3B4BB7220978}" type="presParOf" srcId="{ABE4F51E-44EA-4AE5-B9FA-9197A7D1B508}" destId="{FE7C912D-EDD3-4118-9D28-E1811B9D3B12}" srcOrd="2" destOrd="0" presId="urn:microsoft.com/office/officeart/2005/8/layout/vList2"/>
    <dgm:cxn modelId="{38219347-0A3E-40ED-9A2A-C685A273B445}" type="presParOf" srcId="{ABE4F51E-44EA-4AE5-B9FA-9197A7D1B508}" destId="{B82FB3C5-860C-4E4D-8AF6-5A90D16809DB}" srcOrd="3" destOrd="0" presId="urn:microsoft.com/office/officeart/2005/8/layout/vList2"/>
    <dgm:cxn modelId="{E19519B8-AF9A-4977-9B81-A5C12131B559}" type="presParOf" srcId="{ABE4F51E-44EA-4AE5-B9FA-9197A7D1B508}" destId="{6016AA5D-8BEE-4F49-9C6B-CE885DE78006}" srcOrd="4" destOrd="0" presId="urn:microsoft.com/office/officeart/2005/8/layout/vList2"/>
    <dgm:cxn modelId="{17510C2E-E494-42C8-A6B2-C98B96D826E7}" type="presParOf" srcId="{ABE4F51E-44EA-4AE5-B9FA-9197A7D1B508}" destId="{D8CE9045-8199-4E4E-B0FE-3E086006D6B7}" srcOrd="5" destOrd="0" presId="urn:microsoft.com/office/officeart/2005/8/layout/vList2"/>
    <dgm:cxn modelId="{27540BD4-3025-4396-AAA3-1E1F05E715E5}" type="presParOf" srcId="{ABE4F51E-44EA-4AE5-B9FA-9197A7D1B508}" destId="{4E7C9B1E-AA88-46BA-8F44-20BDE88A0B9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063B6-CF96-4BA0-A061-7443C23938E1}">
      <dsp:nvSpPr>
        <dsp:cNvPr id="0" name=""/>
        <dsp:cNvSpPr/>
      </dsp:nvSpPr>
      <dsp:spPr>
        <a:xfrm>
          <a:off x="0" y="206388"/>
          <a:ext cx="6019800" cy="655200"/>
        </a:xfrm>
        <a:prstGeom prst="roundRect">
          <a:avLst/>
        </a:prstGeom>
        <a:solidFill>
          <a:schemeClr val="accent5">
            <a:lumMod val="60000"/>
            <a:lumOff val="40000"/>
            <a:alpha val="50196"/>
          </a:schemeClr>
        </a:solidFill>
        <a:ln w="3175" cap="flat" cmpd="sng" algn="ctr">
          <a:solidFill>
            <a:srgbClr val="0A4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solidFill>
                <a:srgbClr val="55565A"/>
              </a:solidFill>
              <a:latin typeface="Arial" panose="020B0604020202020204" pitchFamily="34" charset="0"/>
              <a:ea typeface="Segoe UI" panose="020B0502040204020203" pitchFamily="34" charset="0"/>
              <a:cs typeface="Arial" panose="020B0604020202020204" pitchFamily="34" charset="0"/>
            </a:rPr>
            <a:t>The PPO suitcase indicates the member is enrolled in a Blue Plan’s PPO or EPO product.</a:t>
          </a:r>
        </a:p>
      </dsp:txBody>
      <dsp:txXfrm>
        <a:off x="31984" y="238372"/>
        <a:ext cx="5955832" cy="591232"/>
      </dsp:txXfrm>
    </dsp:sp>
    <dsp:sp modelId="{FE7C912D-EDD3-4118-9D28-E1811B9D3B12}">
      <dsp:nvSpPr>
        <dsp:cNvPr id="0" name=""/>
        <dsp:cNvSpPr/>
      </dsp:nvSpPr>
      <dsp:spPr>
        <a:xfrm>
          <a:off x="0" y="887896"/>
          <a:ext cx="6019800" cy="655200"/>
        </a:xfrm>
        <a:prstGeom prst="roundRect">
          <a:avLst/>
        </a:prstGeom>
        <a:solidFill>
          <a:schemeClr val="accent5">
            <a:lumMod val="60000"/>
            <a:lumOff val="40000"/>
            <a:alpha val="50196"/>
          </a:schemeClr>
        </a:solidFill>
        <a:ln w="3175" cap="flat" cmpd="sng" algn="ctr">
          <a:solidFill>
            <a:srgbClr val="0A4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The PPOB in a suitcase indicates the member has access to the exchange PPO network, referred to as BlueCard PPO basic.</a:t>
          </a:r>
        </a:p>
      </dsp:txBody>
      <dsp:txXfrm>
        <a:off x="31984" y="919880"/>
        <a:ext cx="5955832" cy="591232"/>
      </dsp:txXfrm>
    </dsp:sp>
    <dsp:sp modelId="{6016AA5D-8BEE-4F49-9C6B-CE885DE78006}">
      <dsp:nvSpPr>
        <dsp:cNvPr id="0" name=""/>
        <dsp:cNvSpPr/>
      </dsp:nvSpPr>
      <dsp:spPr>
        <a:xfrm>
          <a:off x="0" y="1589176"/>
          <a:ext cx="6019800" cy="655200"/>
        </a:xfrm>
        <a:prstGeom prst="roundRect">
          <a:avLst/>
        </a:prstGeom>
        <a:solidFill>
          <a:schemeClr val="accent5">
            <a:lumMod val="60000"/>
            <a:lumOff val="40000"/>
            <a:alpha val="50196"/>
          </a:schemeClr>
        </a:solidFill>
        <a:ln w="3175" cap="flat" cmpd="sng" algn="ctr">
          <a:solidFill>
            <a:srgbClr val="0A4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solidFill>
                <a:srgbClr val="55565A"/>
              </a:solidFill>
              <a:latin typeface="Arial" panose="020B0604020202020204" pitchFamily="34" charset="0"/>
              <a:ea typeface="Segoe UI" panose="020B0502040204020203" pitchFamily="34" charset="0"/>
              <a:cs typeface="Arial" panose="020B0604020202020204" pitchFamily="34" charset="0"/>
            </a:rPr>
            <a:t>The empty suitcase logo indicates the member is enrolled in a Blue Plan’s traditional, HMO, POS or limited benefits product.</a:t>
          </a:r>
        </a:p>
      </dsp:txBody>
      <dsp:txXfrm>
        <a:off x="31984" y="1621160"/>
        <a:ext cx="5955832" cy="591232"/>
      </dsp:txXfrm>
    </dsp:sp>
    <dsp:sp modelId="{4E7C9B1E-AA88-46BA-8F44-20BDE88A0B9A}">
      <dsp:nvSpPr>
        <dsp:cNvPr id="0" name=""/>
        <dsp:cNvSpPr/>
      </dsp:nvSpPr>
      <dsp:spPr>
        <a:xfrm>
          <a:off x="0" y="2290456"/>
          <a:ext cx="6019800" cy="655200"/>
        </a:xfrm>
        <a:prstGeom prst="roundRect">
          <a:avLst/>
        </a:prstGeom>
        <a:solidFill>
          <a:schemeClr val="accent5">
            <a:lumMod val="60000"/>
            <a:lumOff val="40000"/>
            <a:alpha val="50196"/>
          </a:schemeClr>
        </a:solidFill>
        <a:ln w="3175" cap="flat" cmpd="sng" algn="ctr">
          <a:solidFill>
            <a:srgbClr val="0A43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Font typeface="Arial" panose="020B0604020202020204" pitchFamily="34" charset="0"/>
            <a:buNone/>
          </a:pPr>
          <a:r>
            <a:rPr lang="en-US" sz="1600" kern="1200" dirty="0">
              <a:solidFill>
                <a:srgbClr val="55565A"/>
              </a:solidFill>
              <a:latin typeface="Arial" panose="020B0604020202020204" pitchFamily="34" charset="0"/>
              <a:cs typeface="Arial" panose="020B0604020202020204" pitchFamily="34" charset="0"/>
            </a:rPr>
            <a:t>The </a:t>
          </a:r>
          <a:r>
            <a:rPr lang="en-US" sz="1600" kern="1200" dirty="0" err="1">
              <a:solidFill>
                <a:srgbClr val="55565A"/>
              </a:solidFill>
              <a:latin typeface="Arial" panose="020B0604020202020204" pitchFamily="34" charset="0"/>
              <a:cs typeface="Arial" panose="020B0604020202020204" pitchFamily="34" charset="0"/>
            </a:rPr>
            <a:t>BlueHPN</a:t>
          </a:r>
          <a:r>
            <a:rPr lang="en-US" sz="1600" kern="1200" dirty="0">
              <a:solidFill>
                <a:srgbClr val="55565A"/>
              </a:solidFill>
              <a:latin typeface="Arial" panose="020B0604020202020204" pitchFamily="34" charset="0"/>
              <a:cs typeface="Arial" panose="020B0604020202020204" pitchFamily="34" charset="0"/>
            </a:rPr>
            <a:t> suitcase logo indicates the member is enrolled in a Blue High Performance Network</a:t>
          </a:r>
          <a:r>
            <a:rPr lang="en-US" sz="1600" kern="1200" baseline="30000" dirty="0">
              <a:solidFill>
                <a:srgbClr val="55565A"/>
              </a:solidFill>
              <a:latin typeface="Arial" panose="020B0604020202020204" pitchFamily="34" charset="0"/>
              <a:cs typeface="Arial" panose="020B0604020202020204" pitchFamily="34" charset="0"/>
            </a:rPr>
            <a:t>®</a:t>
          </a:r>
          <a:r>
            <a:rPr lang="en-US" sz="1600" kern="1200" dirty="0">
              <a:solidFill>
                <a:srgbClr val="55565A"/>
              </a:solidFill>
              <a:latin typeface="Arial" panose="020B0604020202020204" pitchFamily="34" charset="0"/>
              <a:cs typeface="Arial" panose="020B0604020202020204" pitchFamily="34" charset="0"/>
            </a:rPr>
            <a:t> (</a:t>
          </a:r>
          <a:r>
            <a:rPr lang="en-US" sz="1600" kern="1200" dirty="0" err="1">
              <a:solidFill>
                <a:srgbClr val="55565A"/>
              </a:solidFill>
              <a:latin typeface="Arial" panose="020B0604020202020204" pitchFamily="34" charset="0"/>
              <a:cs typeface="Arial" panose="020B0604020202020204" pitchFamily="34" charset="0"/>
            </a:rPr>
            <a:t>BlueHPN</a:t>
          </a:r>
          <a:r>
            <a:rPr lang="en-US" sz="1600" kern="1200" baseline="30000" dirty="0">
              <a:solidFill>
                <a:srgbClr val="55565A"/>
              </a:solidFill>
              <a:latin typeface="Arial" panose="020B0604020202020204" pitchFamily="34" charset="0"/>
              <a:cs typeface="Arial" panose="020B0604020202020204" pitchFamily="34" charset="0"/>
            </a:rPr>
            <a:t>®</a:t>
          </a:r>
          <a:r>
            <a:rPr lang="en-US" sz="1600" kern="1200" dirty="0">
              <a:solidFill>
                <a:srgbClr val="55565A"/>
              </a:solidFill>
              <a:latin typeface="Arial" panose="020B0604020202020204" pitchFamily="34" charset="0"/>
              <a:cs typeface="Arial" panose="020B0604020202020204" pitchFamily="34" charset="0"/>
            </a:rPr>
            <a:t>) product.</a:t>
          </a:r>
          <a:endParaRPr lang="en-US" sz="1600" kern="1200" dirty="0">
            <a:solidFill>
              <a:srgbClr val="55565A"/>
            </a:solidFill>
            <a:latin typeface="Arial" panose="020B0604020202020204" pitchFamily="34" charset="0"/>
            <a:ea typeface="Segoe UI" panose="020B0502040204020203" pitchFamily="34" charset="0"/>
            <a:cs typeface="Arial" panose="020B0604020202020204" pitchFamily="34" charset="0"/>
          </a:endParaRPr>
        </a:p>
      </dsp:txBody>
      <dsp:txXfrm>
        <a:off x="31984" y="2322440"/>
        <a:ext cx="5955832"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2AD21-F818-964A-9139-47D962A0A935}"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B1A45-20E9-544F-932C-C8076E7BEBFC}" type="slidenum">
              <a:rPr lang="en-US" smtClean="0"/>
              <a:t>‹#›</a:t>
            </a:fld>
            <a:endParaRPr lang="en-US"/>
          </a:p>
        </p:txBody>
      </p:sp>
    </p:spTree>
    <p:extLst>
      <p:ext uri="{BB962C8B-B14F-4D97-AF65-F5344CB8AC3E}">
        <p14:creationId xmlns:p14="http://schemas.microsoft.com/office/powerpoint/2010/main" val="399606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24B53-D0B4-4E0D-BF24-F032BB107959}" type="slidenum">
              <a:rPr lang="en-US" smtClean="0"/>
              <a:t>12</a:t>
            </a:fld>
            <a:endParaRPr lang="en-US"/>
          </a:p>
        </p:txBody>
      </p:sp>
    </p:spTree>
    <p:extLst>
      <p:ext uri="{BB962C8B-B14F-4D97-AF65-F5344CB8AC3E}">
        <p14:creationId xmlns:p14="http://schemas.microsoft.com/office/powerpoint/2010/main" val="257543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Segoe UI" panose="020B0502040204020203" pitchFamily="34" charset="0"/>
              </a:rPr>
              <a:t>whenever you are going OOS, you are at that plan's mercy. there may not be authorization information available. </a:t>
            </a:r>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72940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Segoe UI" panose="020B0502040204020203" pitchFamily="34" charset="0"/>
              </a:rPr>
              <a:t>this slide applies to blue card only - Commercial and MA</a:t>
            </a:r>
          </a:p>
          <a:p>
            <a:r>
              <a:rPr lang="en-US" sz="1900">
                <a:latin typeface="Segoe UI" panose="020B0502040204020203" pitchFamily="34" charset="0"/>
              </a:rPr>
              <a:t>Since the providers belong to Louisiana Blue, the requests come through us. Then we send to the member’s home plan</a:t>
            </a:r>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spcAft>
                <a:spcPts val="670"/>
              </a:spcAft>
              <a:defRPr/>
            </a:pPr>
            <a:r>
              <a:rPr lang="en-US" sz="3200">
                <a:solidFill>
                  <a:schemeClr val="tx1">
                    <a:lumMod val="75000"/>
                    <a:lumOff val="25000"/>
                  </a:schemeClr>
                </a:solidFill>
                <a:latin typeface="Corbel" panose="020B0503020204020204" pitchFamily="34" charset="0"/>
              </a:rPr>
              <a:t> While the link to the application is under the medical records section of </a:t>
            </a:r>
            <a:r>
              <a:rPr lang="en-US" sz="3200" err="1">
                <a:solidFill>
                  <a:schemeClr val="tx1">
                    <a:lumMod val="75000"/>
                    <a:lumOff val="25000"/>
                  </a:schemeClr>
                </a:solidFill>
                <a:latin typeface="Corbel" panose="020B0503020204020204" pitchFamily="34" charset="0"/>
              </a:rPr>
              <a:t>iLinkBlue</a:t>
            </a:r>
            <a:r>
              <a:rPr lang="en-US" sz="3200">
                <a:solidFill>
                  <a:schemeClr val="tx1">
                    <a:lumMod val="75000"/>
                    <a:lumOff val="25000"/>
                  </a:schemeClr>
                </a:solidFill>
                <a:latin typeface="Corbel" panose="020B0503020204020204" pitchFamily="34" charset="0"/>
              </a:rPr>
              <a:t>, the application allows for other document uploads, based on the department selected.</a:t>
            </a:r>
          </a:p>
          <a:p>
            <a:pPr>
              <a:spcAft>
                <a:spcPts val="670"/>
              </a:spcAft>
            </a:pPr>
            <a:endParaRPr lang="en-US" sz="3200">
              <a:solidFill>
                <a:schemeClr val="tx1">
                  <a:lumMod val="75000"/>
                  <a:lumOff val="25000"/>
                </a:schemeClr>
              </a:solidFill>
              <a:latin typeface="Corbel" panose="020B0503020204020204" pitchFamily="34" charset="0"/>
            </a:endParaRPr>
          </a:p>
          <a:p>
            <a:pPr>
              <a:spcAft>
                <a:spcPts val="670"/>
              </a:spcAft>
            </a:pPr>
            <a:r>
              <a:rPr lang="en-US" sz="3200">
                <a:solidFill>
                  <a:schemeClr val="tx1">
                    <a:lumMod val="75000"/>
                    <a:lumOff val="25000"/>
                  </a:schemeClr>
                </a:solidFill>
                <a:latin typeface="Corbel" panose="020B0503020204020204" pitchFamily="34" charset="0"/>
              </a:rPr>
              <a:t>Upload limit 10MB. </a:t>
            </a:r>
            <a:r>
              <a:rPr lang="en-US" sz="4400"/>
              <a:t>Files that are over 10MB in size will not be accepted for upload. Documents that exceed this limit will need to be faxed or mailed to Louisiana Blue.</a:t>
            </a:r>
          </a:p>
          <a:p>
            <a:pPr>
              <a:spcAft>
                <a:spcPts val="670"/>
              </a:spcAft>
            </a:pPr>
            <a:endParaRPr lang="en-US" sz="3200"/>
          </a:p>
          <a:p>
            <a:pPr>
              <a:spcAft>
                <a:spcPts val="670"/>
              </a:spcAft>
            </a:pPr>
            <a:r>
              <a:rPr lang="en-US" sz="3200"/>
              <a:t>Why are fax numbers next to the department name in the drop-down box?</a:t>
            </a:r>
          </a:p>
          <a:p>
            <a:pPr>
              <a:spcAft>
                <a:spcPts val="670"/>
              </a:spcAft>
            </a:pPr>
            <a:r>
              <a:rPr lang="en-US" sz="3200"/>
              <a:t>The drop-down includes fax numbers as a reference to ensure that you are choosing the correct department when uploading documents. The fax numbers are also listed on your request letter or appropriate form. </a:t>
            </a:r>
          </a:p>
          <a:p>
            <a:pPr>
              <a:spcAft>
                <a:spcPts val="670"/>
              </a:spcAft>
            </a:pPr>
            <a:r>
              <a:rPr lang="en-US" sz="3200"/>
              <a:t>Do not send a fax or hardcopy request in addition to requests submitted through the document upload application. Also sending your request via fax, email or mail will result in a duplicate request. This could delay the processing of your uploaded request.</a:t>
            </a:r>
          </a:p>
          <a:p>
            <a:endParaRPr lang="en-US" sz="2000" baseline="30000">
              <a:solidFill>
                <a:srgbClr val="000000"/>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30312933-1AE3-49AA-9D39-66B735FD79BA}" type="slidenum">
              <a:rPr lang="en-US">
                <a:solidFill>
                  <a:prstClr val="black"/>
                </a:solidFill>
                <a:latin typeface="Calibri" panose="020F0502020204030204"/>
              </a:rPr>
              <a:pPr defTabSz="483306">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01892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b="1">
                <a:solidFill>
                  <a:srgbClr val="F27D00"/>
                </a:solidFill>
                <a:latin typeface="Corbel" panose="020B0503020204020204" pitchFamily="34" charset="0"/>
                <a:ea typeface="Segoe UI" panose="020B0502040204020203" pitchFamily="34" charset="0"/>
                <a:cs typeface="Segoe UI" panose="020B0502040204020203" pitchFamily="34" charset="0"/>
              </a:rPr>
              <a:t>Do NOT submit BlueCard Medical Records:</a:t>
            </a:r>
          </a:p>
          <a:p>
            <a:pPr marL="302066" indent="-302066">
              <a:spcAft>
                <a:spcPts val="634"/>
              </a:spcAft>
              <a:buClr>
                <a:srgbClr val="0A437C"/>
              </a:buClr>
              <a:buFont typeface="Arial" panose="020B0604020202020204" pitchFamily="34" charset="0"/>
              <a:buChar char="•"/>
            </a:pPr>
            <a:r>
              <a:rPr lang="en-US">
                <a:solidFill>
                  <a:srgbClr val="55565A"/>
                </a:solidFill>
                <a:latin typeface="Corbel" panose="020B0503020204020204" pitchFamily="34" charset="0"/>
                <a:ea typeface="Segoe UI" panose="020B0502040204020203" pitchFamily="34" charset="0"/>
                <a:cs typeface="Segoe UI" panose="020B0502040204020203" pitchFamily="34" charset="0"/>
              </a:rPr>
              <a:t>unless you receive a request from Louisiana Blue  </a:t>
            </a:r>
          </a:p>
          <a:p>
            <a:pPr marL="302066" indent="-302066">
              <a:spcAft>
                <a:spcPts val="634"/>
              </a:spcAft>
              <a:buClr>
                <a:srgbClr val="0A437C"/>
              </a:buClr>
              <a:buFont typeface="Arial" panose="020B0604020202020204" pitchFamily="34" charset="0"/>
              <a:buChar char="•"/>
            </a:pPr>
            <a:r>
              <a:rPr lang="en-US">
                <a:solidFill>
                  <a:srgbClr val="55565A"/>
                </a:solidFill>
                <a:latin typeface="Corbel" panose="020B0503020204020204" pitchFamily="34" charset="0"/>
                <a:ea typeface="Segoe UI" panose="020B0502040204020203" pitchFamily="34" charset="0"/>
                <a:cs typeface="Segoe UI" panose="020B0502040204020203" pitchFamily="34" charset="0"/>
              </a:rPr>
              <a:t>with a copy of the original claim as an attachment </a:t>
            </a:r>
          </a:p>
          <a:p>
            <a:pPr marL="302066" indent="-302066">
              <a:spcAft>
                <a:spcPts val="634"/>
              </a:spcAft>
              <a:buClr>
                <a:srgbClr val="0A437C"/>
              </a:buClr>
              <a:buFont typeface="Arial" panose="020B0604020202020204" pitchFamily="34" charset="0"/>
              <a:buChar char="•"/>
            </a:pPr>
            <a:r>
              <a:rPr lang="en-US">
                <a:solidFill>
                  <a:srgbClr val="55565A"/>
                </a:solidFill>
                <a:latin typeface="Corbel" panose="020B0503020204020204" pitchFamily="34" charset="0"/>
                <a:ea typeface="Segoe UI" panose="020B0502040204020203" pitchFamily="34" charset="0"/>
                <a:cs typeface="Segoe UI" panose="020B0502040204020203" pitchFamily="34" charset="0"/>
              </a:rPr>
              <a:t>without the request for medical records notification from </a:t>
            </a:r>
            <a:r>
              <a:rPr lang="en-US" err="1">
                <a:solidFill>
                  <a:srgbClr val="55565A"/>
                </a:solidFill>
                <a:latin typeface="Corbel" panose="020B0503020204020204" pitchFamily="34" charset="0"/>
                <a:ea typeface="Segoe UI" panose="020B0502040204020203" pitchFamily="34" charset="0"/>
                <a:cs typeface="Segoe UI" panose="020B0502040204020203" pitchFamily="34" charset="0"/>
              </a:rPr>
              <a:t>iLinkBlue</a:t>
            </a:r>
            <a:r>
              <a:rPr lang="en-US">
                <a:solidFill>
                  <a:srgbClr val="55565A"/>
                </a:solidFill>
                <a:latin typeface="Corbel" panose="020B0503020204020204" pitchFamily="34" charset="0"/>
                <a:ea typeface="Segoe UI" panose="020B0502040204020203" pitchFamily="34" charset="0"/>
                <a:cs typeface="Segoe UI" panose="020B0502040204020203" pitchFamily="34" charset="0"/>
              </a:rPr>
              <a:t> attached </a:t>
            </a:r>
          </a:p>
          <a:p>
            <a:pPr marL="302066" indent="-302066">
              <a:spcAft>
                <a:spcPts val="634"/>
              </a:spcAft>
              <a:buClr>
                <a:srgbClr val="0A437C"/>
              </a:buClr>
              <a:buFont typeface="Arial" panose="020B0604020202020204" pitchFamily="34" charset="0"/>
              <a:buChar char="•"/>
            </a:pPr>
            <a:r>
              <a:rPr lang="en-US">
                <a:solidFill>
                  <a:srgbClr val="55565A"/>
                </a:solidFill>
                <a:latin typeface="Corbel" panose="020B0503020204020204" pitchFamily="34" charset="0"/>
                <a:ea typeface="Segoe UI" panose="020B0502040204020203" pitchFamily="34" charset="0"/>
                <a:cs typeface="Segoe UI" panose="020B0502040204020203" pitchFamily="34" charset="0"/>
              </a:rPr>
              <a:t>by certified mail </a:t>
            </a:r>
          </a:p>
          <a:p>
            <a:pPr defTabSz="1002667">
              <a:defRPr/>
            </a:pPr>
            <a:endParaRPr lang="en-US"/>
          </a:p>
          <a:p>
            <a:r>
              <a:rPr lang="en-US" sz="1900">
                <a:solidFill>
                  <a:srgbClr val="000000"/>
                </a:solidFill>
                <a:latin typeface="Segoe UI" panose="020B0502040204020203" pitchFamily="34" charset="0"/>
              </a:rPr>
              <a:t>when you upload your medical records, you will get a confirmation. or if your claim has not been processed after 30 days, then you will need to call CSC.</a:t>
            </a:r>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12910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latin typeface="Cordia New" panose="020B0304020202020204" pitchFamily="34" charset="-34"/>
                <a:ea typeface="Times New Roman" panose="02020603050405020304" pitchFamily="18" charset="0"/>
                <a:cs typeface="Times New Roman" panose="02020603050405020304" pitchFamily="18" charset="0"/>
              </a:rPr>
              <a:t>When medical records are requested in </a:t>
            </a:r>
            <a:r>
              <a:rPr lang="en-US" sz="1900" err="1">
                <a:latin typeface="Cordia New" panose="020B0304020202020204" pitchFamily="34" charset="-34"/>
                <a:ea typeface="Times New Roman" panose="02020603050405020304" pitchFamily="18" charset="0"/>
                <a:cs typeface="Times New Roman" panose="02020603050405020304" pitchFamily="18" charset="0"/>
              </a:rPr>
              <a:t>iLinkBlue</a:t>
            </a:r>
            <a:r>
              <a:rPr lang="en-US" sz="1900">
                <a:latin typeface="Cordia New" panose="020B0304020202020204" pitchFamily="34" charset="-34"/>
                <a:ea typeface="Times New Roman" panose="02020603050405020304" pitchFamily="18" charset="0"/>
                <a:cs typeface="Times New Roman" panose="02020603050405020304" pitchFamily="18" charset="0"/>
              </a:rPr>
              <a:t>, make sure your office or facility has a designated person to check and review the requests or your claim will never get processed.  Also, If you have a patient they are requesting records on, but perhaps did not see the patient on that date of service, please be sure to first print out the request and write “patient not seen on this date of service” and upload it to the portal. This way, it will not remain a pending request.  In all cases, once the medical records have been uploaded, please remember to “mark as worked” so that the request will go away. </a:t>
            </a:r>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0907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Segoe UI" panose="020B0502040204020203" pitchFamily="34" charset="0"/>
              </a:rPr>
              <a:t>Ambulance Claims. section 5.4 of the billing guidelines under professional manual.  and section 5.3 of the facility manual.</a:t>
            </a:r>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information about ancillary claims filing can be found in the BlueCard Provider Manual on page 2-3 and 2-4.</a:t>
            </a:r>
          </a:p>
          <a:p>
            <a:endParaRPr lang="en-US"/>
          </a:p>
          <a:p>
            <a:r>
              <a:rPr lang="en-US">
                <a:solidFill>
                  <a:srgbClr val="55565A"/>
                </a:solidFill>
                <a:latin typeface="Corbel" panose="020B0503020204020204" pitchFamily="34" charset="0"/>
                <a:ea typeface="Segoe UI" panose="020B0502040204020203" pitchFamily="34" charset="0"/>
                <a:cs typeface="Segoe UI" panose="020B0502040204020203" pitchFamily="34" charset="0"/>
              </a:rPr>
              <a:t>If referring Doctor’s provider address is in Texas, the lab address is in Mississippi and the patient’s coverage is BCBS Arkansas:</a:t>
            </a:r>
          </a:p>
          <a:p>
            <a:endParaRPr lang="en-US">
              <a:solidFill>
                <a:srgbClr val="55565A"/>
              </a:solidFill>
              <a:latin typeface="Corbel" panose="020B0503020204020204" pitchFamily="34" charset="0"/>
              <a:ea typeface="Segoe UI" panose="020B0502040204020203" pitchFamily="34" charset="0"/>
              <a:cs typeface="Segoe UI" panose="020B0502040204020203" pitchFamily="34" charset="0"/>
            </a:endParaRPr>
          </a:p>
          <a:p>
            <a:pPr marL="362480" indent="-362480">
              <a:buFont typeface="Arial" panose="020B0604020202020204" pitchFamily="34" charset="0"/>
              <a:buChar char="•"/>
            </a:pPr>
            <a:r>
              <a:rPr lang="en-US">
                <a:solidFill>
                  <a:srgbClr val="55565A"/>
                </a:solidFill>
                <a:latin typeface="Corbel" panose="020B0503020204020204" pitchFamily="34" charset="0"/>
                <a:ea typeface="Segoe UI" panose="020B0502040204020203" pitchFamily="34" charset="0"/>
                <a:cs typeface="Segoe UI" panose="020B0502040204020203" pitchFamily="34" charset="0"/>
              </a:rPr>
              <a:t>The lab claim will be filed where the patient was seen: BCBS of Texas</a:t>
            </a:r>
          </a:p>
          <a:p>
            <a:pPr marL="362480" indent="-362480">
              <a:buFont typeface="Arial" panose="020B0604020202020204" pitchFamily="34" charset="0"/>
              <a:buChar char="•"/>
            </a:pPr>
            <a:endParaRPr lang="en-US">
              <a:solidFill>
                <a:srgbClr val="55565A"/>
              </a:solidFill>
              <a:latin typeface="Corbel" panose="020B0503020204020204" pitchFamily="34" charset="0"/>
              <a:ea typeface="Segoe UI" panose="020B0502040204020203" pitchFamily="34" charset="0"/>
              <a:cs typeface="Segoe UI" panose="020B0502040204020203" pitchFamily="34" charset="0"/>
            </a:endParaRPr>
          </a:p>
          <a:p>
            <a:pPr marL="362480" indent="-362480">
              <a:buFont typeface="Arial" panose="020B0604020202020204" pitchFamily="34" charset="0"/>
              <a:buChar char="•"/>
            </a:pPr>
            <a:r>
              <a:rPr lang="en-US">
                <a:solidFill>
                  <a:srgbClr val="55565A"/>
                </a:solidFill>
                <a:latin typeface="Corbel" panose="020B0503020204020204" pitchFamily="34" charset="0"/>
                <a:ea typeface="Segoe UI" panose="020B0502040204020203" pitchFamily="34" charset="0"/>
                <a:cs typeface="Segoe UI" panose="020B0502040204020203" pitchFamily="34" charset="0"/>
              </a:rPr>
              <a:t>Services will be out-of-network unless the lab in Mississippi has a contract with BCBSTX</a:t>
            </a:r>
          </a:p>
          <a:p>
            <a:pPr marL="362480" indent="-362480">
              <a:buFont typeface="Arial" panose="020B0604020202020204" pitchFamily="34" charset="0"/>
              <a:buChar char="•"/>
            </a:pPr>
            <a:endParaRPr lang="en-US">
              <a:solidFill>
                <a:srgbClr val="55565A"/>
              </a:solidFill>
              <a:latin typeface="Corbel" panose="020B0503020204020204" pitchFamily="34" charset="0"/>
              <a:ea typeface="Segoe UI" panose="020B0502040204020203" pitchFamily="34" charset="0"/>
              <a:cs typeface="Segoe UI" panose="020B0502040204020203" pitchFamily="34" charset="0"/>
            </a:endParaRPr>
          </a:p>
          <a:p>
            <a:pPr marL="362480" indent="-362480">
              <a:buFont typeface="Arial" panose="020B0604020202020204" pitchFamily="34" charset="0"/>
              <a:buChar char="•"/>
            </a:pPr>
            <a:r>
              <a:rPr lang="en-US">
                <a:solidFill>
                  <a:srgbClr val="55565A"/>
                </a:solidFill>
                <a:latin typeface="Corbel" panose="020B0503020204020204" pitchFamily="34" charset="0"/>
                <a:cs typeface="Segoe UI" panose="020B0502040204020203" pitchFamily="34" charset="0"/>
              </a:rPr>
              <a:t>It is a BCBA mandate for the referring doctor and the lab claims to be filed to the </a:t>
            </a:r>
            <a:r>
              <a:rPr lang="en-US" b="1">
                <a:solidFill>
                  <a:srgbClr val="55565A"/>
                </a:solidFill>
                <a:latin typeface="Corbel" panose="020B0503020204020204" pitchFamily="34" charset="0"/>
                <a:cs typeface="Segoe UI" panose="020B0502040204020203" pitchFamily="34" charset="0"/>
              </a:rPr>
              <a:t>SAME</a:t>
            </a:r>
            <a:r>
              <a:rPr lang="en-US">
                <a:solidFill>
                  <a:srgbClr val="55565A"/>
                </a:solidFill>
                <a:latin typeface="Corbel" panose="020B0503020204020204" pitchFamily="34" charset="0"/>
                <a:cs typeface="Segoe UI" panose="020B0502040204020203" pitchFamily="34" charset="0"/>
              </a:rPr>
              <a:t> state. </a:t>
            </a:r>
          </a:p>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Segoe UI" panose="020B0502040204020203" pitchFamily="34" charset="0"/>
              </a:rPr>
              <a:t>in LA it is based on the Blue Connect network and it is an EPO</a:t>
            </a:r>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12000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Segoe UI" panose="020B0502040204020203" pitchFamily="34" charset="0"/>
              </a:rPr>
              <a:t>Split claims : remember we have the Blue Card Manual on our website </a:t>
            </a:r>
            <a:r>
              <a:rPr lang="en-US" sz="1300" b="1" dirty="0">
                <a:solidFill>
                  <a:srgbClr val="0070C0"/>
                </a:solidFill>
                <a:latin typeface="Corbel" panose="020B0503020204020204" pitchFamily="34" charset="0"/>
                <a:cs typeface="Segoe UI" panose="020B0502040204020203" pitchFamily="34" charset="0"/>
              </a:rPr>
              <a:t>www.lablue.com/providers </a:t>
            </a:r>
            <a:r>
              <a:rPr lang="en-US" sz="1300" dirty="0">
                <a:solidFill>
                  <a:srgbClr val="55565A"/>
                </a:solidFill>
                <a:latin typeface="Corbel" panose="020B0503020204020204" pitchFamily="34" charset="0"/>
                <a:cs typeface="Segoe UI" panose="020B0502040204020203" pitchFamily="34" charset="0"/>
              </a:rPr>
              <a:t>&gt;Resources &gt;Manuals.</a:t>
            </a:r>
          </a:p>
          <a:p>
            <a:r>
              <a:rPr lang="en-US" sz="1300" dirty="0">
                <a:solidFill>
                  <a:srgbClr val="55565A"/>
                </a:solidFill>
                <a:latin typeface="Corbel" panose="020B0503020204020204" pitchFamily="34" charset="0"/>
                <a:cs typeface="Segoe UI" panose="020B0502040204020203" pitchFamily="34" charset="0"/>
              </a:rPr>
              <a:t>This image shows the 2025 manual. The 2025 manual is online now but 2024 is also there. It is recommended to look at both to understand any changes coming 1/1/25. </a:t>
            </a: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br>
              <a:rPr lang="en-US" sz="1300" dirty="0">
                <a:solidFill>
                  <a:srgbClr val="55565A"/>
                </a:solidFill>
                <a:latin typeface="Corbel" panose="020B0503020204020204" pitchFamily="34" charset="0"/>
                <a:cs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pPr defTabSz="483306">
              <a:defRPr/>
            </a:pPr>
            <a:fld id="{3A762DD8-1CD6-4465-B647-B1056B6301DE}" type="slidenum">
              <a:rPr lang="en-US">
                <a:solidFill>
                  <a:prstClr val="black"/>
                </a:solidFill>
                <a:latin typeface="Calibri" panose="020F0502020204030204"/>
              </a:rPr>
              <a:pPr defTabSz="483306">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15759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latin typeface="Cordia New" panose="020B0304020202020204" pitchFamily="34" charset="-34"/>
                <a:ea typeface="Times New Roman" panose="02020603050405020304" pitchFamily="18" charset="0"/>
                <a:cs typeface="Times New Roman" panose="02020603050405020304" pitchFamily="18" charset="0"/>
              </a:rPr>
              <a:t>Remember: if a member has two Louisiana Blue plans, both will need to be filed to Louisiana Blue. For instance:  one OOS and one with LA or even both for OOS, both plans have to be listed on the claim form. The claim will not crossover to the secondary plan, you will need to file it again to Louisiana Blue</a:t>
            </a:r>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Segoe UI" panose="020B0502040204020203" pitchFamily="34" charset="0"/>
              </a:rPr>
              <a:t>Refund request guidelines: for LA, the provider can send us a check or opt to have it recouped on a future ERA but for OOS, they have to notify us and we will recoup from future ERA. </a:t>
            </a:r>
            <a:endParaRPr lang="en-US"/>
          </a:p>
        </p:txBody>
      </p:sp>
      <p:sp>
        <p:nvSpPr>
          <p:cNvPr id="4" name="Slide Number Placeholder 3"/>
          <p:cNvSpPr>
            <a:spLocks noGrp="1"/>
          </p:cNvSpPr>
          <p:nvPr>
            <p:ph type="sldNum" sz="quarter" idx="5"/>
          </p:nvPr>
        </p:nvSpPr>
        <p:spPr/>
        <p:txBody>
          <a:bodyPr/>
          <a:lstStyle/>
          <a:p>
            <a:pPr defTabSz="483306">
              <a:defRPr/>
            </a:pPr>
            <a:fld id="{3A762DD8-1CD6-4465-B647-B1056B6301DE}" type="slidenum">
              <a:rPr lang="en-US">
                <a:solidFill>
                  <a:prstClr val="black"/>
                </a:solidFill>
                <a:latin typeface="Calibri" panose="020F0502020204030204"/>
              </a:rPr>
              <a:pPr defTabSz="483306">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426251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160243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295649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claim has more than one line, you only need to do 1 Action Request.</a:t>
            </a:r>
          </a:p>
        </p:txBody>
      </p:sp>
      <p:sp>
        <p:nvSpPr>
          <p:cNvPr id="4" name="Slide Number Placeholder 3"/>
          <p:cNvSpPr>
            <a:spLocks noGrp="1"/>
          </p:cNvSpPr>
          <p:nvPr>
            <p:ph type="sldNum" sz="quarter" idx="5"/>
          </p:nvPr>
        </p:nvSpPr>
        <p:spPr/>
        <p:txBody>
          <a:bodyPr/>
          <a:lstStyle/>
          <a:p>
            <a:pPr defTabSz="483306">
              <a:defRPr/>
            </a:pPr>
            <a:fld id="{30312933-1AE3-49AA-9D39-66B735FD79BA}" type="slidenum">
              <a:rPr lang="en-US">
                <a:solidFill>
                  <a:prstClr val="black"/>
                </a:solidFill>
                <a:latin typeface="Calibri" panose="020F0502020204030204"/>
              </a:rPr>
              <a:pPr defTabSz="483306">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349540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Segoe UI" panose="020B0502040204020203" pitchFamily="34" charset="0"/>
              </a:rPr>
              <a:t>There is nothing that will alert you and you have to check the status. They are based on priority and if you submit it on </a:t>
            </a:r>
            <a:r>
              <a:rPr lang="en-US" sz="1900" err="1">
                <a:solidFill>
                  <a:srgbClr val="000000"/>
                </a:solidFill>
                <a:latin typeface="Segoe UI" panose="020B0502040204020203" pitchFamily="34" charset="0"/>
              </a:rPr>
              <a:t>monday</a:t>
            </a:r>
            <a:r>
              <a:rPr lang="en-US" sz="1900">
                <a:solidFill>
                  <a:srgbClr val="000000"/>
                </a:solidFill>
                <a:latin typeface="Segoe UI" panose="020B0502040204020203" pitchFamily="34" charset="0"/>
              </a:rPr>
              <a:t>, you should see it by </a:t>
            </a:r>
            <a:r>
              <a:rPr lang="en-US" sz="1900" err="1">
                <a:solidFill>
                  <a:srgbClr val="000000"/>
                </a:solidFill>
                <a:latin typeface="Segoe UI" panose="020B0502040204020203" pitchFamily="34" charset="0"/>
              </a:rPr>
              <a:t>friday</a:t>
            </a:r>
            <a:r>
              <a:rPr lang="en-US" sz="1900">
                <a:solidFill>
                  <a:srgbClr val="000000"/>
                </a:solidFill>
                <a:latin typeface="Segoe UI" panose="020B0502040204020203" pitchFamily="34" charset="0"/>
              </a:rPr>
              <a:t>. </a:t>
            </a:r>
            <a:endParaRPr lang="en-US"/>
          </a:p>
        </p:txBody>
      </p:sp>
      <p:sp>
        <p:nvSpPr>
          <p:cNvPr id="4" name="Slide Number Placeholder 3"/>
          <p:cNvSpPr>
            <a:spLocks noGrp="1"/>
          </p:cNvSpPr>
          <p:nvPr>
            <p:ph type="sldNum" sz="quarter" idx="5"/>
          </p:nvPr>
        </p:nvSpPr>
        <p:spPr/>
        <p:txBody>
          <a:bodyPr/>
          <a:lstStyle/>
          <a:p>
            <a:pPr defTabSz="483306">
              <a:defRPr/>
            </a:pPr>
            <a:fld id="{30312933-1AE3-49AA-9D39-66B735FD79BA}" type="slidenum">
              <a:rPr lang="en-US">
                <a:solidFill>
                  <a:prstClr val="black"/>
                </a:solidFill>
                <a:latin typeface="Calibri" panose="020F0502020204030204"/>
              </a:rPr>
              <a:pPr defTabSz="483306">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585924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1724992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a:solidFill>
                  <a:srgbClr val="000000"/>
                </a:solidFill>
                <a:latin typeface="Segoe UI" panose="020B0502040204020203" pitchFamily="34" charset="0"/>
              </a:rPr>
              <a:t>Strongly recommend uploading to </a:t>
            </a:r>
            <a:r>
              <a:rPr lang="en-US" sz="1300" err="1">
                <a:solidFill>
                  <a:srgbClr val="000000"/>
                </a:solidFill>
                <a:latin typeface="Segoe UI" panose="020B0502040204020203" pitchFamily="34" charset="0"/>
              </a:rPr>
              <a:t>iLinkBlue</a:t>
            </a:r>
            <a:r>
              <a:rPr lang="en-US" sz="1300">
                <a:solidFill>
                  <a:srgbClr val="000000"/>
                </a:solidFill>
                <a:latin typeface="Segoe UI" panose="020B0502040204020203" pitchFamily="34" charset="0"/>
              </a:rPr>
              <a:t>. The fax number for the </a:t>
            </a:r>
            <a:r>
              <a:rPr lang="en-US" sz="1300" err="1">
                <a:solidFill>
                  <a:srgbClr val="000000"/>
                </a:solidFill>
                <a:latin typeface="Segoe UI" panose="020B0502040204020203" pitchFamily="34" charset="0"/>
              </a:rPr>
              <a:t>oos</a:t>
            </a:r>
            <a:r>
              <a:rPr lang="en-US" sz="1300">
                <a:solidFill>
                  <a:srgbClr val="000000"/>
                </a:solidFill>
                <a:latin typeface="Segoe UI" panose="020B0502040204020203" pitchFamily="34" charset="0"/>
              </a:rPr>
              <a:t> will still go to the same place as the document upload. you will get a confirmation. </a:t>
            </a:r>
          </a:p>
          <a:p>
            <a:pPr defTabSz="966612">
              <a:defRPr/>
            </a:pPr>
            <a:r>
              <a:rPr lang="en-US" sz="1300">
                <a:latin typeface="Cordia New" panose="020B0304020202020204" pitchFamily="34" charset="-34"/>
                <a:ea typeface="Calibri" panose="020F0502020204030204" pitchFamily="34" charset="0"/>
              </a:rPr>
              <a:t>the Provider Dispute form is only if they cannot do an Action Request or if they need to send us additional information such as documentation, etc. to support their dispute.</a:t>
            </a:r>
            <a:endParaRPr lang="en-US" sz="1300">
              <a:latin typeface="Calibri" panose="020F0502020204030204" pitchFamily="34" charset="0"/>
              <a:ea typeface="Calibri" panose="020F0502020204030204" pitchFamily="34" charset="0"/>
            </a:endParaRPr>
          </a:p>
          <a:p>
            <a:pPr defTabSz="966612">
              <a:defRPr/>
            </a:pPr>
            <a:endParaRPr lang="en-US" sz="1300">
              <a:solidFill>
                <a:prstClr val="black"/>
              </a:solidFill>
              <a:latin typeface="Segoe UI" panose="020B0502040204020203" pitchFamily="34" charset="0"/>
            </a:endParaRPr>
          </a:p>
          <a:p>
            <a:endParaRPr lang="en-US"/>
          </a:p>
          <a:p>
            <a:endParaRPr lang="en-US"/>
          </a:p>
        </p:txBody>
      </p:sp>
      <p:sp>
        <p:nvSpPr>
          <p:cNvPr id="4" name="Slide Number Placeholder 3"/>
          <p:cNvSpPr>
            <a:spLocks noGrp="1"/>
          </p:cNvSpPr>
          <p:nvPr>
            <p:ph type="sldNum" sz="quarter" idx="5"/>
          </p:nvPr>
        </p:nvSpPr>
        <p:spPr/>
        <p:txBody>
          <a:bodyPr/>
          <a:lstStyle/>
          <a:p>
            <a:pPr defTabSz="483306">
              <a:defRPr/>
            </a:pPr>
            <a:fld id="{3A762DD8-1CD6-4465-B647-B1056B6301DE}" type="slidenum">
              <a:rPr lang="en-US">
                <a:solidFill>
                  <a:prstClr val="black"/>
                </a:solidFill>
                <a:latin typeface="Calibri" panose="020F0502020204030204"/>
              </a:rPr>
              <a:pPr defTabSz="483306">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210861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Segoe UI" panose="020B0502040204020203" pitchFamily="34" charset="0"/>
              </a:rPr>
              <a:t>in LA it is based on the Blue Connect network and it is an EPO</a:t>
            </a:r>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ea typeface="Calibri" panose="020F0502020204030204" pitchFamily="34" charset="0"/>
              </a:rPr>
              <a:t>updated</a:t>
            </a:r>
          </a:p>
        </p:txBody>
      </p:sp>
      <p:sp>
        <p:nvSpPr>
          <p:cNvPr id="4" name="Slide Number Placeholder 3"/>
          <p:cNvSpPr>
            <a:spLocks noGrp="1"/>
          </p:cNvSpPr>
          <p:nvPr>
            <p:ph type="sldNum" sz="quarter" idx="5"/>
          </p:nvPr>
        </p:nvSpPr>
        <p:spPr/>
        <p:txBody>
          <a:bodyPr/>
          <a:lstStyle/>
          <a:p>
            <a:pPr defTabSz="483306">
              <a:defRPr/>
            </a:pPr>
            <a:fld id="{8D74E196-C78B-4C4B-8EB7-C6731BC11CF6}" type="slidenum">
              <a:rPr lang="en-US">
                <a:solidFill>
                  <a:prstClr val="black"/>
                </a:solidFill>
                <a:latin typeface="Calibri" panose="020F0502020204030204"/>
              </a:rPr>
              <a:pPr defTabSz="483306">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2643117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2046090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91735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3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40478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B651-CF3D-54C7-132E-DF7530696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1E33A-CB31-760D-966C-FA9B5FB69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4DE0D-96C7-3225-92AD-28AF46266C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6735EC-3BC2-808E-19A9-FA2C428CD35F}"/>
              </a:ext>
            </a:extLst>
          </p:cNvPr>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11998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a:t>To view all claims for a member... On the selected status tab, leave the “From” date of service field blank. The “To” date of service field will default to the current date. </a:t>
            </a:r>
          </a:p>
          <a:p>
            <a:pPr defTabSz="1021806">
              <a:defRPr/>
            </a:pPr>
            <a:endParaRPr lang="en-US"/>
          </a:p>
          <a:p>
            <a:pPr defTabSz="1021806">
              <a:defRPr/>
            </a:pPr>
            <a:r>
              <a:rPr lang="en-US" sz="2000">
                <a:latin typeface="Segoe UI" panose="020B0502040204020203" pitchFamily="34" charset="0"/>
              </a:rPr>
              <a:t>identify the BlueCard out of area to find out of state Louisiana Blue claims</a:t>
            </a:r>
            <a:endParaRPr lang="en-US"/>
          </a:p>
          <a:p>
            <a:endParaRPr lang="en-US"/>
          </a:p>
        </p:txBody>
      </p:sp>
      <p:sp>
        <p:nvSpPr>
          <p:cNvPr id="4" name="Slide Number Placeholder 3"/>
          <p:cNvSpPr>
            <a:spLocks noGrp="1"/>
          </p:cNvSpPr>
          <p:nvPr>
            <p:ph type="sldNum" sz="quarter" idx="5"/>
          </p:nvPr>
        </p:nvSpPr>
        <p:spPr/>
        <p:txBody>
          <a:bodyPr/>
          <a:lstStyle/>
          <a:p>
            <a:pPr defTabSz="483306">
              <a:defRPr/>
            </a:pPr>
            <a:fld id="{30312933-1AE3-49AA-9D39-66B735FD79BA}" type="slidenum">
              <a:rPr lang="en-US">
                <a:solidFill>
                  <a:prstClr val="black"/>
                </a:solidFill>
                <a:latin typeface="Calibri" panose="020F0502020204030204"/>
              </a:rPr>
              <a:pPr defTabSz="483306">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29972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65324B53-D0B4-4E0D-BF24-F032BB107959}" type="slidenum">
              <a:rPr lang="en-US">
                <a:solidFill>
                  <a:prstClr val="black"/>
                </a:solidFill>
                <a:latin typeface="Calibri" panose="020F0502020204030204"/>
              </a:rPr>
              <a:pPr defTabSz="483306">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5629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5812BA-5F12-5642-9437-95858E61F3F8}"/>
              </a:ext>
            </a:extLst>
          </p:cNvPr>
          <p:cNvSpPr/>
          <p:nvPr userDrawn="1"/>
        </p:nvSpPr>
        <p:spPr>
          <a:xfrm>
            <a:off x="0" y="0"/>
            <a:ext cx="12192000" cy="6857999"/>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5EE954-B6C2-CC42-B6BD-4349A9BB4647}"/>
              </a:ext>
            </a:extLst>
          </p:cNvPr>
          <p:cNvSpPr>
            <a:spLocks noGrp="1"/>
          </p:cNvSpPr>
          <p:nvPr>
            <p:ph type="ctrTitle"/>
          </p:nvPr>
        </p:nvSpPr>
        <p:spPr>
          <a:xfrm>
            <a:off x="595744" y="3102742"/>
            <a:ext cx="11000509" cy="982373"/>
          </a:xfrm>
        </p:spPr>
        <p:txBody>
          <a:bodyPr anchor="t" anchorCtr="0">
            <a:normAutofit/>
          </a:bodyPr>
          <a:lstStyle>
            <a:lvl1pPr algn="ctr">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2A052C7-3115-5C46-8D47-CD3FBC3B85E6}"/>
              </a:ext>
            </a:extLst>
          </p:cNvPr>
          <p:cNvSpPr>
            <a:spLocks noGrp="1"/>
          </p:cNvSpPr>
          <p:nvPr>
            <p:ph type="subTitle" idx="1"/>
          </p:nvPr>
        </p:nvSpPr>
        <p:spPr>
          <a:xfrm>
            <a:off x="608422" y="4303337"/>
            <a:ext cx="11000509" cy="49166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5C397AD-1104-F542-8964-A0027B9F34CA}"/>
              </a:ext>
            </a:extLst>
          </p:cNvPr>
          <p:cNvSpPr>
            <a:spLocks noGrp="1"/>
          </p:cNvSpPr>
          <p:nvPr>
            <p:ph type="dt" sz="half" idx="10"/>
          </p:nvPr>
        </p:nvSpPr>
        <p:spPr>
          <a:xfrm>
            <a:off x="0" y="6451495"/>
            <a:ext cx="2743200" cy="365125"/>
          </a:xfrm>
        </p:spPr>
        <p:txBody>
          <a:bodyPr/>
          <a:lstStyle>
            <a:lvl1pPr>
              <a:defRPr>
                <a:solidFill>
                  <a:schemeClr val="bg1"/>
                </a:solidFill>
              </a:defRPr>
            </a:lvl1pPr>
          </a:lstStyle>
          <a:p>
            <a:fld id="{6A28B5B1-0FFF-4CF1-B691-D7EE207D0101}" type="datetime1">
              <a:rPr lang="en-US" smtClean="0"/>
              <a:t>3/31/2025</a:t>
            </a:fld>
            <a:endParaRPr lang="en-US"/>
          </a:p>
        </p:txBody>
      </p:sp>
      <p:sp>
        <p:nvSpPr>
          <p:cNvPr id="5" name="Footer Placeholder 4">
            <a:extLst>
              <a:ext uri="{FF2B5EF4-FFF2-40B4-BE49-F238E27FC236}">
                <a16:creationId xmlns:a16="http://schemas.microsoft.com/office/drawing/2014/main" id="{6EDD82C5-00C3-734C-8DCD-E9F91635FE13}"/>
              </a:ext>
            </a:extLst>
          </p:cNvPr>
          <p:cNvSpPr>
            <a:spLocks noGrp="1"/>
          </p:cNvSpPr>
          <p:nvPr>
            <p:ph type="ftr" sz="quarter" idx="11"/>
          </p:nvPr>
        </p:nvSpPr>
        <p:spPr>
          <a:xfrm>
            <a:off x="4038600" y="6451495"/>
            <a:ext cx="4114800"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F204D16A-4AF4-B944-9F08-A242775F26B2}"/>
              </a:ext>
            </a:extLst>
          </p:cNvPr>
          <p:cNvSpPr>
            <a:spLocks noGrp="1"/>
          </p:cNvSpPr>
          <p:nvPr>
            <p:ph type="sldNum" sz="quarter" idx="12"/>
          </p:nvPr>
        </p:nvSpPr>
        <p:spPr>
          <a:xfrm>
            <a:off x="9448800" y="6451495"/>
            <a:ext cx="2743200" cy="365125"/>
          </a:xfrm>
        </p:spPr>
        <p:txBody>
          <a:bodyPr/>
          <a:lstStyle>
            <a:lvl1pPr>
              <a:defRPr>
                <a:solidFill>
                  <a:schemeClr val="bg1"/>
                </a:solidFill>
              </a:defRPr>
            </a:lvl1pPr>
          </a:lstStyle>
          <a:p>
            <a:fld id="{6E0164D9-D6C1-A640-8D22-9F2FAF55BC19}" type="slidenum">
              <a:rPr lang="en-US" smtClean="0"/>
              <a:pPr/>
              <a:t>‹#›</a:t>
            </a:fld>
            <a:endParaRPr lang="en-US"/>
          </a:p>
        </p:txBody>
      </p:sp>
      <p:pic>
        <p:nvPicPr>
          <p:cNvPr id="11" name="Picture 10">
            <a:extLst>
              <a:ext uri="{FF2B5EF4-FFF2-40B4-BE49-F238E27FC236}">
                <a16:creationId xmlns:a16="http://schemas.microsoft.com/office/drawing/2014/main" id="{0BF01095-E54D-1646-8E42-77EFBA1D13C8}"/>
              </a:ext>
            </a:extLst>
          </p:cNvPr>
          <p:cNvPicPr>
            <a:picLocks noChangeAspect="1"/>
          </p:cNvPicPr>
          <p:nvPr userDrawn="1"/>
        </p:nvPicPr>
        <p:blipFill rotWithShape="1">
          <a:blip r:embed="rId2"/>
          <a:srcRect l="-982" r="740"/>
          <a:stretch/>
        </p:blipFill>
        <p:spPr>
          <a:xfrm>
            <a:off x="2743200" y="1446244"/>
            <a:ext cx="6347011" cy="1217646"/>
          </a:xfrm>
          <a:prstGeom prst="rect">
            <a:avLst/>
          </a:prstGeom>
        </p:spPr>
      </p:pic>
    </p:spTree>
    <p:extLst>
      <p:ext uri="{BB962C8B-B14F-4D97-AF65-F5344CB8AC3E}">
        <p14:creationId xmlns:p14="http://schemas.microsoft.com/office/powerpoint/2010/main" val="367512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4376E5-BDCF-5C4D-83FE-FFACFD286BB1}"/>
              </a:ext>
            </a:extLst>
          </p:cNvPr>
          <p:cNvSpPr/>
          <p:nvPr userDrawn="1"/>
        </p:nvSpPr>
        <p:spPr>
          <a:xfrm>
            <a:off x="360219" y="346364"/>
            <a:ext cx="4059380" cy="6144263"/>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BD03BF-9B59-384C-895C-090F3DC07D58}"/>
              </a:ext>
            </a:extLst>
          </p:cNvPr>
          <p:cNvSpPr>
            <a:spLocks noGrp="1"/>
          </p:cNvSpPr>
          <p:nvPr>
            <p:ph type="title"/>
          </p:nvPr>
        </p:nvSpPr>
        <p:spPr>
          <a:xfrm>
            <a:off x="824345" y="831273"/>
            <a:ext cx="3131128" cy="5153891"/>
          </a:xfrm>
        </p:spPr>
        <p:txBody>
          <a:bodyPr>
            <a:normAutofit/>
          </a:bodyPr>
          <a:lstStyle>
            <a:lvl1pPr>
              <a:defRPr sz="3200"/>
            </a:lvl1pPr>
          </a:lstStyle>
          <a:p>
            <a:r>
              <a:rPr lang="en-US" dirty="0"/>
              <a:t>Click to edit Master title style</a:t>
            </a:r>
          </a:p>
        </p:txBody>
      </p:sp>
      <p:sp>
        <p:nvSpPr>
          <p:cNvPr id="3" name="Date Placeholder 2">
            <a:extLst>
              <a:ext uri="{FF2B5EF4-FFF2-40B4-BE49-F238E27FC236}">
                <a16:creationId xmlns:a16="http://schemas.microsoft.com/office/drawing/2014/main" id="{0AA53D51-45D1-6748-9FDD-A5C377A22EF0}"/>
              </a:ext>
            </a:extLst>
          </p:cNvPr>
          <p:cNvSpPr>
            <a:spLocks noGrp="1"/>
          </p:cNvSpPr>
          <p:nvPr>
            <p:ph type="dt" sz="half" idx="10"/>
          </p:nvPr>
        </p:nvSpPr>
        <p:spPr/>
        <p:txBody>
          <a:bodyPr/>
          <a:lstStyle/>
          <a:p>
            <a:fld id="{FFCA5699-6877-44A0-859D-68FE324A7FB9}" type="datetime1">
              <a:rPr lang="en-US" smtClean="0"/>
              <a:t>3/31/2025</a:t>
            </a:fld>
            <a:endParaRPr lang="en-US"/>
          </a:p>
        </p:txBody>
      </p:sp>
      <p:sp>
        <p:nvSpPr>
          <p:cNvPr id="4" name="Footer Placeholder 3">
            <a:extLst>
              <a:ext uri="{FF2B5EF4-FFF2-40B4-BE49-F238E27FC236}">
                <a16:creationId xmlns:a16="http://schemas.microsoft.com/office/drawing/2014/main" id="{316FC2C6-BBC7-DC4B-AFE1-7D8EE15B83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15597-5FA5-0348-814D-9C878848B5E4}"/>
              </a:ext>
            </a:extLst>
          </p:cNvPr>
          <p:cNvSpPr>
            <a:spLocks noGrp="1"/>
          </p:cNvSpPr>
          <p:nvPr>
            <p:ph type="sldNum" sz="quarter" idx="12"/>
          </p:nvPr>
        </p:nvSpPr>
        <p:spPr/>
        <p:txBody>
          <a:bodyPr/>
          <a:lstStyle/>
          <a:p>
            <a:fld id="{6E0164D9-D6C1-A640-8D22-9F2FAF55BC19}" type="slidenum">
              <a:rPr lang="en-US" smtClean="0"/>
              <a:pPr/>
              <a:t>‹#›</a:t>
            </a:fld>
            <a:endParaRPr lang="en-US"/>
          </a:p>
        </p:txBody>
      </p:sp>
      <p:sp>
        <p:nvSpPr>
          <p:cNvPr id="6" name="Text Placeholder 2">
            <a:extLst>
              <a:ext uri="{FF2B5EF4-FFF2-40B4-BE49-F238E27FC236}">
                <a16:creationId xmlns:a16="http://schemas.microsoft.com/office/drawing/2014/main" id="{E7FB699C-12E4-1140-95A7-36CB2CED0CD7}"/>
              </a:ext>
            </a:extLst>
          </p:cNvPr>
          <p:cNvSpPr>
            <a:spLocks noGrp="1"/>
          </p:cNvSpPr>
          <p:nvPr>
            <p:ph idx="1"/>
          </p:nvPr>
        </p:nvSpPr>
        <p:spPr>
          <a:xfrm>
            <a:off x="4779819" y="346364"/>
            <a:ext cx="6691746" cy="61442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759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03BF-9B59-384C-895C-090F3DC07D58}"/>
              </a:ext>
            </a:extLst>
          </p:cNvPr>
          <p:cNvSpPr>
            <a:spLocks noGrp="1"/>
          </p:cNvSpPr>
          <p:nvPr>
            <p:ph type="title"/>
          </p:nvPr>
        </p:nvSpPr>
        <p:spPr>
          <a:xfrm>
            <a:off x="824345" y="346365"/>
            <a:ext cx="3131128" cy="6144262"/>
          </a:xfrm>
        </p:spPr>
        <p:txBody>
          <a:bodyPr>
            <a:normAutofit/>
          </a:bodyPr>
          <a:lstStyle>
            <a:lvl1pPr>
              <a:defRPr sz="3200"/>
            </a:lvl1pPr>
          </a:lstStyle>
          <a:p>
            <a:r>
              <a:rPr lang="en-US" dirty="0"/>
              <a:t>Click to edit Master title style</a:t>
            </a:r>
          </a:p>
        </p:txBody>
      </p:sp>
      <p:sp>
        <p:nvSpPr>
          <p:cNvPr id="3" name="Date Placeholder 2">
            <a:extLst>
              <a:ext uri="{FF2B5EF4-FFF2-40B4-BE49-F238E27FC236}">
                <a16:creationId xmlns:a16="http://schemas.microsoft.com/office/drawing/2014/main" id="{0AA53D51-45D1-6748-9FDD-A5C377A22EF0}"/>
              </a:ext>
            </a:extLst>
          </p:cNvPr>
          <p:cNvSpPr>
            <a:spLocks noGrp="1"/>
          </p:cNvSpPr>
          <p:nvPr>
            <p:ph type="dt" sz="half" idx="10"/>
          </p:nvPr>
        </p:nvSpPr>
        <p:spPr/>
        <p:txBody>
          <a:bodyPr/>
          <a:lstStyle/>
          <a:p>
            <a:fld id="{407E262C-7A69-4DF0-BF79-F7610D15F530}" type="datetime1">
              <a:rPr lang="en-US" smtClean="0"/>
              <a:t>3/31/2025</a:t>
            </a:fld>
            <a:endParaRPr lang="en-US"/>
          </a:p>
        </p:txBody>
      </p:sp>
      <p:sp>
        <p:nvSpPr>
          <p:cNvPr id="4" name="Footer Placeholder 3">
            <a:extLst>
              <a:ext uri="{FF2B5EF4-FFF2-40B4-BE49-F238E27FC236}">
                <a16:creationId xmlns:a16="http://schemas.microsoft.com/office/drawing/2014/main" id="{316FC2C6-BBC7-DC4B-AFE1-7D8EE15B83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15597-5FA5-0348-814D-9C878848B5E4}"/>
              </a:ext>
            </a:extLst>
          </p:cNvPr>
          <p:cNvSpPr>
            <a:spLocks noGrp="1"/>
          </p:cNvSpPr>
          <p:nvPr>
            <p:ph type="sldNum" sz="quarter" idx="12"/>
          </p:nvPr>
        </p:nvSpPr>
        <p:spPr/>
        <p:txBody>
          <a:bodyPr/>
          <a:lstStyle/>
          <a:p>
            <a:fld id="{6E0164D9-D6C1-A640-8D22-9F2FAF55BC19}" type="slidenum">
              <a:rPr lang="en-US" smtClean="0"/>
              <a:pPr/>
              <a:t>‹#›</a:t>
            </a:fld>
            <a:endParaRPr lang="en-US"/>
          </a:p>
        </p:txBody>
      </p:sp>
      <p:sp>
        <p:nvSpPr>
          <p:cNvPr id="6" name="Text Placeholder 2">
            <a:extLst>
              <a:ext uri="{FF2B5EF4-FFF2-40B4-BE49-F238E27FC236}">
                <a16:creationId xmlns:a16="http://schemas.microsoft.com/office/drawing/2014/main" id="{E7FB699C-12E4-1140-95A7-36CB2CED0CD7}"/>
              </a:ext>
            </a:extLst>
          </p:cNvPr>
          <p:cNvSpPr>
            <a:spLocks noGrp="1"/>
          </p:cNvSpPr>
          <p:nvPr>
            <p:ph idx="1"/>
          </p:nvPr>
        </p:nvSpPr>
        <p:spPr>
          <a:xfrm>
            <a:off x="4779819" y="346364"/>
            <a:ext cx="6691746" cy="61442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416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94746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6" name="title block"/>
          <p:cNvSpPr/>
          <p:nvPr/>
        </p:nvSpPr>
        <p:spPr bwMode="white">
          <a:xfrm>
            <a:off x="1141711" y="1600200"/>
            <a:ext cx="9905532"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top graphic" descr="Top border design"/>
          <p:cNvGrpSpPr/>
          <p:nvPr/>
        </p:nvGrpSpPr>
        <p:grpSpPr>
          <a:xfrm>
            <a:off x="1281"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23" name="bottom graphic" descr="Bottom border design"/>
          <p:cNvGrpSpPr/>
          <p:nvPr/>
        </p:nvGrpSpPr>
        <p:grpSpPr>
          <a:xfrm>
            <a:off x="1" y="6080760"/>
            <a:ext cx="12193407"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3" name="Title 1">
            <a:extLst>
              <a:ext uri="{FF2B5EF4-FFF2-40B4-BE49-F238E27FC236}">
                <a16:creationId xmlns:a16="http://schemas.microsoft.com/office/drawing/2014/main" id="{B81D7C8D-E2DA-BA3F-F675-F1129D89C8FE}"/>
              </a:ext>
            </a:extLst>
          </p:cNvPr>
          <p:cNvSpPr>
            <a:spLocks noGrp="1"/>
          </p:cNvSpPr>
          <p:nvPr>
            <p:ph type="ctrTitle"/>
          </p:nvPr>
        </p:nvSpPr>
        <p:spPr>
          <a:xfrm>
            <a:off x="1117601" y="457200"/>
            <a:ext cx="9956799" cy="3276600"/>
          </a:xfrm>
        </p:spPr>
        <p:txBody>
          <a:bodyPr>
            <a:normAutofit/>
          </a:bodyPr>
          <a:lstStyle>
            <a:lvl1pPr>
              <a:defRPr sz="7200">
                <a:solidFill>
                  <a:schemeClr val="bg1"/>
                </a:solidFill>
              </a:defRPr>
            </a:lvl1pPr>
          </a:lstStyle>
          <a:p>
            <a:pPr algn="ctr"/>
            <a:r>
              <a:rPr lang="en-US"/>
              <a:t>Support</a:t>
            </a:r>
          </a:p>
        </p:txBody>
      </p:sp>
    </p:spTree>
    <p:extLst>
      <p:ext uri="{BB962C8B-B14F-4D97-AF65-F5344CB8AC3E}">
        <p14:creationId xmlns:p14="http://schemas.microsoft.com/office/powerpoint/2010/main" val="37871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4284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8244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6787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16" name="title block"/>
          <p:cNvSpPr/>
          <p:nvPr/>
        </p:nvSpPr>
        <p:spPr bwMode="white">
          <a:xfrm>
            <a:off x="1141711" y="1600200"/>
            <a:ext cx="9905532"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top graphic" descr="Top border design"/>
          <p:cNvGrpSpPr/>
          <p:nvPr/>
        </p:nvGrpSpPr>
        <p:grpSpPr>
          <a:xfrm>
            <a:off x="1281"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23" name="bottom graphic" descr="Bottom border design"/>
          <p:cNvGrpSpPr/>
          <p:nvPr/>
        </p:nvGrpSpPr>
        <p:grpSpPr>
          <a:xfrm>
            <a:off x="1" y="6080760"/>
            <a:ext cx="12193407"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3" name="Title 1">
            <a:extLst>
              <a:ext uri="{FF2B5EF4-FFF2-40B4-BE49-F238E27FC236}">
                <a16:creationId xmlns:a16="http://schemas.microsoft.com/office/drawing/2014/main" id="{B81D7C8D-E2DA-BA3F-F675-F1129D89C8FE}"/>
              </a:ext>
            </a:extLst>
          </p:cNvPr>
          <p:cNvSpPr>
            <a:spLocks noGrp="1"/>
          </p:cNvSpPr>
          <p:nvPr>
            <p:ph type="ctrTitle"/>
          </p:nvPr>
        </p:nvSpPr>
        <p:spPr>
          <a:xfrm>
            <a:off x="1117601" y="457200"/>
            <a:ext cx="9956799" cy="3276600"/>
          </a:xfrm>
        </p:spPr>
        <p:txBody>
          <a:bodyPr>
            <a:normAutofit/>
          </a:bodyPr>
          <a:lstStyle>
            <a:lvl1pPr>
              <a:defRPr sz="7200">
                <a:solidFill>
                  <a:schemeClr val="bg1"/>
                </a:solidFill>
              </a:defRPr>
            </a:lvl1pPr>
          </a:lstStyle>
          <a:p>
            <a:pPr algn="ctr"/>
            <a:r>
              <a:rPr lang="en-US"/>
              <a:t>Support</a:t>
            </a:r>
          </a:p>
        </p:txBody>
      </p:sp>
    </p:spTree>
    <p:extLst>
      <p:ext uri="{BB962C8B-B14F-4D97-AF65-F5344CB8AC3E}">
        <p14:creationId xmlns:p14="http://schemas.microsoft.com/office/powerpoint/2010/main" val="404891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30608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28919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5812BA-5F12-5642-9437-95858E61F3F8}"/>
              </a:ext>
            </a:extLst>
          </p:cNvPr>
          <p:cNvSpPr/>
          <p:nvPr userDrawn="1"/>
        </p:nvSpPr>
        <p:spPr>
          <a:xfrm>
            <a:off x="0" y="0"/>
            <a:ext cx="12192000" cy="6857999"/>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5EE954-B6C2-CC42-B6BD-4349A9BB4647}"/>
              </a:ext>
            </a:extLst>
          </p:cNvPr>
          <p:cNvSpPr>
            <a:spLocks noGrp="1"/>
          </p:cNvSpPr>
          <p:nvPr>
            <p:ph type="ctrTitle"/>
          </p:nvPr>
        </p:nvSpPr>
        <p:spPr>
          <a:xfrm>
            <a:off x="595744" y="3102742"/>
            <a:ext cx="11000509" cy="982373"/>
          </a:xfrm>
        </p:spPr>
        <p:txBody>
          <a:bodyPr anchor="t" anchorCtr="0">
            <a:normAutofit/>
          </a:bodyPr>
          <a:lstStyle>
            <a:lvl1pPr algn="ctr">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2A052C7-3115-5C46-8D47-CD3FBC3B85E6}"/>
              </a:ext>
            </a:extLst>
          </p:cNvPr>
          <p:cNvSpPr>
            <a:spLocks noGrp="1"/>
          </p:cNvSpPr>
          <p:nvPr>
            <p:ph type="subTitle" idx="1"/>
          </p:nvPr>
        </p:nvSpPr>
        <p:spPr>
          <a:xfrm>
            <a:off x="608422" y="4303337"/>
            <a:ext cx="11000509" cy="49166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5C397AD-1104-F542-8964-A0027B9F34CA}"/>
              </a:ext>
            </a:extLst>
          </p:cNvPr>
          <p:cNvSpPr>
            <a:spLocks noGrp="1"/>
          </p:cNvSpPr>
          <p:nvPr>
            <p:ph type="dt" sz="half" idx="10"/>
          </p:nvPr>
        </p:nvSpPr>
        <p:spPr>
          <a:xfrm>
            <a:off x="0" y="6451495"/>
            <a:ext cx="2743200" cy="365125"/>
          </a:xfrm>
        </p:spPr>
        <p:txBody>
          <a:bodyPr/>
          <a:lstStyle>
            <a:lvl1pPr>
              <a:defRPr>
                <a:solidFill>
                  <a:schemeClr val="bg1"/>
                </a:solidFill>
              </a:defRPr>
            </a:lvl1pPr>
          </a:lstStyle>
          <a:p>
            <a:fld id="{B09A9A28-08C5-4052-B7DB-1A9DFBFCC65B}" type="datetime1">
              <a:rPr lang="en-US" smtClean="0"/>
              <a:t>3/31/2025</a:t>
            </a:fld>
            <a:endParaRPr lang="en-US"/>
          </a:p>
        </p:txBody>
      </p:sp>
      <p:sp>
        <p:nvSpPr>
          <p:cNvPr id="5" name="Footer Placeholder 4">
            <a:extLst>
              <a:ext uri="{FF2B5EF4-FFF2-40B4-BE49-F238E27FC236}">
                <a16:creationId xmlns:a16="http://schemas.microsoft.com/office/drawing/2014/main" id="{6EDD82C5-00C3-734C-8DCD-E9F91635FE13}"/>
              </a:ext>
            </a:extLst>
          </p:cNvPr>
          <p:cNvSpPr>
            <a:spLocks noGrp="1"/>
          </p:cNvSpPr>
          <p:nvPr>
            <p:ph type="ftr" sz="quarter" idx="11"/>
          </p:nvPr>
        </p:nvSpPr>
        <p:spPr>
          <a:xfrm>
            <a:off x="4038600" y="6451495"/>
            <a:ext cx="4114800"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F204D16A-4AF4-B944-9F08-A242775F26B2}"/>
              </a:ext>
            </a:extLst>
          </p:cNvPr>
          <p:cNvSpPr>
            <a:spLocks noGrp="1"/>
          </p:cNvSpPr>
          <p:nvPr>
            <p:ph type="sldNum" sz="quarter" idx="12"/>
          </p:nvPr>
        </p:nvSpPr>
        <p:spPr>
          <a:xfrm>
            <a:off x="9448800" y="6451495"/>
            <a:ext cx="2743200" cy="365125"/>
          </a:xfrm>
        </p:spPr>
        <p:txBody>
          <a:bodyPr/>
          <a:lstStyle>
            <a:lvl1pPr>
              <a:defRPr>
                <a:solidFill>
                  <a:schemeClr val="bg1"/>
                </a:solidFill>
              </a:defRPr>
            </a:lvl1pPr>
          </a:lstStyle>
          <a:p>
            <a:fld id="{6E0164D9-D6C1-A640-8D22-9F2FAF55BC19}" type="slidenum">
              <a:rPr lang="en-US" smtClean="0"/>
              <a:pPr/>
              <a:t>‹#›</a:t>
            </a:fld>
            <a:endParaRPr lang="en-US"/>
          </a:p>
        </p:txBody>
      </p:sp>
      <p:pic>
        <p:nvPicPr>
          <p:cNvPr id="11" name="Picture 10">
            <a:extLst>
              <a:ext uri="{FF2B5EF4-FFF2-40B4-BE49-F238E27FC236}">
                <a16:creationId xmlns:a16="http://schemas.microsoft.com/office/drawing/2014/main" id="{0BF01095-E54D-1646-8E42-77EFBA1D13C8}"/>
              </a:ext>
            </a:extLst>
          </p:cNvPr>
          <p:cNvPicPr>
            <a:picLocks noChangeAspect="1"/>
          </p:cNvPicPr>
          <p:nvPr userDrawn="1"/>
        </p:nvPicPr>
        <p:blipFill rotWithShape="1">
          <a:blip r:embed="rId2"/>
          <a:srcRect t="6732" b="4883"/>
          <a:stretch/>
        </p:blipFill>
        <p:spPr>
          <a:xfrm>
            <a:off x="3978832" y="1039740"/>
            <a:ext cx="4174568" cy="1844780"/>
          </a:xfrm>
          <a:prstGeom prst="rect">
            <a:avLst/>
          </a:prstGeom>
        </p:spPr>
      </p:pic>
    </p:spTree>
    <p:extLst>
      <p:ext uri="{BB962C8B-B14F-4D97-AF65-F5344CB8AC3E}">
        <p14:creationId xmlns:p14="http://schemas.microsoft.com/office/powerpoint/2010/main" val="405892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93087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4701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16" name="title block"/>
          <p:cNvSpPr/>
          <p:nvPr/>
        </p:nvSpPr>
        <p:spPr bwMode="white">
          <a:xfrm>
            <a:off x="1141711" y="1600200"/>
            <a:ext cx="9905532"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top graphic" descr="Top border design"/>
          <p:cNvGrpSpPr/>
          <p:nvPr/>
        </p:nvGrpSpPr>
        <p:grpSpPr>
          <a:xfrm>
            <a:off x="1281"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23" name="bottom graphic" descr="Bottom border design"/>
          <p:cNvGrpSpPr/>
          <p:nvPr/>
        </p:nvGrpSpPr>
        <p:grpSpPr>
          <a:xfrm>
            <a:off x="1" y="6080760"/>
            <a:ext cx="12193407"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3" name="Title 1">
            <a:extLst>
              <a:ext uri="{FF2B5EF4-FFF2-40B4-BE49-F238E27FC236}">
                <a16:creationId xmlns:a16="http://schemas.microsoft.com/office/drawing/2014/main" id="{B81D7C8D-E2DA-BA3F-F675-F1129D89C8FE}"/>
              </a:ext>
            </a:extLst>
          </p:cNvPr>
          <p:cNvSpPr>
            <a:spLocks noGrp="1"/>
          </p:cNvSpPr>
          <p:nvPr>
            <p:ph type="ctrTitle"/>
          </p:nvPr>
        </p:nvSpPr>
        <p:spPr>
          <a:xfrm>
            <a:off x="1117601" y="457200"/>
            <a:ext cx="9956799" cy="3276600"/>
          </a:xfrm>
        </p:spPr>
        <p:txBody>
          <a:bodyPr>
            <a:normAutofit/>
          </a:bodyPr>
          <a:lstStyle>
            <a:lvl1pPr>
              <a:defRPr sz="7200">
                <a:solidFill>
                  <a:schemeClr val="bg1"/>
                </a:solidFill>
              </a:defRPr>
            </a:lvl1pPr>
          </a:lstStyle>
          <a:p>
            <a:pPr algn="ctr"/>
            <a:r>
              <a:rPr lang="en-US"/>
              <a:t>Support</a:t>
            </a:r>
          </a:p>
        </p:txBody>
      </p:sp>
    </p:spTree>
    <p:extLst>
      <p:ext uri="{BB962C8B-B14F-4D97-AF65-F5344CB8AC3E}">
        <p14:creationId xmlns:p14="http://schemas.microsoft.com/office/powerpoint/2010/main" val="1632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EEDC18F-E32C-C680-F7B3-9C7B6E6C6D11}"/>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tx1"/>
                </a:solidFill>
              </a:rPr>
              <a:pPr/>
              <a:t>‹#›</a:t>
            </a:fld>
            <a:endParaRPr lang="en-US" sz="1100">
              <a:solidFill>
                <a:schemeClr val="tx1"/>
              </a:solidFill>
            </a:endParaRPr>
          </a:p>
        </p:txBody>
      </p:sp>
    </p:spTree>
    <p:extLst>
      <p:ext uri="{BB962C8B-B14F-4D97-AF65-F5344CB8AC3E}">
        <p14:creationId xmlns:p14="http://schemas.microsoft.com/office/powerpoint/2010/main" val="423372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46371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421475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1544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42761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1172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7310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E4DC96-35B7-4048-BA9F-DA1D08F28C37}"/>
              </a:ext>
            </a:extLst>
          </p:cNvPr>
          <p:cNvSpPr/>
          <p:nvPr userDrawn="1"/>
        </p:nvSpPr>
        <p:spPr>
          <a:xfrm>
            <a:off x="0" y="0"/>
            <a:ext cx="12192000" cy="5257799"/>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EE954-B6C2-CC42-B6BD-4349A9BB4647}"/>
              </a:ext>
            </a:extLst>
          </p:cNvPr>
          <p:cNvSpPr>
            <a:spLocks noGrp="1"/>
          </p:cNvSpPr>
          <p:nvPr>
            <p:ph type="ctrTitle"/>
          </p:nvPr>
        </p:nvSpPr>
        <p:spPr>
          <a:xfrm>
            <a:off x="838200" y="1193696"/>
            <a:ext cx="9144000" cy="2201668"/>
          </a:xfrm>
        </p:spPr>
        <p:txBody>
          <a:bodyPr anchor="b">
            <a:normAutofit/>
          </a:bodyPr>
          <a:lstStyle>
            <a:lvl1pPr algn="l">
              <a:defRPr sz="72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2A052C7-3115-5C46-8D47-CD3FBC3B85E6}"/>
              </a:ext>
            </a:extLst>
          </p:cNvPr>
          <p:cNvSpPr>
            <a:spLocks noGrp="1"/>
          </p:cNvSpPr>
          <p:nvPr>
            <p:ph type="subTitle" idx="1"/>
          </p:nvPr>
        </p:nvSpPr>
        <p:spPr>
          <a:xfrm>
            <a:off x="838200" y="3985447"/>
            <a:ext cx="9144000" cy="4916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5C397AD-1104-F542-8964-A0027B9F34CA}"/>
              </a:ext>
            </a:extLst>
          </p:cNvPr>
          <p:cNvSpPr>
            <a:spLocks noGrp="1"/>
          </p:cNvSpPr>
          <p:nvPr>
            <p:ph type="dt" sz="half" idx="10"/>
          </p:nvPr>
        </p:nvSpPr>
        <p:spPr>
          <a:xfrm>
            <a:off x="0" y="6451495"/>
            <a:ext cx="2743200" cy="365125"/>
          </a:xfrm>
        </p:spPr>
        <p:txBody>
          <a:bodyPr/>
          <a:lstStyle/>
          <a:p>
            <a:fld id="{785E0EFF-194C-46FA-84DF-3A89BA04D863}" type="datetime1">
              <a:rPr lang="en-US" smtClean="0"/>
              <a:t>3/31/2025</a:t>
            </a:fld>
            <a:endParaRPr lang="en-US"/>
          </a:p>
        </p:txBody>
      </p:sp>
      <p:sp>
        <p:nvSpPr>
          <p:cNvPr id="5" name="Footer Placeholder 4">
            <a:extLst>
              <a:ext uri="{FF2B5EF4-FFF2-40B4-BE49-F238E27FC236}">
                <a16:creationId xmlns:a16="http://schemas.microsoft.com/office/drawing/2014/main" id="{6EDD82C5-00C3-734C-8DCD-E9F91635FE13}"/>
              </a:ext>
            </a:extLst>
          </p:cNvPr>
          <p:cNvSpPr>
            <a:spLocks noGrp="1"/>
          </p:cNvSpPr>
          <p:nvPr>
            <p:ph type="ftr" sz="quarter" idx="11"/>
          </p:nvPr>
        </p:nvSpPr>
        <p:spPr>
          <a:xfrm>
            <a:off x="4038600" y="6451495"/>
            <a:ext cx="4114800" cy="365125"/>
          </a:xfrm>
        </p:spPr>
        <p:txBody>
          <a:bodyPr/>
          <a:lstStyle/>
          <a:p>
            <a:endParaRPr lang="en-US"/>
          </a:p>
        </p:txBody>
      </p:sp>
      <p:sp>
        <p:nvSpPr>
          <p:cNvPr id="6" name="Slide Number Placeholder 5">
            <a:extLst>
              <a:ext uri="{FF2B5EF4-FFF2-40B4-BE49-F238E27FC236}">
                <a16:creationId xmlns:a16="http://schemas.microsoft.com/office/drawing/2014/main" id="{F204D16A-4AF4-B944-9F08-A242775F26B2}"/>
              </a:ext>
            </a:extLst>
          </p:cNvPr>
          <p:cNvSpPr>
            <a:spLocks noGrp="1"/>
          </p:cNvSpPr>
          <p:nvPr>
            <p:ph type="sldNum" sz="quarter" idx="12"/>
          </p:nvPr>
        </p:nvSpPr>
        <p:spPr>
          <a:xfrm>
            <a:off x="9448800" y="6451495"/>
            <a:ext cx="2743200" cy="365125"/>
          </a:xfrm>
        </p:spPr>
        <p:txBody>
          <a:bodyPr/>
          <a:lstStyle/>
          <a:p>
            <a:fld id="{6E0164D9-D6C1-A640-8D22-9F2FAF55BC19}" type="slidenum">
              <a:rPr lang="en-US" smtClean="0"/>
              <a:t>‹#›</a:t>
            </a:fld>
            <a:endParaRPr lang="en-US"/>
          </a:p>
        </p:txBody>
      </p:sp>
      <p:pic>
        <p:nvPicPr>
          <p:cNvPr id="9" name="Picture 8">
            <a:extLst>
              <a:ext uri="{FF2B5EF4-FFF2-40B4-BE49-F238E27FC236}">
                <a16:creationId xmlns:a16="http://schemas.microsoft.com/office/drawing/2014/main" id="{8AE2BB00-9535-DE49-ACF7-5F476976C09A}"/>
              </a:ext>
            </a:extLst>
          </p:cNvPr>
          <p:cNvPicPr>
            <a:picLocks noChangeAspect="1"/>
          </p:cNvPicPr>
          <p:nvPr userDrawn="1"/>
        </p:nvPicPr>
        <p:blipFill rotWithShape="1">
          <a:blip r:embed="rId2"/>
          <a:srcRect l="26215" t="45402" r="55931" b="45059"/>
          <a:stretch/>
        </p:blipFill>
        <p:spPr>
          <a:xfrm>
            <a:off x="10962043" y="5741490"/>
            <a:ext cx="1129553" cy="710005"/>
          </a:xfrm>
          <a:prstGeom prst="rect">
            <a:avLst/>
          </a:prstGeom>
        </p:spPr>
      </p:pic>
    </p:spTree>
    <p:extLst>
      <p:ext uri="{BB962C8B-B14F-4D97-AF65-F5344CB8AC3E}">
        <p14:creationId xmlns:p14="http://schemas.microsoft.com/office/powerpoint/2010/main" val="491263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10022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16" name="title block"/>
          <p:cNvSpPr/>
          <p:nvPr/>
        </p:nvSpPr>
        <p:spPr bwMode="white">
          <a:xfrm>
            <a:off x="1141711" y="1600200"/>
            <a:ext cx="9905532"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top graphic" descr="Top border design"/>
          <p:cNvGrpSpPr/>
          <p:nvPr/>
        </p:nvGrpSpPr>
        <p:grpSpPr>
          <a:xfrm>
            <a:off x="1281"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23" name="bottom graphic" descr="Bottom border design"/>
          <p:cNvGrpSpPr/>
          <p:nvPr/>
        </p:nvGrpSpPr>
        <p:grpSpPr>
          <a:xfrm>
            <a:off x="1" y="6080760"/>
            <a:ext cx="12193407"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3" name="Title 1">
            <a:extLst>
              <a:ext uri="{FF2B5EF4-FFF2-40B4-BE49-F238E27FC236}">
                <a16:creationId xmlns:a16="http://schemas.microsoft.com/office/drawing/2014/main" id="{B81D7C8D-E2DA-BA3F-F675-F1129D89C8FE}"/>
              </a:ext>
            </a:extLst>
          </p:cNvPr>
          <p:cNvSpPr>
            <a:spLocks noGrp="1"/>
          </p:cNvSpPr>
          <p:nvPr>
            <p:ph type="ctrTitle"/>
          </p:nvPr>
        </p:nvSpPr>
        <p:spPr>
          <a:xfrm>
            <a:off x="1117601" y="457200"/>
            <a:ext cx="9956799" cy="3276600"/>
          </a:xfrm>
        </p:spPr>
        <p:txBody>
          <a:bodyPr>
            <a:normAutofit/>
          </a:bodyPr>
          <a:lstStyle>
            <a:lvl1pPr>
              <a:defRPr sz="7200">
                <a:solidFill>
                  <a:schemeClr val="bg1"/>
                </a:solidFill>
              </a:defRPr>
            </a:lvl1pPr>
          </a:lstStyle>
          <a:p>
            <a:pPr algn="ctr"/>
            <a:r>
              <a:rPr lang="en-US"/>
              <a:t>Support</a:t>
            </a:r>
          </a:p>
        </p:txBody>
      </p:sp>
    </p:spTree>
    <p:extLst>
      <p:ext uri="{BB962C8B-B14F-4D97-AF65-F5344CB8AC3E}">
        <p14:creationId xmlns:p14="http://schemas.microsoft.com/office/powerpoint/2010/main" val="302997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75686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75210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27833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3742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212280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201016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233810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82155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A83D-B1BF-054A-86DA-45FD290B4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F63BF-CF71-2246-AF27-293102F074BC}"/>
              </a:ext>
            </a:extLst>
          </p:cNvPr>
          <p:cNvSpPr>
            <a:spLocks noGrp="1"/>
          </p:cNvSpPr>
          <p:nvPr>
            <p:ph sz="half" idx="1"/>
          </p:nvPr>
        </p:nvSpPr>
        <p:spPr>
          <a:xfrm>
            <a:off x="360218" y="2410691"/>
            <a:ext cx="5389418" cy="37662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B86536-DC1D-024E-9D83-3D896087D1B6}"/>
              </a:ext>
            </a:extLst>
          </p:cNvPr>
          <p:cNvSpPr>
            <a:spLocks noGrp="1"/>
          </p:cNvSpPr>
          <p:nvPr>
            <p:ph sz="half" idx="2"/>
          </p:nvPr>
        </p:nvSpPr>
        <p:spPr>
          <a:xfrm>
            <a:off x="6331527" y="2410691"/>
            <a:ext cx="5500253" cy="37662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6FE9FC2-8C00-9140-BBE1-B81936CD7822}"/>
              </a:ext>
            </a:extLst>
          </p:cNvPr>
          <p:cNvSpPr>
            <a:spLocks noGrp="1"/>
          </p:cNvSpPr>
          <p:nvPr>
            <p:ph type="dt" sz="half" idx="10"/>
          </p:nvPr>
        </p:nvSpPr>
        <p:spPr/>
        <p:txBody>
          <a:bodyPr/>
          <a:lstStyle/>
          <a:p>
            <a:fld id="{5171B527-4E4E-4C88-8447-728E73FA58C1}" type="datetime1">
              <a:rPr lang="en-US" smtClean="0"/>
              <a:t>3/31/2025</a:t>
            </a:fld>
            <a:endParaRPr lang="en-US"/>
          </a:p>
        </p:txBody>
      </p:sp>
      <p:sp>
        <p:nvSpPr>
          <p:cNvPr id="6" name="Footer Placeholder 5">
            <a:extLst>
              <a:ext uri="{FF2B5EF4-FFF2-40B4-BE49-F238E27FC236}">
                <a16:creationId xmlns:a16="http://schemas.microsoft.com/office/drawing/2014/main" id="{D10CB9AB-A24F-A64E-9982-6EC2E4353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5E607-8065-9246-B40B-674DA3F7CC45}"/>
              </a:ext>
            </a:extLst>
          </p:cNvPr>
          <p:cNvSpPr>
            <a:spLocks noGrp="1"/>
          </p:cNvSpPr>
          <p:nvPr>
            <p:ph type="sldNum" sz="quarter" idx="12"/>
          </p:nvPr>
        </p:nvSpPr>
        <p:spPr/>
        <p:txBody>
          <a:bodyPr/>
          <a:lstStyle/>
          <a:p>
            <a:fld id="{6E0164D9-D6C1-A640-8D22-9F2FAF55BC19}" type="slidenum">
              <a:rPr lang="en-US" smtClean="0"/>
              <a:t>‹#›</a:t>
            </a:fld>
            <a:endParaRPr lang="en-US"/>
          </a:p>
        </p:txBody>
      </p:sp>
      <p:sp>
        <p:nvSpPr>
          <p:cNvPr id="8" name="Rectangle 7">
            <a:extLst>
              <a:ext uri="{FF2B5EF4-FFF2-40B4-BE49-F238E27FC236}">
                <a16:creationId xmlns:a16="http://schemas.microsoft.com/office/drawing/2014/main" id="{87FBCD08-05D8-834C-9556-1113B93C5DB2}"/>
              </a:ext>
            </a:extLst>
          </p:cNvPr>
          <p:cNvSpPr/>
          <p:nvPr userDrawn="1"/>
        </p:nvSpPr>
        <p:spPr>
          <a:xfrm>
            <a:off x="0" y="0"/>
            <a:ext cx="12192000" cy="691021"/>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B04DE1-B9C7-5A49-9663-7D71B2E7FE07}"/>
              </a:ext>
            </a:extLst>
          </p:cNvPr>
          <p:cNvPicPr>
            <a:picLocks noChangeAspect="1"/>
          </p:cNvPicPr>
          <p:nvPr userDrawn="1"/>
        </p:nvPicPr>
        <p:blipFill rotWithShape="1">
          <a:blip r:embed="rId2"/>
          <a:srcRect l="26215" t="45402" r="55931" b="45059"/>
          <a:stretch/>
        </p:blipFill>
        <p:spPr>
          <a:xfrm>
            <a:off x="11220227" y="71190"/>
            <a:ext cx="872836" cy="548640"/>
          </a:xfrm>
          <a:prstGeom prst="rect">
            <a:avLst/>
          </a:prstGeom>
        </p:spPr>
      </p:pic>
    </p:spTree>
    <p:extLst>
      <p:ext uri="{BB962C8B-B14F-4D97-AF65-F5344CB8AC3E}">
        <p14:creationId xmlns:p14="http://schemas.microsoft.com/office/powerpoint/2010/main" val="2868060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25842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22991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99693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2512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16" name="title block"/>
          <p:cNvSpPr/>
          <p:nvPr/>
        </p:nvSpPr>
        <p:spPr bwMode="white">
          <a:xfrm>
            <a:off x="1141711" y="1600200"/>
            <a:ext cx="9905532"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top graphic" descr="Top border design"/>
          <p:cNvGrpSpPr/>
          <p:nvPr/>
        </p:nvGrpSpPr>
        <p:grpSpPr>
          <a:xfrm>
            <a:off x="1281"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23" name="bottom graphic" descr="Bottom border design"/>
          <p:cNvGrpSpPr/>
          <p:nvPr/>
        </p:nvGrpSpPr>
        <p:grpSpPr>
          <a:xfrm>
            <a:off x="1" y="6080760"/>
            <a:ext cx="12193407"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3" name="Title 1">
            <a:extLst>
              <a:ext uri="{FF2B5EF4-FFF2-40B4-BE49-F238E27FC236}">
                <a16:creationId xmlns:a16="http://schemas.microsoft.com/office/drawing/2014/main" id="{B81D7C8D-E2DA-BA3F-F675-F1129D89C8FE}"/>
              </a:ext>
            </a:extLst>
          </p:cNvPr>
          <p:cNvSpPr>
            <a:spLocks noGrp="1"/>
          </p:cNvSpPr>
          <p:nvPr>
            <p:ph type="ctrTitle"/>
          </p:nvPr>
        </p:nvSpPr>
        <p:spPr>
          <a:xfrm>
            <a:off x="1117601" y="457200"/>
            <a:ext cx="9956799" cy="3276600"/>
          </a:xfrm>
        </p:spPr>
        <p:txBody>
          <a:bodyPr>
            <a:normAutofit/>
          </a:bodyPr>
          <a:lstStyle>
            <a:lvl1pPr>
              <a:defRPr sz="7200">
                <a:solidFill>
                  <a:schemeClr val="bg1"/>
                </a:solidFill>
              </a:defRPr>
            </a:lvl1pPr>
          </a:lstStyle>
          <a:p>
            <a:pPr algn="ctr"/>
            <a:r>
              <a:rPr lang="en-US"/>
              <a:t>Support</a:t>
            </a:r>
          </a:p>
        </p:txBody>
      </p:sp>
    </p:spTree>
    <p:extLst>
      <p:ext uri="{BB962C8B-B14F-4D97-AF65-F5344CB8AC3E}">
        <p14:creationId xmlns:p14="http://schemas.microsoft.com/office/powerpoint/2010/main" val="50163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4207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99377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229165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
        <p:nvSpPr>
          <p:cNvPr id="16" name="title block"/>
          <p:cNvSpPr/>
          <p:nvPr/>
        </p:nvSpPr>
        <p:spPr bwMode="white">
          <a:xfrm>
            <a:off x="1141711" y="1600200"/>
            <a:ext cx="9905532"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top graphic" descr="Top border design"/>
          <p:cNvGrpSpPr/>
          <p:nvPr/>
        </p:nvGrpSpPr>
        <p:grpSpPr>
          <a:xfrm>
            <a:off x="1281"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23" name="bottom graphic" descr="Bottom border design"/>
          <p:cNvGrpSpPr/>
          <p:nvPr/>
        </p:nvGrpSpPr>
        <p:grpSpPr>
          <a:xfrm>
            <a:off x="1" y="6080760"/>
            <a:ext cx="12193407"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3" name="Title 1">
            <a:extLst>
              <a:ext uri="{FF2B5EF4-FFF2-40B4-BE49-F238E27FC236}">
                <a16:creationId xmlns:a16="http://schemas.microsoft.com/office/drawing/2014/main" id="{B81D7C8D-E2DA-BA3F-F675-F1129D89C8FE}"/>
              </a:ext>
            </a:extLst>
          </p:cNvPr>
          <p:cNvSpPr>
            <a:spLocks noGrp="1"/>
          </p:cNvSpPr>
          <p:nvPr>
            <p:ph type="ctrTitle"/>
          </p:nvPr>
        </p:nvSpPr>
        <p:spPr>
          <a:xfrm>
            <a:off x="1117601" y="457200"/>
            <a:ext cx="9956799" cy="3276600"/>
          </a:xfrm>
        </p:spPr>
        <p:txBody>
          <a:bodyPr>
            <a:normAutofit/>
          </a:bodyPr>
          <a:lstStyle>
            <a:lvl1pPr>
              <a:defRPr sz="7200">
                <a:solidFill>
                  <a:schemeClr val="bg1"/>
                </a:solidFill>
              </a:defRPr>
            </a:lvl1pPr>
          </a:lstStyle>
          <a:p>
            <a:pPr algn="ctr"/>
            <a:r>
              <a:rPr lang="en-US"/>
              <a:t>Support</a:t>
            </a:r>
          </a:p>
        </p:txBody>
      </p:sp>
    </p:spTree>
    <p:extLst>
      <p:ext uri="{BB962C8B-B14F-4D97-AF65-F5344CB8AC3E}">
        <p14:creationId xmlns:p14="http://schemas.microsoft.com/office/powerpoint/2010/main" val="243305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71385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97C3C0-7083-AB45-9ED1-B33DC98BDDFF}"/>
              </a:ext>
            </a:extLst>
          </p:cNvPr>
          <p:cNvSpPr/>
          <p:nvPr userDrawn="1"/>
        </p:nvSpPr>
        <p:spPr>
          <a:xfrm>
            <a:off x="0" y="0"/>
            <a:ext cx="12192000" cy="6855752"/>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D1F526-B10A-EE4F-998D-C8021BEFE43E}"/>
              </a:ext>
            </a:extLst>
          </p:cNvPr>
          <p:cNvSpPr>
            <a:spLocks noGrp="1"/>
          </p:cNvSpPr>
          <p:nvPr>
            <p:ph type="title"/>
          </p:nvPr>
        </p:nvSpPr>
        <p:spPr/>
        <p:txBody>
          <a:bodyPr/>
          <a:lstStyle>
            <a:lvl1pPr>
              <a:defRPr>
                <a:solidFill>
                  <a:srgbClr val="BAE2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7360BCA-594C-264B-9E36-F6230F751EE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28F344-31B6-7442-B318-1D2C44DC01E8}"/>
              </a:ext>
            </a:extLst>
          </p:cNvPr>
          <p:cNvSpPr>
            <a:spLocks noGrp="1"/>
          </p:cNvSpPr>
          <p:nvPr>
            <p:ph type="dt" sz="half" idx="10"/>
          </p:nvPr>
        </p:nvSpPr>
        <p:spPr/>
        <p:txBody>
          <a:bodyPr/>
          <a:lstStyle>
            <a:lvl1pPr>
              <a:defRPr>
                <a:solidFill>
                  <a:schemeClr val="bg1"/>
                </a:solidFill>
              </a:defRPr>
            </a:lvl1pPr>
          </a:lstStyle>
          <a:p>
            <a:fld id="{9A81AF05-BE16-45F5-A4F6-52820B0B30E2}" type="datetime1">
              <a:rPr lang="en-US" smtClean="0"/>
              <a:t>3/31/2025</a:t>
            </a:fld>
            <a:endParaRPr lang="en-US"/>
          </a:p>
        </p:txBody>
      </p:sp>
      <p:sp>
        <p:nvSpPr>
          <p:cNvPr id="5" name="Footer Placeholder 4">
            <a:extLst>
              <a:ext uri="{FF2B5EF4-FFF2-40B4-BE49-F238E27FC236}">
                <a16:creationId xmlns:a16="http://schemas.microsoft.com/office/drawing/2014/main" id="{2F741403-9812-AB41-87CB-FD0A4675AC9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37E39B5-E84C-3F40-BE09-0F3C10C3B8C5}"/>
              </a:ext>
            </a:extLst>
          </p:cNvPr>
          <p:cNvSpPr>
            <a:spLocks noGrp="1"/>
          </p:cNvSpPr>
          <p:nvPr>
            <p:ph type="sldNum" sz="quarter" idx="12"/>
          </p:nvPr>
        </p:nvSpPr>
        <p:spPr/>
        <p:txBody>
          <a:bodyPr/>
          <a:lstStyle>
            <a:lvl1pPr>
              <a:defRPr>
                <a:solidFill>
                  <a:schemeClr val="bg1"/>
                </a:solidFill>
              </a:defRPr>
            </a:lvl1pPr>
          </a:lstStyle>
          <a:p>
            <a:fld id="{6E0164D9-D6C1-A640-8D22-9F2FAF55BC19}" type="slidenum">
              <a:rPr lang="en-US" smtClean="0"/>
              <a:pPr/>
              <a:t>‹#›</a:t>
            </a:fld>
            <a:endParaRPr lang="en-US"/>
          </a:p>
        </p:txBody>
      </p:sp>
    </p:spTree>
    <p:extLst>
      <p:ext uri="{BB962C8B-B14F-4D97-AF65-F5344CB8AC3E}">
        <p14:creationId xmlns:p14="http://schemas.microsoft.com/office/powerpoint/2010/main" val="1806407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0908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3783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77873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16" name="title block"/>
          <p:cNvSpPr/>
          <p:nvPr/>
        </p:nvSpPr>
        <p:spPr bwMode="white">
          <a:xfrm>
            <a:off x="1141711" y="1600200"/>
            <a:ext cx="9905532"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7" name="top graphic" descr="Top border design"/>
          <p:cNvGrpSpPr/>
          <p:nvPr/>
        </p:nvGrpSpPr>
        <p:grpSpPr>
          <a:xfrm>
            <a:off x="1281"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23" name="bottom graphic" descr="Bottom border design"/>
          <p:cNvGrpSpPr/>
          <p:nvPr/>
        </p:nvGrpSpPr>
        <p:grpSpPr>
          <a:xfrm>
            <a:off x="1" y="6080760"/>
            <a:ext cx="12193407"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3" name="Title 1">
            <a:extLst>
              <a:ext uri="{FF2B5EF4-FFF2-40B4-BE49-F238E27FC236}">
                <a16:creationId xmlns:a16="http://schemas.microsoft.com/office/drawing/2014/main" id="{B81D7C8D-E2DA-BA3F-F675-F1129D89C8FE}"/>
              </a:ext>
            </a:extLst>
          </p:cNvPr>
          <p:cNvSpPr>
            <a:spLocks noGrp="1"/>
          </p:cNvSpPr>
          <p:nvPr>
            <p:ph type="ctrTitle"/>
          </p:nvPr>
        </p:nvSpPr>
        <p:spPr>
          <a:xfrm>
            <a:off x="1117601" y="457200"/>
            <a:ext cx="9956799" cy="3276600"/>
          </a:xfrm>
        </p:spPr>
        <p:txBody>
          <a:bodyPr>
            <a:normAutofit/>
          </a:bodyPr>
          <a:lstStyle>
            <a:lvl1pPr>
              <a:defRPr sz="7200">
                <a:solidFill>
                  <a:schemeClr val="bg1"/>
                </a:solidFill>
              </a:defRPr>
            </a:lvl1pPr>
          </a:lstStyle>
          <a:p>
            <a:pPr algn="ctr"/>
            <a:r>
              <a:rPr lang="en-US"/>
              <a:t>Support</a:t>
            </a:r>
          </a:p>
        </p:txBody>
      </p:sp>
    </p:spTree>
    <p:extLst>
      <p:ext uri="{BB962C8B-B14F-4D97-AF65-F5344CB8AC3E}">
        <p14:creationId xmlns:p14="http://schemas.microsoft.com/office/powerpoint/2010/main" val="305990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3245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159379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9EAF8272-1C8E-9428-2508-975F86BAEBA4}"/>
              </a:ext>
            </a:extLst>
          </p:cNvPr>
          <p:cNvSpPr txBox="1">
            <a:spLocks/>
          </p:cNvSpPr>
          <p:nvPr userDrawn="1"/>
        </p:nvSpPr>
        <p:spPr bwMode="white">
          <a:xfrm>
            <a:off x="11255437" y="6519257"/>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pPr/>
              <a:t>‹#›</a:t>
            </a:fld>
            <a:endParaRPr lang="en-US" sz="1100"/>
          </a:p>
        </p:txBody>
      </p:sp>
      <p:grpSp>
        <p:nvGrpSpPr>
          <p:cNvPr id="18" name="top graphic" descr="Top border design">
            <a:extLst>
              <a:ext uri="{FF2B5EF4-FFF2-40B4-BE49-F238E27FC236}">
                <a16:creationId xmlns:a16="http://schemas.microsoft.com/office/drawing/2014/main" id="{C015F2CD-0B26-B978-F79D-17139A60BFF9}"/>
              </a:ext>
            </a:extLst>
          </p:cNvPr>
          <p:cNvGrpSpPr/>
          <p:nvPr userDrawn="1"/>
        </p:nvGrpSpPr>
        <p:grpSpPr>
          <a:xfrm>
            <a:off x="1281" y="-1"/>
            <a:ext cx="12192127" cy="1295401"/>
            <a:chOff x="1279" y="0"/>
            <a:chExt cx="12188952" cy="320040"/>
          </a:xfrm>
        </p:grpSpPr>
        <p:sp>
          <p:nvSpPr>
            <p:cNvPr id="19" name="Rectangle 18">
              <a:extLst>
                <a:ext uri="{FF2B5EF4-FFF2-40B4-BE49-F238E27FC236}">
                  <a16:creationId xmlns:a16="http://schemas.microsoft.com/office/drawing/2014/main" id="{AECA0CD9-4AC2-5784-504E-B7EF5C389B63}"/>
                </a:ext>
              </a:extLst>
            </p:cNvPr>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0" name="Rectangle 19">
              <a:extLst>
                <a:ext uri="{FF2B5EF4-FFF2-40B4-BE49-F238E27FC236}">
                  <a16:creationId xmlns:a16="http://schemas.microsoft.com/office/drawing/2014/main" id="{D1F30B63-E0C3-B7B4-7FDC-4D630CC7941A}"/>
                </a:ext>
              </a:extLst>
            </p:cNvPr>
            <p:cNvSpPr/>
            <p:nvPr/>
          </p:nvSpPr>
          <p:spPr>
            <a:xfrm>
              <a:off x="1279" y="170234"/>
              <a:ext cx="12188952" cy="14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20">
              <a:extLst>
                <a:ext uri="{FF2B5EF4-FFF2-40B4-BE49-F238E27FC236}">
                  <a16:creationId xmlns:a16="http://schemas.microsoft.com/office/drawing/2014/main" id="{5D74801B-C0F5-08E1-0A13-8FCF3E073E0C}"/>
                </a:ext>
              </a:extLst>
            </p:cNvPr>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2" name="Title 1">
            <a:extLst>
              <a:ext uri="{FF2B5EF4-FFF2-40B4-BE49-F238E27FC236}">
                <a16:creationId xmlns:a16="http://schemas.microsoft.com/office/drawing/2014/main" id="{BAA4BF9E-182B-01F2-6E9C-96DB5AE0C3C7}"/>
              </a:ext>
            </a:extLst>
          </p:cNvPr>
          <p:cNvSpPr>
            <a:spLocks noGrp="1"/>
          </p:cNvSpPr>
          <p:nvPr>
            <p:ph type="title"/>
          </p:nvPr>
        </p:nvSpPr>
        <p:spPr>
          <a:xfrm>
            <a:off x="609600" y="57837"/>
            <a:ext cx="10364392" cy="843975"/>
          </a:xfrm>
        </p:spPr>
        <p:txBody>
          <a:bodyPr>
            <a:normAutofit/>
          </a:bodyPr>
          <a:lstStyle>
            <a:lvl1pPr algn="l">
              <a:defRPr sz="3200" b="1">
                <a:solidFill>
                  <a:schemeClr val="bg1"/>
                </a:solidFill>
              </a:defRPr>
            </a:lvl1pPr>
          </a:lstStyle>
          <a:p>
            <a:r>
              <a:rPr lang="en-US"/>
              <a:t>Click to edit Master title style</a:t>
            </a:r>
            <a:endParaRPr/>
          </a:p>
        </p:txBody>
      </p:sp>
      <p:grpSp>
        <p:nvGrpSpPr>
          <p:cNvPr id="11" name="bottom graphic" descr="Bottom border design">
            <a:extLst>
              <a:ext uri="{FF2B5EF4-FFF2-40B4-BE49-F238E27FC236}">
                <a16:creationId xmlns:a16="http://schemas.microsoft.com/office/drawing/2014/main" id="{D9DD7491-4F64-1AB2-2B8B-EE5B035E5254}"/>
              </a:ext>
            </a:extLst>
          </p:cNvPr>
          <p:cNvGrpSpPr/>
          <p:nvPr userDrawn="1"/>
        </p:nvGrpSpPr>
        <p:grpSpPr>
          <a:xfrm>
            <a:off x="1" y="6362676"/>
            <a:ext cx="12193407" cy="495324"/>
            <a:chOff x="0" y="6309360"/>
            <a:chExt cx="12190231" cy="548640"/>
          </a:xfrm>
        </p:grpSpPr>
        <p:sp>
          <p:nvSpPr>
            <p:cNvPr id="12" name="Rectangle 11">
              <a:extLst>
                <a:ext uri="{FF2B5EF4-FFF2-40B4-BE49-F238E27FC236}">
                  <a16:creationId xmlns:a16="http://schemas.microsoft.com/office/drawing/2014/main" id="{045D70FA-EF77-4513-21D4-4CD227A2C38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0E85622C-2A4A-D186-7F45-C1F200F5D1C1}"/>
                </a:ext>
              </a:extLst>
            </p:cNvPr>
            <p:cNvSpPr/>
            <p:nvPr/>
          </p:nvSpPr>
          <p:spPr>
            <a:xfrm>
              <a:off x="1279" y="6309360"/>
              <a:ext cx="12188952" cy="97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Rectangle 13">
              <a:extLst>
                <a:ext uri="{FF2B5EF4-FFF2-40B4-BE49-F238E27FC236}">
                  <a16:creationId xmlns:a16="http://schemas.microsoft.com/office/drawing/2014/main" id="{203CCC37-2450-3A64-3757-FD5BE974D142}"/>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Slide Number Placeholder 6">
            <a:extLst>
              <a:ext uri="{FF2B5EF4-FFF2-40B4-BE49-F238E27FC236}">
                <a16:creationId xmlns:a16="http://schemas.microsoft.com/office/drawing/2014/main" id="{389F9DC2-F82B-0FEE-BF9F-B54D330EFDBA}"/>
              </a:ext>
            </a:extLst>
          </p:cNvPr>
          <p:cNvSpPr txBox="1">
            <a:spLocks/>
          </p:cNvSpPr>
          <p:nvPr userDrawn="1"/>
        </p:nvSpPr>
        <p:spPr bwMode="white">
          <a:xfrm>
            <a:off x="11255437" y="6558566"/>
            <a:ext cx="936563"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FB93-0A08-4E7D-8E63-9EFA29F1E093}" type="slidenum">
              <a:rPr lang="en-US" sz="1100" smtClean="0">
                <a:solidFill>
                  <a:schemeClr val="accent2"/>
                </a:solidFill>
              </a:rPr>
              <a:pPr/>
              <a:t>‹#›</a:t>
            </a:fld>
            <a:endParaRPr lang="en-US" sz="1100">
              <a:solidFill>
                <a:schemeClr val="accent2"/>
              </a:solidFill>
            </a:endParaRPr>
          </a:p>
        </p:txBody>
      </p:sp>
    </p:spTree>
    <p:extLst>
      <p:ext uri="{BB962C8B-B14F-4D97-AF65-F5344CB8AC3E}">
        <p14:creationId xmlns:p14="http://schemas.microsoft.com/office/powerpoint/2010/main" val="52216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F526-B10A-EE4F-998D-C8021BEFE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360BCA-594C-264B-9E36-F6230F751E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8F344-31B6-7442-B318-1D2C44DC01E8}"/>
              </a:ext>
            </a:extLst>
          </p:cNvPr>
          <p:cNvSpPr>
            <a:spLocks noGrp="1"/>
          </p:cNvSpPr>
          <p:nvPr>
            <p:ph type="dt" sz="half" idx="10"/>
          </p:nvPr>
        </p:nvSpPr>
        <p:spPr/>
        <p:txBody>
          <a:bodyPr/>
          <a:lstStyle/>
          <a:p>
            <a:fld id="{3D3BD285-6637-443C-B631-354A29FE38F4}" type="datetime1">
              <a:rPr lang="en-US" smtClean="0"/>
              <a:t>3/31/2025</a:t>
            </a:fld>
            <a:endParaRPr lang="en-US"/>
          </a:p>
        </p:txBody>
      </p:sp>
      <p:sp>
        <p:nvSpPr>
          <p:cNvPr id="5" name="Footer Placeholder 4">
            <a:extLst>
              <a:ext uri="{FF2B5EF4-FFF2-40B4-BE49-F238E27FC236}">
                <a16:creationId xmlns:a16="http://schemas.microsoft.com/office/drawing/2014/main" id="{2F741403-9812-AB41-87CB-FD0A4675A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E39B5-E84C-3F40-BE09-0F3C10C3B8C5}"/>
              </a:ext>
            </a:extLst>
          </p:cNvPr>
          <p:cNvSpPr>
            <a:spLocks noGrp="1"/>
          </p:cNvSpPr>
          <p:nvPr>
            <p:ph type="sldNum" sz="quarter" idx="12"/>
          </p:nvPr>
        </p:nvSpPr>
        <p:spPr/>
        <p:txBody>
          <a:bodyPr/>
          <a:lstStyle/>
          <a:p>
            <a:fld id="{6E0164D9-D6C1-A640-8D22-9F2FAF55BC19}" type="slidenum">
              <a:rPr lang="en-US" smtClean="0"/>
              <a:t>‹#›</a:t>
            </a:fld>
            <a:endParaRPr lang="en-US"/>
          </a:p>
        </p:txBody>
      </p:sp>
      <p:sp>
        <p:nvSpPr>
          <p:cNvPr id="7" name="Rectangle 6">
            <a:extLst>
              <a:ext uri="{FF2B5EF4-FFF2-40B4-BE49-F238E27FC236}">
                <a16:creationId xmlns:a16="http://schemas.microsoft.com/office/drawing/2014/main" id="{A31BAA5E-6BC4-654A-97A8-02104A5B4018}"/>
              </a:ext>
            </a:extLst>
          </p:cNvPr>
          <p:cNvSpPr/>
          <p:nvPr userDrawn="1"/>
        </p:nvSpPr>
        <p:spPr>
          <a:xfrm>
            <a:off x="0" y="0"/>
            <a:ext cx="12192000" cy="691021"/>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28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9C0E-A539-8247-B2E1-796FB7716F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97344E-41D5-DC4E-9B89-FC10F2F007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2AAB60-032E-6A44-84A4-F2E367CCB6A7}"/>
              </a:ext>
            </a:extLst>
          </p:cNvPr>
          <p:cNvSpPr>
            <a:spLocks noGrp="1"/>
          </p:cNvSpPr>
          <p:nvPr>
            <p:ph type="dt" sz="half" idx="10"/>
          </p:nvPr>
        </p:nvSpPr>
        <p:spPr/>
        <p:txBody>
          <a:bodyPr/>
          <a:lstStyle/>
          <a:p>
            <a:fld id="{C83FAB28-E1C4-47F9-B1F0-72F3372D103F}" type="datetime1">
              <a:rPr lang="en-US" smtClean="0"/>
              <a:t>3/31/2025</a:t>
            </a:fld>
            <a:endParaRPr lang="en-US"/>
          </a:p>
        </p:txBody>
      </p:sp>
      <p:sp>
        <p:nvSpPr>
          <p:cNvPr id="5" name="Footer Placeholder 4">
            <a:extLst>
              <a:ext uri="{FF2B5EF4-FFF2-40B4-BE49-F238E27FC236}">
                <a16:creationId xmlns:a16="http://schemas.microsoft.com/office/drawing/2014/main" id="{652A47DB-2D52-634D-9C72-965F8704D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57384-4A9F-FF45-BDFC-38845D374746}"/>
              </a:ext>
            </a:extLst>
          </p:cNvPr>
          <p:cNvSpPr>
            <a:spLocks noGrp="1"/>
          </p:cNvSpPr>
          <p:nvPr>
            <p:ph type="sldNum" sz="quarter" idx="12"/>
          </p:nvPr>
        </p:nvSpPr>
        <p:spPr/>
        <p:txBody>
          <a:bodyPr/>
          <a:lstStyle/>
          <a:p>
            <a:fld id="{6E0164D9-D6C1-A640-8D22-9F2FAF55BC19}" type="slidenum">
              <a:rPr lang="en-US" smtClean="0"/>
              <a:t>‹#›</a:t>
            </a:fld>
            <a:endParaRPr lang="en-US"/>
          </a:p>
        </p:txBody>
      </p:sp>
      <p:sp>
        <p:nvSpPr>
          <p:cNvPr id="7" name="Rectangle 6">
            <a:extLst>
              <a:ext uri="{FF2B5EF4-FFF2-40B4-BE49-F238E27FC236}">
                <a16:creationId xmlns:a16="http://schemas.microsoft.com/office/drawing/2014/main" id="{FDA0A5A4-D25A-3349-B5DB-B5C5DD87DD46}"/>
              </a:ext>
            </a:extLst>
          </p:cNvPr>
          <p:cNvSpPr/>
          <p:nvPr userDrawn="1"/>
        </p:nvSpPr>
        <p:spPr>
          <a:xfrm>
            <a:off x="0" y="0"/>
            <a:ext cx="12192000" cy="691021"/>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14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2AAB60-032E-6A44-84A4-F2E367CCB6A7}"/>
              </a:ext>
            </a:extLst>
          </p:cNvPr>
          <p:cNvSpPr>
            <a:spLocks noGrp="1"/>
          </p:cNvSpPr>
          <p:nvPr>
            <p:ph type="dt" sz="half" idx="10"/>
          </p:nvPr>
        </p:nvSpPr>
        <p:spPr/>
        <p:txBody>
          <a:bodyPr/>
          <a:lstStyle/>
          <a:p>
            <a:fld id="{3A5A084E-0758-4F69-AB40-B19EA34A39C6}" type="datetime1">
              <a:rPr lang="en-US" smtClean="0"/>
              <a:t>3/31/2025</a:t>
            </a:fld>
            <a:endParaRPr lang="en-US"/>
          </a:p>
        </p:txBody>
      </p:sp>
      <p:sp>
        <p:nvSpPr>
          <p:cNvPr id="5" name="Footer Placeholder 4">
            <a:extLst>
              <a:ext uri="{FF2B5EF4-FFF2-40B4-BE49-F238E27FC236}">
                <a16:creationId xmlns:a16="http://schemas.microsoft.com/office/drawing/2014/main" id="{652A47DB-2D52-634D-9C72-965F8704D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57384-4A9F-FF45-BDFC-38845D374746}"/>
              </a:ext>
            </a:extLst>
          </p:cNvPr>
          <p:cNvSpPr>
            <a:spLocks noGrp="1"/>
          </p:cNvSpPr>
          <p:nvPr>
            <p:ph type="sldNum" sz="quarter" idx="12"/>
          </p:nvPr>
        </p:nvSpPr>
        <p:spPr/>
        <p:txBody>
          <a:bodyPr/>
          <a:lstStyle/>
          <a:p>
            <a:fld id="{6E0164D9-D6C1-A640-8D22-9F2FAF55BC19}" type="slidenum">
              <a:rPr lang="en-US" smtClean="0"/>
              <a:t>‹#›</a:t>
            </a:fld>
            <a:endParaRPr lang="en-US"/>
          </a:p>
        </p:txBody>
      </p:sp>
      <p:sp>
        <p:nvSpPr>
          <p:cNvPr id="7" name="Rectangle 6">
            <a:extLst>
              <a:ext uri="{FF2B5EF4-FFF2-40B4-BE49-F238E27FC236}">
                <a16:creationId xmlns:a16="http://schemas.microsoft.com/office/drawing/2014/main" id="{FDA0A5A4-D25A-3349-B5DB-B5C5DD87DD46}"/>
              </a:ext>
            </a:extLst>
          </p:cNvPr>
          <p:cNvSpPr/>
          <p:nvPr userDrawn="1"/>
        </p:nvSpPr>
        <p:spPr>
          <a:xfrm>
            <a:off x="0" y="0"/>
            <a:ext cx="12192000" cy="691021"/>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34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E4D646-A8B1-044A-9585-11CE7AB580B1}"/>
              </a:ext>
            </a:extLst>
          </p:cNvPr>
          <p:cNvSpPr/>
          <p:nvPr userDrawn="1"/>
        </p:nvSpPr>
        <p:spPr>
          <a:xfrm flipH="1">
            <a:off x="4419599" y="346364"/>
            <a:ext cx="7412182" cy="6144263"/>
          </a:xfrm>
          <a:prstGeom prst="rect">
            <a:avLst/>
          </a:prstGeom>
          <a:solidFill>
            <a:srgbClr val="00A3D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4376E5-BDCF-5C4D-83FE-FFACFD286BB1}"/>
              </a:ext>
            </a:extLst>
          </p:cNvPr>
          <p:cNvSpPr/>
          <p:nvPr userDrawn="1"/>
        </p:nvSpPr>
        <p:spPr>
          <a:xfrm>
            <a:off x="360219" y="346364"/>
            <a:ext cx="4059380" cy="6144263"/>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BD03BF-9B59-384C-895C-090F3DC07D58}"/>
              </a:ext>
            </a:extLst>
          </p:cNvPr>
          <p:cNvSpPr>
            <a:spLocks noGrp="1"/>
          </p:cNvSpPr>
          <p:nvPr>
            <p:ph type="title"/>
          </p:nvPr>
        </p:nvSpPr>
        <p:spPr>
          <a:xfrm>
            <a:off x="824345" y="831273"/>
            <a:ext cx="3131128" cy="5153891"/>
          </a:xfrm>
        </p:spPr>
        <p:txBody>
          <a:bodyPr>
            <a:normAutofit/>
          </a:bodyPr>
          <a:lstStyle>
            <a:lvl1pPr>
              <a:defRPr sz="3200"/>
            </a:lvl1pPr>
          </a:lstStyle>
          <a:p>
            <a:r>
              <a:rPr lang="en-US" dirty="0"/>
              <a:t>Click to edit Master title style</a:t>
            </a:r>
          </a:p>
        </p:txBody>
      </p:sp>
      <p:sp>
        <p:nvSpPr>
          <p:cNvPr id="3" name="Date Placeholder 2">
            <a:extLst>
              <a:ext uri="{FF2B5EF4-FFF2-40B4-BE49-F238E27FC236}">
                <a16:creationId xmlns:a16="http://schemas.microsoft.com/office/drawing/2014/main" id="{0AA53D51-45D1-6748-9FDD-A5C377A22EF0}"/>
              </a:ext>
            </a:extLst>
          </p:cNvPr>
          <p:cNvSpPr>
            <a:spLocks noGrp="1"/>
          </p:cNvSpPr>
          <p:nvPr>
            <p:ph type="dt" sz="half" idx="10"/>
          </p:nvPr>
        </p:nvSpPr>
        <p:spPr/>
        <p:txBody>
          <a:bodyPr/>
          <a:lstStyle/>
          <a:p>
            <a:fld id="{27110B13-7BD4-4DFD-BA6E-66EC47655C36}" type="datetime1">
              <a:rPr lang="en-US" smtClean="0"/>
              <a:t>3/31/2025</a:t>
            </a:fld>
            <a:endParaRPr lang="en-US"/>
          </a:p>
        </p:txBody>
      </p:sp>
      <p:sp>
        <p:nvSpPr>
          <p:cNvPr id="4" name="Footer Placeholder 3">
            <a:extLst>
              <a:ext uri="{FF2B5EF4-FFF2-40B4-BE49-F238E27FC236}">
                <a16:creationId xmlns:a16="http://schemas.microsoft.com/office/drawing/2014/main" id="{316FC2C6-BBC7-DC4B-AFE1-7D8EE15B83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15597-5FA5-0348-814D-9C878848B5E4}"/>
              </a:ext>
            </a:extLst>
          </p:cNvPr>
          <p:cNvSpPr>
            <a:spLocks noGrp="1"/>
          </p:cNvSpPr>
          <p:nvPr>
            <p:ph type="sldNum" sz="quarter" idx="12"/>
          </p:nvPr>
        </p:nvSpPr>
        <p:spPr/>
        <p:txBody>
          <a:bodyPr/>
          <a:lstStyle/>
          <a:p>
            <a:fld id="{6E0164D9-D6C1-A640-8D22-9F2FAF55BC19}" type="slidenum">
              <a:rPr lang="en-US" smtClean="0"/>
              <a:pPr/>
              <a:t>‹#›</a:t>
            </a:fld>
            <a:endParaRPr lang="en-US"/>
          </a:p>
        </p:txBody>
      </p:sp>
      <p:sp>
        <p:nvSpPr>
          <p:cNvPr id="6" name="Text Placeholder 2">
            <a:extLst>
              <a:ext uri="{FF2B5EF4-FFF2-40B4-BE49-F238E27FC236}">
                <a16:creationId xmlns:a16="http://schemas.microsoft.com/office/drawing/2014/main" id="{E7FB699C-12E4-1140-95A7-36CB2CED0CD7}"/>
              </a:ext>
            </a:extLst>
          </p:cNvPr>
          <p:cNvSpPr>
            <a:spLocks noGrp="1"/>
          </p:cNvSpPr>
          <p:nvPr>
            <p:ph idx="1"/>
          </p:nvPr>
        </p:nvSpPr>
        <p:spPr>
          <a:xfrm>
            <a:off x="4779819" y="831273"/>
            <a:ext cx="6691746" cy="5153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27389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0F706-6A31-2F44-8AF6-E71FA2D915B7}"/>
              </a:ext>
            </a:extLst>
          </p:cNvPr>
          <p:cNvSpPr>
            <a:spLocks noGrp="1"/>
          </p:cNvSpPr>
          <p:nvPr>
            <p:ph type="title"/>
          </p:nvPr>
        </p:nvSpPr>
        <p:spPr>
          <a:xfrm>
            <a:off x="360218" y="822323"/>
            <a:ext cx="1147156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9FA558-0AD0-5846-9572-A2681AECB406}"/>
              </a:ext>
            </a:extLst>
          </p:cNvPr>
          <p:cNvSpPr>
            <a:spLocks noGrp="1"/>
          </p:cNvSpPr>
          <p:nvPr>
            <p:ph type="body" idx="1"/>
          </p:nvPr>
        </p:nvSpPr>
        <p:spPr>
          <a:xfrm>
            <a:off x="360218" y="2282823"/>
            <a:ext cx="11471563" cy="41072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2C6DC7-0E27-334D-97F5-21D166C82017}"/>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D33D9D4-95C1-40C9-84F6-00147AF8051B}" type="datetime1">
              <a:rPr lang="en-US" smtClean="0"/>
              <a:t>3/31/2025</a:t>
            </a:fld>
            <a:endParaRPr lang="en-US"/>
          </a:p>
        </p:txBody>
      </p:sp>
      <p:sp>
        <p:nvSpPr>
          <p:cNvPr id="5" name="Footer Placeholder 4">
            <a:extLst>
              <a:ext uri="{FF2B5EF4-FFF2-40B4-BE49-F238E27FC236}">
                <a16:creationId xmlns:a16="http://schemas.microsoft.com/office/drawing/2014/main" id="{B56CE27B-2EE2-9446-874B-415BE5971D4C}"/>
              </a:ext>
            </a:extLst>
          </p:cNvPr>
          <p:cNvSpPr>
            <a:spLocks noGrp="1"/>
          </p:cNvSpPr>
          <p:nvPr>
            <p:ph type="ftr" sz="quarter" idx="3"/>
          </p:nvPr>
        </p:nvSpPr>
        <p:spPr>
          <a:xfrm>
            <a:off x="4038600" y="649062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472923A-EEDE-0F42-917E-7215A1589D84}"/>
              </a:ext>
            </a:extLst>
          </p:cNvPr>
          <p:cNvSpPr>
            <a:spLocks noGrp="1"/>
          </p:cNvSpPr>
          <p:nvPr>
            <p:ph type="sldNum" sz="quarter" idx="4"/>
          </p:nvPr>
        </p:nvSpPr>
        <p:spPr>
          <a:xfrm>
            <a:off x="9448800" y="6490628"/>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0164D9-D6C1-A640-8D22-9F2FAF55BC19}" type="slidenum">
              <a:rPr lang="en-US" smtClean="0"/>
              <a:pPr/>
              <a:t>‹#›</a:t>
            </a:fld>
            <a:endParaRPr lang="en-US"/>
          </a:p>
        </p:txBody>
      </p:sp>
    </p:spTree>
    <p:extLst>
      <p:ext uri="{BB962C8B-B14F-4D97-AF65-F5344CB8AC3E}">
        <p14:creationId xmlns:p14="http://schemas.microsoft.com/office/powerpoint/2010/main" val="1108359236"/>
      </p:ext>
    </p:extLst>
  </p:cSld>
  <p:clrMap bg1="lt1" tx1="dk1" bg2="lt2" tx2="dk2" accent1="accent1" accent2="accent2" accent3="accent3" accent4="accent4" accent5="accent5" accent6="accent6" hlink="hlink" folHlink="folHlink"/>
  <p:sldLayoutIdLst>
    <p:sldLayoutId id="2147483660" r:id="rId1"/>
    <p:sldLayoutId id="2147483668" r:id="rId2"/>
    <p:sldLayoutId id="2147483649" r:id="rId3"/>
    <p:sldLayoutId id="2147483652" r:id="rId4"/>
    <p:sldLayoutId id="2147483650" r:id="rId5"/>
    <p:sldLayoutId id="2147483666" r:id="rId6"/>
    <p:sldLayoutId id="2147483651" r:id="rId7"/>
    <p:sldLayoutId id="2147483664" r:id="rId8"/>
    <p:sldLayoutId id="2147483661" r:id="rId9"/>
    <p:sldLayoutId id="2147483665" r:id="rId10"/>
    <p:sldLayoutId id="2147483667"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hf hdr="0" ftr="0" dt="0"/>
  <p:txStyles>
    <p:titleStyle>
      <a:lvl1pPr algn="l" defTabSz="914400" rtl="0" eaLnBrk="1" latinLnBrk="0" hangingPunct="1">
        <a:lnSpc>
          <a:spcPct val="90000"/>
        </a:lnSpc>
        <a:spcBef>
          <a:spcPct val="0"/>
        </a:spcBef>
        <a:buNone/>
        <a:defRPr sz="4600" kern="1200">
          <a:solidFill>
            <a:srgbClr val="00A3D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A3DB"/>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3D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3D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3D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3D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24.pn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8.tmp"/></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B414C-C820-4B92-4E26-E6436E3CD54A}"/>
              </a:ext>
            </a:extLst>
          </p:cNvPr>
          <p:cNvSpPr txBox="1"/>
          <p:nvPr/>
        </p:nvSpPr>
        <p:spPr>
          <a:xfrm>
            <a:off x="449425" y="1766853"/>
            <a:ext cx="4915072" cy="4907548"/>
          </a:xfrm>
          <a:prstGeom prst="rect">
            <a:avLst/>
          </a:prstGeom>
          <a:noFill/>
        </p:spPr>
        <p:txBody>
          <a:bodyPr wrap="square" rtlCol="0">
            <a:noAutofit/>
          </a:bodyPr>
          <a:lstStyle/>
          <a:p>
            <a:pPr marL="0" lvl="1">
              <a:spcAft>
                <a:spcPts val="1200"/>
              </a:spcAft>
            </a:pPr>
            <a:r>
              <a:rPr lang="en-US" sz="2000" dirty="0">
                <a:solidFill>
                  <a:srgbClr val="55565A"/>
                </a:solidFill>
                <a:latin typeface="Arial" panose="020B0604020202020204" pitchFamily="34" charset="0"/>
                <a:cs typeface="Arial" panose="020B0604020202020204" pitchFamily="34" charset="0"/>
              </a:rPr>
              <a:t>For the listening benefit of webinar attendees, we have muted all lines and will be starting our presentation shortly.</a:t>
            </a:r>
          </a:p>
          <a:p>
            <a:pPr marL="342900" lvl="1" indent="-342900">
              <a:spcAft>
                <a:spcPts val="1200"/>
              </a:spcAft>
              <a:buClr>
                <a:schemeClr val="tx1"/>
              </a:buClr>
              <a:buFont typeface="Arial" panose="020B0604020202020204" pitchFamily="34" charset="0"/>
              <a:buChar char="•"/>
            </a:pPr>
            <a:r>
              <a:rPr lang="en-US" sz="2000" dirty="0">
                <a:solidFill>
                  <a:srgbClr val="55565A"/>
                </a:solidFill>
                <a:latin typeface="Arial" panose="020B0604020202020204" pitchFamily="34" charset="0"/>
                <a:cs typeface="Arial" panose="020B0604020202020204" pitchFamily="34" charset="0"/>
              </a:rPr>
              <a:t>This helps prevent background noise (e.g., unmuted phones or phones put on hold) during the webinar.</a:t>
            </a:r>
          </a:p>
          <a:p>
            <a:pPr marL="342900" lvl="1" indent="-342900">
              <a:spcAft>
                <a:spcPts val="1200"/>
              </a:spcAft>
              <a:buClr>
                <a:schemeClr val="tx1"/>
              </a:buClr>
              <a:buFont typeface="Arial" panose="020B0604020202020204" pitchFamily="34" charset="0"/>
              <a:buChar char="•"/>
            </a:pPr>
            <a:r>
              <a:rPr lang="en-US" sz="2000" dirty="0">
                <a:solidFill>
                  <a:srgbClr val="55565A"/>
                </a:solidFill>
                <a:latin typeface="Arial" panose="020B0604020202020204" pitchFamily="34" charset="0"/>
                <a:cs typeface="Arial" panose="020B0604020202020204" pitchFamily="34" charset="0"/>
              </a:rPr>
              <a:t>This also means we are unable to hear you during the webinar.</a:t>
            </a:r>
          </a:p>
          <a:p>
            <a:pPr marL="342900" lvl="1" indent="-342900">
              <a:spcAft>
                <a:spcPts val="1200"/>
              </a:spcAft>
              <a:buClr>
                <a:schemeClr val="tx1"/>
              </a:buClr>
              <a:buFont typeface="Arial" panose="020B0604020202020204" pitchFamily="34" charset="0"/>
              <a:buChar char="•"/>
            </a:pPr>
            <a:r>
              <a:rPr lang="en-US" sz="2000" dirty="0">
                <a:solidFill>
                  <a:srgbClr val="55565A"/>
                </a:solidFill>
                <a:latin typeface="Arial" panose="020B0604020202020204" pitchFamily="34" charset="0"/>
                <a:cs typeface="Arial" panose="020B0604020202020204" pitchFamily="34" charset="0"/>
              </a:rPr>
              <a:t>Please submit your questions directly through the webinar platform only. </a:t>
            </a:r>
          </a:p>
          <a:p>
            <a:pPr marL="0" lvl="1">
              <a:spcAft>
                <a:spcPts val="1200"/>
              </a:spcAft>
            </a:pP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C9BC926-781D-526E-A950-B4EA4079F2A4}"/>
              </a:ext>
            </a:extLst>
          </p:cNvPr>
          <p:cNvSpPr/>
          <p:nvPr/>
        </p:nvSpPr>
        <p:spPr>
          <a:xfrm>
            <a:off x="6527366" y="2265121"/>
            <a:ext cx="4242665" cy="3016210"/>
          </a:xfrm>
          <a:prstGeom prst="rect">
            <a:avLst/>
          </a:prstGeom>
        </p:spPr>
        <p:txBody>
          <a:bodyPr wrap="square">
            <a:spAutoFit/>
          </a:bodyPr>
          <a:lstStyle/>
          <a:p>
            <a:r>
              <a:rPr lang="en-US" b="1" u="sng" dirty="0">
                <a:solidFill>
                  <a:srgbClr val="55565A"/>
                </a:solidFill>
                <a:latin typeface="Arial" panose="020B0604020202020204" pitchFamily="34" charset="0"/>
                <a:cs typeface="Arial" panose="020B0604020202020204" pitchFamily="34" charset="0"/>
              </a:rPr>
              <a:t>How to submit questions</a:t>
            </a:r>
            <a:r>
              <a:rPr lang="en-US" b="1" dirty="0">
                <a:solidFill>
                  <a:srgbClr val="55565A"/>
                </a:solidFill>
                <a:latin typeface="Arial" panose="020B0604020202020204" pitchFamily="34" charset="0"/>
                <a:cs typeface="Arial" panose="020B0604020202020204" pitchFamily="34" charset="0"/>
              </a:rPr>
              <a:t>:</a:t>
            </a:r>
          </a:p>
          <a:p>
            <a:endParaRPr lang="en-US" b="1" dirty="0">
              <a:solidFill>
                <a:srgbClr val="55565A"/>
              </a:solidFill>
              <a:latin typeface="Arial" panose="020B0604020202020204" pitchFamily="34" charset="0"/>
              <a:cs typeface="Arial" panose="020B0604020202020204" pitchFamily="34" charset="0"/>
            </a:endParaRPr>
          </a:p>
          <a:p>
            <a:pPr marL="176213" indent="-176213">
              <a:spcAft>
                <a:spcPts val="600"/>
              </a:spcAft>
              <a:buClr>
                <a:schemeClr val="tx1"/>
              </a:buClr>
              <a:buFont typeface="Arial" panose="020B0604020202020204" pitchFamily="34" charset="0"/>
              <a:buChar char="•"/>
            </a:pPr>
            <a:r>
              <a:rPr lang="en-US" dirty="0">
                <a:solidFill>
                  <a:srgbClr val="55565A"/>
                </a:solidFill>
                <a:latin typeface="Arial" panose="020B0604020202020204" pitchFamily="34" charset="0"/>
                <a:cs typeface="Arial" panose="020B0604020202020204" pitchFamily="34" charset="0"/>
              </a:rPr>
              <a:t>Open the Q&amp;A feature at the bottom of your screen,  type your question related to today’s training webinar and hit “enter.”</a:t>
            </a:r>
          </a:p>
          <a:p>
            <a:pPr marL="176213" indent="-176213">
              <a:spcAft>
                <a:spcPts val="600"/>
              </a:spcAft>
              <a:buClr>
                <a:schemeClr val="tx1"/>
              </a:buClr>
              <a:buFont typeface="Arial" panose="020B0604020202020204" pitchFamily="34" charset="0"/>
              <a:buChar char="•"/>
            </a:pPr>
            <a:r>
              <a:rPr lang="en-US" dirty="0">
                <a:solidFill>
                  <a:srgbClr val="55565A"/>
                </a:solidFill>
                <a:latin typeface="Arial" panose="020B0604020202020204" pitchFamily="34" charset="0"/>
                <a:cs typeface="Arial" panose="020B0604020202020204" pitchFamily="34" charset="0"/>
              </a:rPr>
              <a:t>Once your question is answered, it will appear in the “Answered” tab. </a:t>
            </a:r>
          </a:p>
          <a:p>
            <a:pPr marL="176213" indent="-176213">
              <a:spcAft>
                <a:spcPts val="600"/>
              </a:spcAft>
              <a:buClr>
                <a:schemeClr val="tx1"/>
              </a:buClr>
              <a:buFont typeface="Arial" panose="020B0604020202020204" pitchFamily="34" charset="0"/>
              <a:buChar char="•"/>
            </a:pPr>
            <a:r>
              <a:rPr lang="en-US" dirty="0">
                <a:solidFill>
                  <a:srgbClr val="55565A"/>
                </a:solidFill>
                <a:latin typeface="Arial" panose="020B0604020202020204" pitchFamily="34" charset="0"/>
                <a:cs typeface="Arial" panose="020B0604020202020204" pitchFamily="34" charset="0"/>
              </a:rPr>
              <a:t>All questions will be answered by the end of the webinar. </a:t>
            </a:r>
          </a:p>
        </p:txBody>
      </p:sp>
      <p:sp>
        <p:nvSpPr>
          <p:cNvPr id="8" name="Rounded Rectangle 7">
            <a:extLst>
              <a:ext uri="{FF2B5EF4-FFF2-40B4-BE49-F238E27FC236}">
                <a16:creationId xmlns:a16="http://schemas.microsoft.com/office/drawing/2014/main" id="{C1B37D76-3B5E-5810-9E8F-F1ECEEA0DCCE}"/>
              </a:ext>
            </a:extLst>
          </p:cNvPr>
          <p:cNvSpPr/>
          <p:nvPr/>
        </p:nvSpPr>
        <p:spPr>
          <a:xfrm>
            <a:off x="5987920" y="1819468"/>
            <a:ext cx="5321559" cy="4058817"/>
          </a:xfrm>
          <a:prstGeom prst="roundRect">
            <a:avLst>
              <a:gd name="adj" fmla="val 899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3FE91865-67BA-12F1-09DB-E6843CCA65E2}"/>
              </a:ext>
            </a:extLst>
          </p:cNvPr>
          <p:cNvSpPr>
            <a:spLocks noGrp="1"/>
          </p:cNvSpPr>
          <p:nvPr>
            <p:ph type="sldNum" sz="quarter" idx="12"/>
          </p:nvPr>
        </p:nvSpPr>
        <p:spPr/>
        <p:txBody>
          <a:bodyPr/>
          <a:lstStyle/>
          <a:p>
            <a:fld id="{6E0164D9-D6C1-A640-8D22-9F2FAF55BC19}" type="slidenum">
              <a:rPr lang="en-US" smtClean="0"/>
              <a:t>1</a:t>
            </a:fld>
            <a:endParaRPr lang="en-US"/>
          </a:p>
        </p:txBody>
      </p:sp>
    </p:spTree>
    <p:extLst>
      <p:ext uri="{BB962C8B-B14F-4D97-AF65-F5344CB8AC3E}">
        <p14:creationId xmlns:p14="http://schemas.microsoft.com/office/powerpoint/2010/main" val="94824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7D31B7-BCEB-1668-A8E8-E07C5E087D13}"/>
              </a:ext>
            </a:extLst>
          </p:cNvPr>
          <p:cNvSpPr>
            <a:spLocks noGrp="1"/>
          </p:cNvSpPr>
          <p:nvPr>
            <p:ph type="title"/>
          </p:nvPr>
        </p:nvSpPr>
        <p:spPr/>
        <p:txBody>
          <a:bodyPr>
            <a:normAutofit/>
          </a:bodyPr>
          <a:lstStyle/>
          <a:p>
            <a:r>
              <a:rPr lang="en-US" sz="3600" dirty="0"/>
              <a:t>BlueCard Products</a:t>
            </a:r>
          </a:p>
        </p:txBody>
      </p:sp>
      <p:sp>
        <p:nvSpPr>
          <p:cNvPr id="6" name="Content Placeholder 9">
            <a:extLst>
              <a:ext uri="{FF2B5EF4-FFF2-40B4-BE49-F238E27FC236}">
                <a16:creationId xmlns:a16="http://schemas.microsoft.com/office/drawing/2014/main" id="{A5F34B41-4B9B-65DE-A86C-E3595F27122A}"/>
              </a:ext>
            </a:extLst>
          </p:cNvPr>
          <p:cNvSpPr txBox="1">
            <a:spLocks/>
          </p:cNvSpPr>
          <p:nvPr/>
        </p:nvSpPr>
        <p:spPr>
          <a:xfrm>
            <a:off x="4947715" y="2380514"/>
            <a:ext cx="5872800" cy="4204800"/>
          </a:xfrm>
          <a:prstGeom prst="rect">
            <a:avLst/>
          </a:prstGeom>
          <a:noFill/>
          <a:ln>
            <a:noFill/>
          </a:ln>
        </p:spPr>
        <p:txBody>
          <a:bodyP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anose="020B0604020202020204" pitchFamily="34" charset="0"/>
              <a:buChar char="•"/>
            </a:pPr>
            <a:r>
              <a:rPr lang="en-US" sz="1800" dirty="0">
                <a:solidFill>
                  <a:srgbClr val="55565A"/>
                </a:solidFill>
                <a:latin typeface="Arial" panose="020B0604020202020204" pitchFamily="34" charset="0"/>
                <a:ea typeface="Segoe UI" panose="020B0502040204020203" pitchFamily="34" charset="0"/>
                <a:cs typeface="Arial" panose="020B0604020202020204" pitchFamily="34" charset="0"/>
              </a:rPr>
              <a:t>Stand-alone dental</a:t>
            </a:r>
            <a:endParaRPr lang="en-US" sz="1800" b="1"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a:buFont typeface="Arial" panose="020B0604020202020204" pitchFamily="34" charset="0"/>
              <a:buChar char="•"/>
            </a:pPr>
            <a:r>
              <a:rPr lang="en-US" sz="1800" dirty="0">
                <a:solidFill>
                  <a:srgbClr val="55565A"/>
                </a:solidFill>
                <a:latin typeface="Arial" panose="020B0604020202020204" pitchFamily="34" charset="0"/>
                <a:ea typeface="Segoe UI" panose="020B0502040204020203" pitchFamily="34" charset="0"/>
                <a:cs typeface="Arial" panose="020B0604020202020204" pitchFamily="34" charset="0"/>
              </a:rPr>
              <a:t>Vision delivered through an intermediary model</a:t>
            </a:r>
          </a:p>
          <a:p>
            <a:pPr>
              <a:buFont typeface="Arial" panose="020B0604020202020204" pitchFamily="34" charset="0"/>
              <a:buChar char="•"/>
            </a:pPr>
            <a:r>
              <a:rPr lang="en-US" sz="1800" dirty="0">
                <a:solidFill>
                  <a:srgbClr val="55565A"/>
                </a:solidFill>
                <a:latin typeface="Arial" panose="020B0604020202020204" pitchFamily="34" charset="0"/>
                <a:ea typeface="Segoe UI" panose="020B0502040204020203" pitchFamily="34" charset="0"/>
                <a:cs typeface="Arial" panose="020B0604020202020204" pitchFamily="34" charset="0"/>
              </a:rPr>
              <a:t>Self-administered prescription drugs delivered through an intermediary model</a:t>
            </a:r>
          </a:p>
          <a:p>
            <a:pPr>
              <a:buFont typeface="Arial" panose="020B0604020202020204" pitchFamily="34" charset="0"/>
              <a:buChar char="•"/>
            </a:pPr>
            <a:r>
              <a:rPr lang="en-US" sz="1800" dirty="0">
                <a:solidFill>
                  <a:srgbClr val="55565A"/>
                </a:solidFill>
                <a:latin typeface="Arial" panose="020B0604020202020204" pitchFamily="34" charset="0"/>
                <a:ea typeface="Segoe UI" panose="020B0502040204020203" pitchFamily="34" charset="0"/>
                <a:cs typeface="Arial" panose="020B0604020202020204" pitchFamily="34" charset="0"/>
              </a:rPr>
              <a:t>Medicaid and SCHIP that is part of the Medicaid program</a:t>
            </a:r>
          </a:p>
          <a:p>
            <a:pPr>
              <a:buFont typeface="Arial" panose="020B0604020202020204" pitchFamily="34" charset="0"/>
              <a:buChar char="•"/>
            </a:pPr>
            <a:r>
              <a:rPr lang="en-US" sz="1800" dirty="0">
                <a:solidFill>
                  <a:srgbClr val="55565A"/>
                </a:solidFill>
                <a:latin typeface="Arial" panose="020B0604020202020204" pitchFamily="34" charset="0"/>
                <a:ea typeface="Segoe UI" panose="020B0502040204020203" pitchFamily="34" charset="0"/>
                <a:cs typeface="Arial" panose="020B0604020202020204" pitchFamily="34" charset="0"/>
              </a:rPr>
              <a:t>Federal Employee Program (FEP)*</a:t>
            </a:r>
          </a:p>
          <a:p>
            <a:pPr>
              <a:buFont typeface="Arial" panose="020B0604020202020204" pitchFamily="34" charset="0"/>
              <a:buChar char="•"/>
            </a:pPr>
            <a:r>
              <a:rPr lang="en-US" sz="1800" dirty="0">
                <a:solidFill>
                  <a:srgbClr val="55565A"/>
                </a:solidFill>
                <a:latin typeface="Arial" panose="020B0604020202020204" pitchFamily="34" charset="0"/>
                <a:cs typeface="Arial" panose="020B0604020202020204" pitchFamily="34" charset="0"/>
              </a:rPr>
              <a:t>Medicare Advantage**</a:t>
            </a:r>
          </a:p>
        </p:txBody>
      </p:sp>
      <p:sp>
        <p:nvSpPr>
          <p:cNvPr id="7" name="Text Placeholder 8">
            <a:extLst>
              <a:ext uri="{FF2B5EF4-FFF2-40B4-BE49-F238E27FC236}">
                <a16:creationId xmlns:a16="http://schemas.microsoft.com/office/drawing/2014/main" id="{0AF5FD4C-14B8-B8D1-839B-C4839DF3101F}"/>
              </a:ext>
            </a:extLst>
          </p:cNvPr>
          <p:cNvSpPr txBox="1">
            <a:spLocks/>
          </p:cNvSpPr>
          <p:nvPr/>
        </p:nvSpPr>
        <p:spPr>
          <a:xfrm>
            <a:off x="2307430" y="1944165"/>
            <a:ext cx="3630608" cy="45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buNone/>
            </a:pPr>
            <a:r>
              <a:rPr lang="en-US" sz="2000" dirty="0">
                <a:solidFill>
                  <a:srgbClr val="55565A"/>
                </a:solidFill>
                <a:latin typeface="Arial" panose="020B0604020202020204" pitchFamily="34" charset="0"/>
                <a:ea typeface="Segoe UI" panose="020B0502040204020203" pitchFamily="34" charset="0"/>
                <a:cs typeface="Arial" panose="020B0604020202020204" pitchFamily="34" charset="0"/>
              </a:rPr>
              <a:t>BlueCard </a:t>
            </a:r>
            <a:r>
              <a:rPr lang="en-US" sz="2000" u="sng" dirty="0">
                <a:solidFill>
                  <a:srgbClr val="55565A"/>
                </a:solidFill>
                <a:latin typeface="Arial" panose="020B0604020202020204" pitchFamily="34" charset="0"/>
                <a:ea typeface="Segoe UI" panose="020B0502040204020203" pitchFamily="34" charset="0"/>
                <a:cs typeface="Arial" panose="020B0604020202020204" pitchFamily="34" charset="0"/>
              </a:rPr>
              <a:t>excludes</a:t>
            </a:r>
            <a:r>
              <a:rPr lang="en-US" sz="2000" dirty="0">
                <a:solidFill>
                  <a:srgbClr val="55565A"/>
                </a:solidFill>
                <a:latin typeface="Arial" panose="020B0604020202020204" pitchFamily="34" charset="0"/>
                <a:ea typeface="Segoe UI" panose="020B0502040204020203" pitchFamily="34" charset="0"/>
                <a:cs typeface="Arial" panose="020B0604020202020204" pitchFamily="34" charset="0"/>
              </a:rPr>
              <a:t>:</a:t>
            </a:r>
          </a:p>
        </p:txBody>
      </p:sp>
      <p:pic>
        <p:nvPicPr>
          <p:cNvPr id="8" name="Picture 7">
            <a:extLst>
              <a:ext uri="{FF2B5EF4-FFF2-40B4-BE49-F238E27FC236}">
                <a16:creationId xmlns:a16="http://schemas.microsoft.com/office/drawing/2014/main" id="{72129944-557F-938B-E6AB-027D095F10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52" t="24242" r="3093" b="27273"/>
          <a:stretch/>
        </p:blipFill>
        <p:spPr>
          <a:xfrm>
            <a:off x="2979733" y="2966970"/>
            <a:ext cx="1143001" cy="1219200"/>
          </a:xfrm>
          <a:prstGeom prst="rect">
            <a:avLst/>
          </a:prstGeom>
        </p:spPr>
      </p:pic>
      <p:sp>
        <p:nvSpPr>
          <p:cNvPr id="9" name="TextBox 8">
            <a:extLst>
              <a:ext uri="{FF2B5EF4-FFF2-40B4-BE49-F238E27FC236}">
                <a16:creationId xmlns:a16="http://schemas.microsoft.com/office/drawing/2014/main" id="{E79022AD-5931-62D7-3A16-35DDE31DC3A2}"/>
              </a:ext>
            </a:extLst>
          </p:cNvPr>
          <p:cNvSpPr txBox="1"/>
          <p:nvPr/>
        </p:nvSpPr>
        <p:spPr>
          <a:xfrm>
            <a:off x="207764" y="5830385"/>
            <a:ext cx="11772742" cy="707886"/>
          </a:xfrm>
          <a:prstGeom prst="rect">
            <a:avLst/>
          </a:prstGeom>
          <a:noFill/>
        </p:spPr>
        <p:txBody>
          <a:bodyPr wrap="square" rtlCol="0">
            <a:spAutoFit/>
          </a:bodyPr>
          <a:lstStyle/>
          <a:p>
            <a:r>
              <a:rPr lang="en-US" sz="1000" dirty="0">
                <a:solidFill>
                  <a:srgbClr val="55565A"/>
                </a:solidFill>
                <a:latin typeface="Arial" panose="020B0604020202020204" pitchFamily="34" charset="0"/>
                <a:ea typeface="Segoe UI" panose="020B0502040204020203" pitchFamily="34" charset="0"/>
                <a:cs typeface="Arial" panose="020B0604020202020204" pitchFamily="34" charset="0"/>
              </a:rPr>
              <a:t>*FEP members have the letter “R” in front of their member number. Please follow your FEP billing guidelines for these contracts.</a:t>
            </a:r>
          </a:p>
          <a:p>
            <a:endParaRPr lang="en-US" sz="10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r>
              <a:rPr lang="en-US" sz="1000" dirty="0">
                <a:solidFill>
                  <a:srgbClr val="55565A"/>
                </a:solidFill>
                <a:latin typeface="Arial" panose="020B0604020202020204" pitchFamily="34" charset="0"/>
                <a:ea typeface="Times New Roman" panose="02020603050405020304" pitchFamily="18" charset="0"/>
                <a:cs typeface="Arial" panose="020B0604020202020204" pitchFamily="34" charset="0"/>
              </a:rPr>
              <a:t>**Medicare Advantage is a separate program from BlueCard and delivered through its own centrally administered platform. However, since you might see members of other BCBS Plans who have Medicare Advantage coverage, there is a section on Medicare Advantage claims processing in </a:t>
            </a:r>
            <a:r>
              <a:rPr lang="en-US" sz="1000" i="1" dirty="0">
                <a:solidFill>
                  <a:srgbClr val="55565A"/>
                </a:solidFill>
                <a:latin typeface="Arial" panose="020B0604020202020204" pitchFamily="34" charset="0"/>
                <a:ea typeface="Times New Roman" panose="02020603050405020304" pitchFamily="18" charset="0"/>
                <a:cs typeface="Arial" panose="020B0604020202020204" pitchFamily="34" charset="0"/>
              </a:rPr>
              <a:t>The BlueCard Program Provider Manual</a:t>
            </a:r>
            <a:r>
              <a:rPr lang="en-US" sz="1000" dirty="0">
                <a:solidFill>
                  <a:srgbClr val="55565A"/>
                </a:solidFill>
                <a:latin typeface="Arial" panose="020B0604020202020204" pitchFamily="34" charset="0"/>
                <a:ea typeface="Times New Roman" panose="02020603050405020304" pitchFamily="18" charset="0"/>
                <a:cs typeface="Arial" panose="020B0604020202020204" pitchFamily="34" charset="0"/>
              </a:rPr>
              <a:t>.</a:t>
            </a:r>
            <a:r>
              <a:rPr lang="en-US" sz="1000" dirty="0">
                <a:solidFill>
                  <a:srgbClr val="55565A"/>
                </a:solidFill>
                <a:latin typeface="Arial" panose="020B0604020202020204" pitchFamily="34" charset="0"/>
                <a:ea typeface="Segoe UI" panose="020B0502040204020203"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49E781C3-F6B2-1E8E-4A68-8AFF764D4E44}"/>
              </a:ext>
            </a:extLst>
          </p:cNvPr>
          <p:cNvSpPr>
            <a:spLocks noGrp="1"/>
          </p:cNvSpPr>
          <p:nvPr>
            <p:ph type="sldNum" sz="quarter" idx="12"/>
          </p:nvPr>
        </p:nvSpPr>
        <p:spPr/>
        <p:txBody>
          <a:bodyPr/>
          <a:lstStyle/>
          <a:p>
            <a:fld id="{6E0164D9-D6C1-A640-8D22-9F2FAF55BC19}" type="slidenum">
              <a:rPr lang="en-US" smtClean="0"/>
              <a:t>10</a:t>
            </a:fld>
            <a:endParaRPr lang="en-US"/>
          </a:p>
        </p:txBody>
      </p:sp>
    </p:spTree>
    <p:extLst>
      <p:ext uri="{BB962C8B-B14F-4D97-AF65-F5344CB8AC3E}">
        <p14:creationId xmlns:p14="http://schemas.microsoft.com/office/powerpoint/2010/main" val="418088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16E1-7F24-4A01-7769-CF62A3C0839A}"/>
              </a:ext>
            </a:extLst>
          </p:cNvPr>
          <p:cNvSpPr>
            <a:spLocks noGrp="1"/>
          </p:cNvSpPr>
          <p:nvPr>
            <p:ph type="title"/>
          </p:nvPr>
        </p:nvSpPr>
        <p:spPr/>
        <p:txBody>
          <a:bodyPr>
            <a:normAutofit/>
          </a:bodyPr>
          <a:lstStyle/>
          <a:p>
            <a:r>
              <a:rPr lang="en-US" sz="3600" dirty="0"/>
              <a:t>Identifying FEP Members</a:t>
            </a:r>
          </a:p>
        </p:txBody>
      </p:sp>
      <p:sp>
        <p:nvSpPr>
          <p:cNvPr id="5" name="Content Placeholder 2">
            <a:extLst>
              <a:ext uri="{FF2B5EF4-FFF2-40B4-BE49-F238E27FC236}">
                <a16:creationId xmlns:a16="http://schemas.microsoft.com/office/drawing/2014/main" id="{52A5FCC4-1610-0A31-158C-C26F9EA40FED}"/>
              </a:ext>
            </a:extLst>
          </p:cNvPr>
          <p:cNvSpPr txBox="1">
            <a:spLocks/>
          </p:cNvSpPr>
          <p:nvPr/>
        </p:nvSpPr>
        <p:spPr>
          <a:xfrm>
            <a:off x="360218" y="2121726"/>
            <a:ext cx="5434092" cy="1981200"/>
          </a:xfrm>
          <a:prstGeom prst="rect">
            <a:avLst/>
          </a:prstGeom>
        </p:spPr>
        <p:txBody>
          <a:bodyP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buNone/>
            </a:pPr>
            <a:r>
              <a:rPr lang="en-US" sz="2000" dirty="0">
                <a:solidFill>
                  <a:schemeClr val="accent3">
                    <a:lumMod val="50000"/>
                  </a:schemeClr>
                </a:solidFill>
              </a:rPr>
              <a:t>ID cards for FEP members do not display a three-character prefix. Rather, all FEP member ID numbers begin with the letter “R,” as highlighted on the sample ID cards below. </a:t>
            </a:r>
          </a:p>
        </p:txBody>
      </p:sp>
      <p:pic>
        <p:nvPicPr>
          <p:cNvPr id="6" name="Picture 5">
            <a:extLst>
              <a:ext uri="{FF2B5EF4-FFF2-40B4-BE49-F238E27FC236}">
                <a16:creationId xmlns:a16="http://schemas.microsoft.com/office/drawing/2014/main" id="{0558C511-3D07-D8F7-D18E-F80C9889E8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52" t="24242" r="3093" b="27273"/>
          <a:stretch/>
        </p:blipFill>
        <p:spPr>
          <a:xfrm>
            <a:off x="6397782" y="2299282"/>
            <a:ext cx="851748" cy="908531"/>
          </a:xfrm>
          <a:prstGeom prst="rect">
            <a:avLst/>
          </a:prstGeom>
        </p:spPr>
      </p:pic>
      <p:sp>
        <p:nvSpPr>
          <p:cNvPr id="7" name="TextBox 6">
            <a:extLst>
              <a:ext uri="{FF2B5EF4-FFF2-40B4-BE49-F238E27FC236}">
                <a16:creationId xmlns:a16="http://schemas.microsoft.com/office/drawing/2014/main" id="{9C3866BE-8A5E-295A-CA77-F0F3E3D78228}"/>
              </a:ext>
            </a:extLst>
          </p:cNvPr>
          <p:cNvSpPr txBox="1"/>
          <p:nvPr/>
        </p:nvSpPr>
        <p:spPr>
          <a:xfrm>
            <a:off x="7464584" y="2418320"/>
            <a:ext cx="3200399" cy="646331"/>
          </a:xfrm>
          <a:prstGeom prst="rect">
            <a:avLst/>
          </a:prstGeom>
          <a:noFill/>
        </p:spPr>
        <p:txBody>
          <a:bodyPr wrap="square" rtlCol="0">
            <a:spAutoFit/>
          </a:bodyPr>
          <a:lstStyle/>
          <a:p>
            <a:r>
              <a:rPr lang="en-US">
                <a:solidFill>
                  <a:srgbClr val="55565A"/>
                </a:solidFill>
                <a:latin typeface="Corbel" panose="020B0503020204020204" pitchFamily="34" charset="0"/>
                <a:cs typeface="Segoe UI" panose="020B0502040204020203" pitchFamily="34" charset="0"/>
              </a:rPr>
              <a:t>FEP members are excluded from the BlueCard Program. </a:t>
            </a:r>
          </a:p>
        </p:txBody>
      </p:sp>
      <p:sp>
        <p:nvSpPr>
          <p:cNvPr id="8" name="Rectangle 7">
            <a:extLst>
              <a:ext uri="{FF2B5EF4-FFF2-40B4-BE49-F238E27FC236}">
                <a16:creationId xmlns:a16="http://schemas.microsoft.com/office/drawing/2014/main" id="{3AE42287-E2AB-1E01-56CD-A92368E6B294}"/>
              </a:ext>
            </a:extLst>
          </p:cNvPr>
          <p:cNvSpPr/>
          <p:nvPr/>
        </p:nvSpPr>
        <p:spPr bwMode="auto">
          <a:xfrm>
            <a:off x="6321582" y="1828800"/>
            <a:ext cx="4343400" cy="1981200"/>
          </a:xfrm>
          <a:prstGeom prst="rect">
            <a:avLst/>
          </a:prstGeom>
          <a:noFill/>
          <a:ln w="12700"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13" name="Rectangle 12">
            <a:extLst>
              <a:ext uri="{FF2B5EF4-FFF2-40B4-BE49-F238E27FC236}">
                <a16:creationId xmlns:a16="http://schemas.microsoft.com/office/drawing/2014/main" id="{0F04661E-6E5D-728B-EF26-8E99909ACCBF}"/>
              </a:ext>
            </a:extLst>
          </p:cNvPr>
          <p:cNvSpPr/>
          <p:nvPr/>
        </p:nvSpPr>
        <p:spPr>
          <a:xfrm>
            <a:off x="4792676" y="5340606"/>
            <a:ext cx="76200" cy="14479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D2466FC-526A-6A87-2DD8-33FF248508B3}"/>
              </a:ext>
            </a:extLst>
          </p:cNvPr>
          <p:cNvSpPr>
            <a:spLocks noGrp="1"/>
          </p:cNvSpPr>
          <p:nvPr>
            <p:ph type="sldNum" sz="quarter" idx="12"/>
          </p:nvPr>
        </p:nvSpPr>
        <p:spPr/>
        <p:txBody>
          <a:bodyPr/>
          <a:lstStyle/>
          <a:p>
            <a:fld id="{6E0164D9-D6C1-A640-8D22-9F2FAF55BC19}" type="slidenum">
              <a:rPr lang="en-US" smtClean="0"/>
              <a:t>11</a:t>
            </a:fld>
            <a:endParaRPr lang="en-US"/>
          </a:p>
        </p:txBody>
      </p:sp>
      <p:grpSp>
        <p:nvGrpSpPr>
          <p:cNvPr id="30" name="Group 29">
            <a:extLst>
              <a:ext uri="{FF2B5EF4-FFF2-40B4-BE49-F238E27FC236}">
                <a16:creationId xmlns:a16="http://schemas.microsoft.com/office/drawing/2014/main" id="{D57F690C-C963-FA20-FB10-C1C32A1B1901}"/>
              </a:ext>
            </a:extLst>
          </p:cNvPr>
          <p:cNvGrpSpPr/>
          <p:nvPr/>
        </p:nvGrpSpPr>
        <p:grpSpPr>
          <a:xfrm>
            <a:off x="4462210" y="4371298"/>
            <a:ext cx="3179070" cy="2036068"/>
            <a:chOff x="4462210" y="4371298"/>
            <a:chExt cx="3179070" cy="2036068"/>
          </a:xfrm>
        </p:grpSpPr>
        <p:pic>
          <p:nvPicPr>
            <p:cNvPr id="16" name="Picture 15" descr="A close-up of a card&#10;&#10;AI-generated content may be incorrect.">
              <a:extLst>
                <a:ext uri="{FF2B5EF4-FFF2-40B4-BE49-F238E27FC236}">
                  <a16:creationId xmlns:a16="http://schemas.microsoft.com/office/drawing/2014/main" id="{8F0EAC63-4ED5-58E4-FF8F-5D3E8778BF47}"/>
                </a:ext>
              </a:extLst>
            </p:cNvPr>
            <p:cNvPicPr>
              <a:picLocks noChangeAspect="1"/>
            </p:cNvPicPr>
            <p:nvPr/>
          </p:nvPicPr>
          <p:blipFill>
            <a:blip r:embed="rId3"/>
            <a:stretch>
              <a:fillRect/>
            </a:stretch>
          </p:blipFill>
          <p:spPr>
            <a:xfrm>
              <a:off x="4462210" y="4371298"/>
              <a:ext cx="3179070" cy="2036068"/>
            </a:xfrm>
            <a:prstGeom prst="rect">
              <a:avLst/>
            </a:prstGeom>
          </p:spPr>
        </p:pic>
        <p:sp>
          <p:nvSpPr>
            <p:cNvPr id="17" name="TextBox 16">
              <a:extLst>
                <a:ext uri="{FF2B5EF4-FFF2-40B4-BE49-F238E27FC236}">
                  <a16:creationId xmlns:a16="http://schemas.microsoft.com/office/drawing/2014/main" id="{D06588A4-29AE-20EE-2FBF-E4E4F495D5D1}"/>
                </a:ext>
              </a:extLst>
            </p:cNvPr>
            <p:cNvSpPr txBox="1"/>
            <p:nvPr/>
          </p:nvSpPr>
          <p:spPr>
            <a:xfrm>
              <a:off x="4645182" y="5112460"/>
              <a:ext cx="1374710" cy="200055"/>
            </a:xfrm>
            <a:prstGeom prst="rect">
              <a:avLst/>
            </a:prstGeom>
            <a:noFill/>
          </p:spPr>
          <p:txBody>
            <a:bodyPr wrap="square" rtlCol="0">
              <a:spAutoFit/>
            </a:bodyPr>
            <a:lstStyle/>
            <a:p>
              <a:r>
                <a:rPr lang="en-US" sz="700" b="1" dirty="0"/>
                <a:t>BLUE SUBSCRIBER</a:t>
              </a:r>
            </a:p>
          </p:txBody>
        </p:sp>
        <p:sp>
          <p:nvSpPr>
            <p:cNvPr id="18" name="TextBox 17">
              <a:extLst>
                <a:ext uri="{FF2B5EF4-FFF2-40B4-BE49-F238E27FC236}">
                  <a16:creationId xmlns:a16="http://schemas.microsoft.com/office/drawing/2014/main" id="{6706E773-88B6-8FAB-59AD-396180BBCB57}"/>
                </a:ext>
              </a:extLst>
            </p:cNvPr>
            <p:cNvSpPr txBox="1"/>
            <p:nvPr/>
          </p:nvSpPr>
          <p:spPr>
            <a:xfrm>
              <a:off x="4632780" y="5377714"/>
              <a:ext cx="1374710" cy="200055"/>
            </a:xfrm>
            <a:prstGeom prst="rect">
              <a:avLst/>
            </a:prstGeom>
            <a:noFill/>
          </p:spPr>
          <p:txBody>
            <a:bodyPr wrap="square" rtlCol="0">
              <a:spAutoFit/>
            </a:bodyPr>
            <a:lstStyle/>
            <a:p>
              <a:r>
                <a:rPr lang="en-US" sz="700" b="1" dirty="0"/>
                <a:t>R00000000</a:t>
              </a:r>
            </a:p>
          </p:txBody>
        </p:sp>
      </p:grpSp>
      <p:grpSp>
        <p:nvGrpSpPr>
          <p:cNvPr id="24" name="Group 23">
            <a:extLst>
              <a:ext uri="{FF2B5EF4-FFF2-40B4-BE49-F238E27FC236}">
                <a16:creationId xmlns:a16="http://schemas.microsoft.com/office/drawing/2014/main" id="{C42ABA0E-18BC-B97E-8947-3BB2C9EE2143}"/>
              </a:ext>
            </a:extLst>
          </p:cNvPr>
          <p:cNvGrpSpPr/>
          <p:nvPr/>
        </p:nvGrpSpPr>
        <p:grpSpPr>
          <a:xfrm>
            <a:off x="826956" y="4394968"/>
            <a:ext cx="3179070" cy="2036068"/>
            <a:chOff x="4506465" y="2410966"/>
            <a:chExt cx="3179070" cy="2036068"/>
          </a:xfrm>
        </p:grpSpPr>
        <p:pic>
          <p:nvPicPr>
            <p:cNvPr id="21" name="Picture 20" descr="A close-up of a card&#10;&#10;AI-generated content may be incorrect.">
              <a:extLst>
                <a:ext uri="{FF2B5EF4-FFF2-40B4-BE49-F238E27FC236}">
                  <a16:creationId xmlns:a16="http://schemas.microsoft.com/office/drawing/2014/main" id="{FE73A92A-7849-DA96-8224-203F7E0AB6D2}"/>
                </a:ext>
              </a:extLst>
            </p:cNvPr>
            <p:cNvPicPr>
              <a:picLocks noChangeAspect="1"/>
            </p:cNvPicPr>
            <p:nvPr/>
          </p:nvPicPr>
          <p:blipFill>
            <a:blip r:embed="rId4"/>
            <a:stretch>
              <a:fillRect/>
            </a:stretch>
          </p:blipFill>
          <p:spPr>
            <a:xfrm>
              <a:off x="4506465" y="2410966"/>
              <a:ext cx="3179070" cy="2036068"/>
            </a:xfrm>
            <a:prstGeom prst="rect">
              <a:avLst/>
            </a:prstGeom>
          </p:spPr>
        </p:pic>
        <p:sp>
          <p:nvSpPr>
            <p:cNvPr id="22" name="TextBox 21">
              <a:extLst>
                <a:ext uri="{FF2B5EF4-FFF2-40B4-BE49-F238E27FC236}">
                  <a16:creationId xmlns:a16="http://schemas.microsoft.com/office/drawing/2014/main" id="{443B1F18-D304-4296-191C-A2D5F891FF28}"/>
                </a:ext>
              </a:extLst>
            </p:cNvPr>
            <p:cNvSpPr txBox="1"/>
            <p:nvPr/>
          </p:nvSpPr>
          <p:spPr>
            <a:xfrm>
              <a:off x="4663843" y="3158478"/>
              <a:ext cx="1374710" cy="200055"/>
            </a:xfrm>
            <a:prstGeom prst="rect">
              <a:avLst/>
            </a:prstGeom>
            <a:noFill/>
          </p:spPr>
          <p:txBody>
            <a:bodyPr wrap="square" rtlCol="0">
              <a:spAutoFit/>
            </a:bodyPr>
            <a:lstStyle/>
            <a:p>
              <a:r>
                <a:rPr lang="en-US" sz="700" b="1" dirty="0"/>
                <a:t>BLUE SUBSCRIBER</a:t>
              </a:r>
            </a:p>
          </p:txBody>
        </p:sp>
        <p:sp>
          <p:nvSpPr>
            <p:cNvPr id="23" name="TextBox 22">
              <a:extLst>
                <a:ext uri="{FF2B5EF4-FFF2-40B4-BE49-F238E27FC236}">
                  <a16:creationId xmlns:a16="http://schemas.microsoft.com/office/drawing/2014/main" id="{9C3DF14E-F9F6-8C47-F739-55183ACB5950}"/>
                </a:ext>
              </a:extLst>
            </p:cNvPr>
            <p:cNvSpPr txBox="1"/>
            <p:nvPr/>
          </p:nvSpPr>
          <p:spPr>
            <a:xfrm>
              <a:off x="4651441" y="3423732"/>
              <a:ext cx="1374710" cy="200055"/>
            </a:xfrm>
            <a:prstGeom prst="rect">
              <a:avLst/>
            </a:prstGeom>
            <a:noFill/>
          </p:spPr>
          <p:txBody>
            <a:bodyPr wrap="square" rtlCol="0">
              <a:spAutoFit/>
            </a:bodyPr>
            <a:lstStyle/>
            <a:p>
              <a:r>
                <a:rPr lang="en-US" sz="700" b="1" dirty="0"/>
                <a:t>R00000000</a:t>
              </a:r>
            </a:p>
          </p:txBody>
        </p:sp>
      </p:grpSp>
      <p:grpSp>
        <p:nvGrpSpPr>
          <p:cNvPr id="29" name="Group 28">
            <a:extLst>
              <a:ext uri="{FF2B5EF4-FFF2-40B4-BE49-F238E27FC236}">
                <a16:creationId xmlns:a16="http://schemas.microsoft.com/office/drawing/2014/main" id="{5FDC12E3-3E3F-C809-D2B5-27EC63C69AF0}"/>
              </a:ext>
            </a:extLst>
          </p:cNvPr>
          <p:cNvGrpSpPr/>
          <p:nvPr/>
        </p:nvGrpSpPr>
        <p:grpSpPr>
          <a:xfrm>
            <a:off x="8069312" y="4322572"/>
            <a:ext cx="3179070" cy="2036068"/>
            <a:chOff x="8069312" y="4322572"/>
            <a:chExt cx="3179070" cy="2036068"/>
          </a:xfrm>
        </p:grpSpPr>
        <p:pic>
          <p:nvPicPr>
            <p:cNvPr id="26" name="Picture 25" descr="A close-up of a card&#10;&#10;AI-generated content may be incorrect.">
              <a:extLst>
                <a:ext uri="{FF2B5EF4-FFF2-40B4-BE49-F238E27FC236}">
                  <a16:creationId xmlns:a16="http://schemas.microsoft.com/office/drawing/2014/main" id="{B2E9C84F-8EB6-5E2B-0054-53CB9E9E5BDA}"/>
                </a:ext>
              </a:extLst>
            </p:cNvPr>
            <p:cNvPicPr>
              <a:picLocks noChangeAspect="1"/>
            </p:cNvPicPr>
            <p:nvPr/>
          </p:nvPicPr>
          <p:blipFill>
            <a:blip r:embed="rId5"/>
            <a:stretch>
              <a:fillRect/>
            </a:stretch>
          </p:blipFill>
          <p:spPr>
            <a:xfrm>
              <a:off x="8069312" y="4322572"/>
              <a:ext cx="3179070" cy="2036068"/>
            </a:xfrm>
            <a:prstGeom prst="rect">
              <a:avLst/>
            </a:prstGeom>
          </p:spPr>
        </p:pic>
        <p:sp>
          <p:nvSpPr>
            <p:cNvPr id="27" name="TextBox 26">
              <a:extLst>
                <a:ext uri="{FF2B5EF4-FFF2-40B4-BE49-F238E27FC236}">
                  <a16:creationId xmlns:a16="http://schemas.microsoft.com/office/drawing/2014/main" id="{41455231-175A-709C-8A67-9B8ECA371508}"/>
                </a:ext>
              </a:extLst>
            </p:cNvPr>
            <p:cNvSpPr txBox="1"/>
            <p:nvPr/>
          </p:nvSpPr>
          <p:spPr>
            <a:xfrm>
              <a:off x="8218471" y="5067921"/>
              <a:ext cx="1374710" cy="200055"/>
            </a:xfrm>
            <a:prstGeom prst="rect">
              <a:avLst/>
            </a:prstGeom>
            <a:noFill/>
          </p:spPr>
          <p:txBody>
            <a:bodyPr wrap="square" rtlCol="0">
              <a:spAutoFit/>
            </a:bodyPr>
            <a:lstStyle/>
            <a:p>
              <a:r>
                <a:rPr lang="en-US" sz="700" b="1" dirty="0"/>
                <a:t>BLUE SUBSCRIBER</a:t>
              </a:r>
            </a:p>
          </p:txBody>
        </p:sp>
        <p:sp>
          <p:nvSpPr>
            <p:cNvPr id="28" name="TextBox 27">
              <a:extLst>
                <a:ext uri="{FF2B5EF4-FFF2-40B4-BE49-F238E27FC236}">
                  <a16:creationId xmlns:a16="http://schemas.microsoft.com/office/drawing/2014/main" id="{8457511B-290E-A276-35DE-523E5309D526}"/>
                </a:ext>
              </a:extLst>
            </p:cNvPr>
            <p:cNvSpPr txBox="1"/>
            <p:nvPr/>
          </p:nvSpPr>
          <p:spPr>
            <a:xfrm>
              <a:off x="8224731" y="5351837"/>
              <a:ext cx="1374710" cy="200055"/>
            </a:xfrm>
            <a:prstGeom prst="rect">
              <a:avLst/>
            </a:prstGeom>
            <a:noFill/>
          </p:spPr>
          <p:txBody>
            <a:bodyPr wrap="square" rtlCol="0">
              <a:spAutoFit/>
            </a:bodyPr>
            <a:lstStyle/>
            <a:p>
              <a:r>
                <a:rPr lang="en-US" sz="700" b="1" dirty="0"/>
                <a:t>R00000000</a:t>
              </a:r>
            </a:p>
          </p:txBody>
        </p:sp>
      </p:grpSp>
      <p:sp>
        <p:nvSpPr>
          <p:cNvPr id="31" name="Oval 30">
            <a:extLst>
              <a:ext uri="{FF2B5EF4-FFF2-40B4-BE49-F238E27FC236}">
                <a16:creationId xmlns:a16="http://schemas.microsoft.com/office/drawing/2014/main" id="{C17A271F-C8EE-125E-AF5F-FE67EDA7ED7A}"/>
              </a:ext>
            </a:extLst>
          </p:cNvPr>
          <p:cNvSpPr/>
          <p:nvPr/>
        </p:nvSpPr>
        <p:spPr>
          <a:xfrm>
            <a:off x="943618" y="5377714"/>
            <a:ext cx="306684" cy="256863"/>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1D6721F-7DCA-B6CB-DD28-FFE52C556E03}"/>
              </a:ext>
            </a:extLst>
          </p:cNvPr>
          <p:cNvSpPr/>
          <p:nvPr/>
        </p:nvSpPr>
        <p:spPr>
          <a:xfrm>
            <a:off x="4632780" y="5351837"/>
            <a:ext cx="306684" cy="256863"/>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01440AC-029A-BD80-FD51-7920C3197BBE}"/>
              </a:ext>
            </a:extLst>
          </p:cNvPr>
          <p:cNvSpPr/>
          <p:nvPr/>
        </p:nvSpPr>
        <p:spPr>
          <a:xfrm>
            <a:off x="8229819" y="5317623"/>
            <a:ext cx="306684" cy="256863"/>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B0C68C6-73F0-1A87-64A5-7C97C6E6C681}"/>
              </a:ext>
            </a:extLst>
          </p:cNvPr>
          <p:cNvSpPr txBox="1"/>
          <p:nvPr/>
        </p:nvSpPr>
        <p:spPr>
          <a:xfrm rot="19460144">
            <a:off x="1340408" y="4820072"/>
            <a:ext cx="2906493" cy="584775"/>
          </a:xfrm>
          <a:prstGeom prst="rect">
            <a:avLst/>
          </a:prstGeom>
          <a:noFill/>
        </p:spPr>
        <p:txBody>
          <a:bodyPr wrap="square" rtlCol="0">
            <a:spAutoFit/>
          </a:bodyPr>
          <a:lstStyle/>
          <a:p>
            <a:r>
              <a:rPr lang="en-US" sz="3200" dirty="0">
                <a:solidFill>
                  <a:schemeClr val="bg2">
                    <a:lumMod val="90000"/>
                    <a:alpha val="50000"/>
                  </a:schemeClr>
                </a:solidFill>
                <a:latin typeface="Aptos ExtraBold" panose="020F0502020204030204" pitchFamily="34" charset="0"/>
              </a:rPr>
              <a:t>SAMPLE</a:t>
            </a:r>
          </a:p>
        </p:txBody>
      </p:sp>
      <p:sp>
        <p:nvSpPr>
          <p:cNvPr id="39" name="TextBox 38">
            <a:extLst>
              <a:ext uri="{FF2B5EF4-FFF2-40B4-BE49-F238E27FC236}">
                <a16:creationId xmlns:a16="http://schemas.microsoft.com/office/drawing/2014/main" id="{37CD4032-672F-46A0-0DC6-58D6BA857939}"/>
              </a:ext>
            </a:extLst>
          </p:cNvPr>
          <p:cNvSpPr txBox="1"/>
          <p:nvPr/>
        </p:nvSpPr>
        <p:spPr>
          <a:xfrm rot="19460144">
            <a:off x="5167341" y="4734443"/>
            <a:ext cx="2906493" cy="584775"/>
          </a:xfrm>
          <a:prstGeom prst="rect">
            <a:avLst/>
          </a:prstGeom>
          <a:noFill/>
        </p:spPr>
        <p:txBody>
          <a:bodyPr wrap="square" rtlCol="0">
            <a:spAutoFit/>
          </a:bodyPr>
          <a:lstStyle/>
          <a:p>
            <a:r>
              <a:rPr lang="en-US" sz="3200" dirty="0">
                <a:solidFill>
                  <a:schemeClr val="bg2">
                    <a:lumMod val="90000"/>
                    <a:alpha val="50000"/>
                  </a:schemeClr>
                </a:solidFill>
                <a:latin typeface="Aptos ExtraBold" panose="020F0502020204030204" pitchFamily="34" charset="0"/>
              </a:rPr>
              <a:t>SAMPLE</a:t>
            </a:r>
          </a:p>
        </p:txBody>
      </p:sp>
      <p:sp>
        <p:nvSpPr>
          <p:cNvPr id="40" name="TextBox 39">
            <a:extLst>
              <a:ext uri="{FF2B5EF4-FFF2-40B4-BE49-F238E27FC236}">
                <a16:creationId xmlns:a16="http://schemas.microsoft.com/office/drawing/2014/main" id="{706B8F89-529F-1785-1193-E90A97E82800}"/>
              </a:ext>
            </a:extLst>
          </p:cNvPr>
          <p:cNvSpPr txBox="1"/>
          <p:nvPr/>
        </p:nvSpPr>
        <p:spPr>
          <a:xfrm rot="19460144">
            <a:off x="8675306" y="4734443"/>
            <a:ext cx="2906493" cy="584775"/>
          </a:xfrm>
          <a:prstGeom prst="rect">
            <a:avLst/>
          </a:prstGeom>
          <a:noFill/>
        </p:spPr>
        <p:txBody>
          <a:bodyPr wrap="square" rtlCol="0">
            <a:spAutoFit/>
          </a:bodyPr>
          <a:lstStyle/>
          <a:p>
            <a:r>
              <a:rPr lang="en-US" sz="3200" dirty="0">
                <a:solidFill>
                  <a:schemeClr val="bg2">
                    <a:lumMod val="90000"/>
                    <a:alpha val="50000"/>
                  </a:schemeClr>
                </a:solidFill>
                <a:latin typeface="Aptos ExtraBold" panose="020F0502020204030204" pitchFamily="34" charset="0"/>
              </a:rPr>
              <a:t>SAMPLE</a:t>
            </a:r>
          </a:p>
        </p:txBody>
      </p:sp>
    </p:spTree>
    <p:extLst>
      <p:ext uri="{BB962C8B-B14F-4D97-AF65-F5344CB8AC3E}">
        <p14:creationId xmlns:p14="http://schemas.microsoft.com/office/powerpoint/2010/main" val="413481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4FBFF4-1624-E80F-18F6-FB6436A6A651}"/>
              </a:ext>
            </a:extLst>
          </p:cNvPr>
          <p:cNvPicPr>
            <a:picLocks noChangeAspect="1"/>
          </p:cNvPicPr>
          <p:nvPr/>
        </p:nvPicPr>
        <p:blipFill rotWithShape="1">
          <a:blip r:embed="rId3"/>
          <a:srcRect t="1862" b="52374"/>
          <a:stretch/>
        </p:blipFill>
        <p:spPr>
          <a:xfrm>
            <a:off x="1803637" y="2885397"/>
            <a:ext cx="3804778" cy="2404872"/>
          </a:xfrm>
          <a:prstGeom prst="rect">
            <a:avLst/>
          </a:prstGeom>
        </p:spPr>
      </p:pic>
      <p:pic>
        <p:nvPicPr>
          <p:cNvPr id="8" name="Picture 7">
            <a:extLst>
              <a:ext uri="{FF2B5EF4-FFF2-40B4-BE49-F238E27FC236}">
                <a16:creationId xmlns:a16="http://schemas.microsoft.com/office/drawing/2014/main" id="{0DD10490-7395-5462-C0D9-F5705BC6C938}"/>
              </a:ext>
            </a:extLst>
          </p:cNvPr>
          <p:cNvPicPr>
            <a:picLocks noChangeAspect="1"/>
          </p:cNvPicPr>
          <p:nvPr/>
        </p:nvPicPr>
        <p:blipFill rotWithShape="1">
          <a:blip r:embed="rId3"/>
          <a:srcRect t="51714" b="2522"/>
          <a:stretch/>
        </p:blipFill>
        <p:spPr>
          <a:xfrm>
            <a:off x="6017819" y="2885397"/>
            <a:ext cx="3804778" cy="2404872"/>
          </a:xfrm>
          <a:prstGeom prst="rect">
            <a:avLst/>
          </a:prstGeom>
        </p:spPr>
      </p:pic>
      <p:sp>
        <p:nvSpPr>
          <p:cNvPr id="20" name="TextBox 19"/>
          <p:cNvSpPr txBox="1"/>
          <p:nvPr/>
        </p:nvSpPr>
        <p:spPr>
          <a:xfrm>
            <a:off x="438400" y="1824301"/>
            <a:ext cx="11051121" cy="984885"/>
          </a:xfrm>
          <a:prstGeom prst="rect">
            <a:avLst/>
          </a:prstGeom>
          <a:noFill/>
        </p:spPr>
        <p:txBody>
          <a:bodyPr wrap="square" rtlCol="0">
            <a:spAutoFit/>
          </a:bodyPr>
          <a:lstStyle/>
          <a:p>
            <a:pPr>
              <a:spcAft>
                <a:spcPts val="1200"/>
              </a:spcAft>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The main identifiers for BlueCard members are the prefix and suitcase logo.</a:t>
            </a:r>
          </a:p>
          <a:p>
            <a:pPr>
              <a:spcAft>
                <a:spcPts val="1200"/>
              </a:spcAft>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The three-character prefix at the beginning of the member ID number is the key element used to identify and correctly route out-of-area claims.</a:t>
            </a:r>
          </a:p>
        </p:txBody>
      </p:sp>
      <p:sp>
        <p:nvSpPr>
          <p:cNvPr id="16" name="Oval 15"/>
          <p:cNvSpPr/>
          <p:nvPr/>
        </p:nvSpPr>
        <p:spPr bwMode="auto">
          <a:xfrm>
            <a:off x="8805590" y="4802601"/>
            <a:ext cx="510309" cy="411457"/>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18" name="Oval 17"/>
          <p:cNvSpPr/>
          <p:nvPr/>
        </p:nvSpPr>
        <p:spPr bwMode="auto">
          <a:xfrm>
            <a:off x="6096000" y="3914789"/>
            <a:ext cx="394256" cy="243214"/>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5" name="TextBox 4"/>
          <p:cNvSpPr txBox="1"/>
          <p:nvPr/>
        </p:nvSpPr>
        <p:spPr>
          <a:xfrm>
            <a:off x="1386873" y="5494010"/>
            <a:ext cx="9163218" cy="1200329"/>
          </a:xfrm>
          <a:prstGeom prst="rect">
            <a:avLst/>
          </a:prstGeom>
          <a:solidFill>
            <a:srgbClr val="0070C0">
              <a:alpha val="20000"/>
            </a:srgbClr>
          </a:solidFill>
          <a:ln w="3175">
            <a:solidFill>
              <a:srgbClr val="0A437C"/>
            </a:solidFill>
          </a:ln>
        </p:spPr>
        <p:txBody>
          <a:bodyPr wrap="square" rtlCol="0">
            <a:spAutoFit/>
          </a:bodyPr>
          <a:lstStyle/>
          <a:p>
            <a:r>
              <a:rPr lang="en-US" sz="1400" b="1" dirty="0">
                <a:latin typeface="Arial" panose="020B0604020202020204" pitchFamily="34" charset="0"/>
                <a:ea typeface="Segoe UI" panose="020B0502040204020203" pitchFamily="34" charset="0"/>
                <a:cs typeface="Arial" panose="020B0604020202020204" pitchFamily="34" charset="0"/>
              </a:rPr>
              <a:t>Helpful tips:</a:t>
            </a:r>
            <a:endPar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a:spcBef>
                <a:spcPts val="300"/>
              </a:spcBef>
              <a:buClr>
                <a:schemeClr val="tx1"/>
              </a:buClr>
              <a:buFont typeface="Arial" panose="020B0604020202020204" pitchFamily="34" charset="0"/>
              <a:buChar cha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Regularly obtain new copies of the member ID card (front and back).</a:t>
            </a:r>
          </a:p>
          <a:p>
            <a:pPr marL="285750" indent="-285750">
              <a:spcBef>
                <a:spcPts val="300"/>
              </a:spcBef>
              <a:buClr>
                <a:schemeClr val="tx1"/>
              </a:buClr>
              <a:buFont typeface="Arial" panose="020B0604020202020204" pitchFamily="34" charset="0"/>
              <a:buChar cha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Verify the member’s eligibility through </a:t>
            </a:r>
            <a:r>
              <a:rPr lang="en-US" sz="12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 or by calling BlueCard Eligibility at 1-800-676-2583.</a:t>
            </a:r>
          </a:p>
          <a:p>
            <a:pPr marL="285750" indent="-285750">
              <a:spcBef>
                <a:spcPts val="300"/>
              </a:spcBef>
              <a:buClr>
                <a:schemeClr val="tx1"/>
              </a:buClr>
              <a:buFont typeface="Arial" panose="020B0604020202020204" pitchFamily="34" charset="0"/>
              <a:buChar cha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Carefully determine the member’s financial responsibility before processing payment.</a:t>
            </a:r>
          </a:p>
          <a:p>
            <a:pPr marL="285750" indent="-285750">
              <a:spcBef>
                <a:spcPts val="300"/>
              </a:spcBef>
              <a:buClr>
                <a:schemeClr val="tx1"/>
              </a:buClr>
              <a:buFont typeface="Arial" panose="020B0604020202020204" pitchFamily="34" charset="0"/>
              <a:buChar cha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If the member is using an HSA or HRA debit card, be sure to verify the member’s cost share before processing payment.</a:t>
            </a:r>
          </a:p>
        </p:txBody>
      </p:sp>
      <p:sp>
        <p:nvSpPr>
          <p:cNvPr id="12" name="Oval 11">
            <a:extLst>
              <a:ext uri="{FF2B5EF4-FFF2-40B4-BE49-F238E27FC236}">
                <a16:creationId xmlns:a16="http://schemas.microsoft.com/office/drawing/2014/main" id="{850C9826-1F15-A235-2F25-B2BC7DA0577F}"/>
              </a:ext>
            </a:extLst>
          </p:cNvPr>
          <p:cNvSpPr/>
          <p:nvPr/>
        </p:nvSpPr>
        <p:spPr bwMode="auto">
          <a:xfrm>
            <a:off x="4554785" y="4762261"/>
            <a:ext cx="510309" cy="411457"/>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13" name="Oval 12">
            <a:extLst>
              <a:ext uri="{FF2B5EF4-FFF2-40B4-BE49-F238E27FC236}">
                <a16:creationId xmlns:a16="http://schemas.microsoft.com/office/drawing/2014/main" id="{6DE0903B-2510-C48E-D5CB-8014D751CB73}"/>
              </a:ext>
            </a:extLst>
          </p:cNvPr>
          <p:cNvSpPr/>
          <p:nvPr/>
        </p:nvSpPr>
        <p:spPr bwMode="auto">
          <a:xfrm>
            <a:off x="1848856" y="3844619"/>
            <a:ext cx="520547" cy="243214"/>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2" name="Title 1">
            <a:extLst>
              <a:ext uri="{FF2B5EF4-FFF2-40B4-BE49-F238E27FC236}">
                <a16:creationId xmlns:a16="http://schemas.microsoft.com/office/drawing/2014/main" id="{C3EEE76E-3B27-E312-0C0A-94A14CC189C1}"/>
              </a:ext>
            </a:extLst>
          </p:cNvPr>
          <p:cNvSpPr>
            <a:spLocks noGrp="1"/>
          </p:cNvSpPr>
          <p:nvPr>
            <p:ph type="title"/>
          </p:nvPr>
        </p:nvSpPr>
        <p:spPr>
          <a:xfrm>
            <a:off x="282037" y="718698"/>
            <a:ext cx="11471563" cy="1325563"/>
          </a:xfrm>
        </p:spPr>
        <p:txBody>
          <a:bodyPr>
            <a:normAutofit/>
          </a:bodyPr>
          <a:lstStyle/>
          <a:p>
            <a:r>
              <a:rPr lang="en-US" sz="3600" dirty="0"/>
              <a:t>Identifying BlueCard Members</a:t>
            </a:r>
          </a:p>
        </p:txBody>
      </p:sp>
      <p:sp>
        <p:nvSpPr>
          <p:cNvPr id="6" name="Slide Number Placeholder 5">
            <a:extLst>
              <a:ext uri="{FF2B5EF4-FFF2-40B4-BE49-F238E27FC236}">
                <a16:creationId xmlns:a16="http://schemas.microsoft.com/office/drawing/2014/main" id="{E50AF577-34B8-2B11-A3CB-A0E7E2251EED}"/>
              </a:ext>
            </a:extLst>
          </p:cNvPr>
          <p:cNvSpPr>
            <a:spLocks noGrp="1"/>
          </p:cNvSpPr>
          <p:nvPr>
            <p:ph type="sldNum" sz="quarter" idx="12"/>
          </p:nvPr>
        </p:nvSpPr>
        <p:spPr/>
        <p:txBody>
          <a:bodyPr/>
          <a:lstStyle/>
          <a:p>
            <a:fld id="{6E0164D9-D6C1-A640-8D22-9F2FAF55BC19}" type="slidenum">
              <a:rPr lang="en-US" smtClean="0"/>
              <a:t>12</a:t>
            </a:fld>
            <a:endParaRPr lang="en-US"/>
          </a:p>
        </p:txBody>
      </p:sp>
    </p:spTree>
    <p:extLst>
      <p:ext uri="{BB962C8B-B14F-4D97-AF65-F5344CB8AC3E}">
        <p14:creationId xmlns:p14="http://schemas.microsoft.com/office/powerpoint/2010/main" val="105216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0422-0569-984C-6F42-0166F1FF8F89}"/>
              </a:ext>
            </a:extLst>
          </p:cNvPr>
          <p:cNvSpPr>
            <a:spLocks noGrp="1"/>
          </p:cNvSpPr>
          <p:nvPr>
            <p:ph type="title"/>
          </p:nvPr>
        </p:nvSpPr>
        <p:spPr>
          <a:xfrm>
            <a:off x="360219" y="673033"/>
            <a:ext cx="11471563" cy="1325563"/>
          </a:xfrm>
        </p:spPr>
        <p:txBody>
          <a:bodyPr>
            <a:normAutofit/>
          </a:bodyPr>
          <a:lstStyle/>
          <a:p>
            <a:r>
              <a:rPr lang="en-US" sz="3600" dirty="0"/>
              <a:t>ID Card Prefixes</a:t>
            </a:r>
          </a:p>
        </p:txBody>
      </p:sp>
      <p:sp>
        <p:nvSpPr>
          <p:cNvPr id="6" name="Content Placeholder 2">
            <a:extLst>
              <a:ext uri="{FF2B5EF4-FFF2-40B4-BE49-F238E27FC236}">
                <a16:creationId xmlns:a16="http://schemas.microsoft.com/office/drawing/2014/main" id="{D2C65E50-E55D-0645-41B2-17AAA550DB3D}"/>
              </a:ext>
            </a:extLst>
          </p:cNvPr>
          <p:cNvSpPr txBox="1">
            <a:spLocks/>
          </p:cNvSpPr>
          <p:nvPr/>
        </p:nvSpPr>
        <p:spPr>
          <a:xfrm>
            <a:off x="360218" y="1716388"/>
            <a:ext cx="11349700" cy="3651825"/>
          </a:xfrm>
          <a:prstGeom prst="rect">
            <a:avLst/>
          </a:prstGeom>
        </p:spPr>
        <p:txBody>
          <a:bodyPr>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buNone/>
            </a:pPr>
            <a:r>
              <a:rPr lang="en-US" sz="1600" dirty="0">
                <a:solidFill>
                  <a:schemeClr val="accent3">
                    <a:lumMod val="50000"/>
                  </a:schemeClr>
                </a:solidFill>
                <a:latin typeface="Arial" panose="020B0604020202020204" pitchFamily="34" charset="0"/>
                <a:cs typeface="Arial" panose="020B0604020202020204" pitchFamily="34" charset="0"/>
              </a:rPr>
              <a:t>The majority of Blue-branded ID cards display a three-character prefix in the first three positions of the subscriber’s ID number.</a:t>
            </a:r>
          </a:p>
          <a:p>
            <a:pPr marL="0" indent="0">
              <a:spcAft>
                <a:spcPts val="600"/>
              </a:spcAft>
              <a:buNone/>
            </a:pPr>
            <a:r>
              <a:rPr lang="en-US" sz="1600" dirty="0">
                <a:solidFill>
                  <a:schemeClr val="accent3">
                    <a:lumMod val="50000"/>
                  </a:schemeClr>
                </a:solidFill>
                <a:latin typeface="Arial" panose="020B0604020202020204" pitchFamily="34" charset="0"/>
                <a:cs typeface="Arial" panose="020B0604020202020204" pitchFamily="34" charset="0"/>
              </a:rPr>
              <a:t>Exceptions include: </a:t>
            </a:r>
          </a:p>
          <a:p>
            <a:pPr>
              <a:spcBef>
                <a:spcPts val="0"/>
              </a:spcBef>
              <a:buFont typeface="Arial" panose="020B0604020202020204" pitchFamily="34" charset="0"/>
              <a:buChar char="•"/>
            </a:pPr>
            <a:r>
              <a:rPr lang="en-US" sz="1600" dirty="0">
                <a:solidFill>
                  <a:schemeClr val="accent3">
                    <a:lumMod val="50000"/>
                  </a:schemeClr>
                </a:solidFill>
                <a:latin typeface="Arial" panose="020B0604020202020204" pitchFamily="34" charset="0"/>
                <a:cs typeface="Arial" panose="020B0604020202020204" pitchFamily="34" charset="0"/>
              </a:rPr>
              <a:t>Stand-alone vision and pharmacy when delivered through an intermediary model*</a:t>
            </a:r>
          </a:p>
          <a:p>
            <a:pPr>
              <a:spcBef>
                <a:spcPts val="0"/>
              </a:spcBef>
              <a:buFont typeface="Arial" panose="020B0604020202020204" pitchFamily="34" charset="0"/>
              <a:buChar char="•"/>
            </a:pPr>
            <a:r>
              <a:rPr lang="en-US" sz="1600" dirty="0">
                <a:solidFill>
                  <a:schemeClr val="accent3">
                    <a:lumMod val="50000"/>
                  </a:schemeClr>
                </a:solidFill>
                <a:latin typeface="Arial" panose="020B0604020202020204" pitchFamily="34" charset="0"/>
                <a:cs typeface="Arial" panose="020B0604020202020204" pitchFamily="34" charset="0"/>
              </a:rPr>
              <a:t>Stand-alone dental products*</a:t>
            </a:r>
          </a:p>
          <a:p>
            <a:pPr>
              <a:spcBef>
                <a:spcPts val="0"/>
              </a:spcBef>
              <a:buFont typeface="Arial" panose="020B0604020202020204" pitchFamily="34" charset="0"/>
              <a:buChar char="•"/>
            </a:pPr>
            <a:r>
              <a:rPr lang="en-US" sz="1600" dirty="0">
                <a:solidFill>
                  <a:schemeClr val="accent3">
                    <a:lumMod val="50000"/>
                  </a:schemeClr>
                </a:solidFill>
                <a:latin typeface="Arial" panose="020B0604020202020204" pitchFamily="34" charset="0"/>
                <a:cs typeface="Arial" panose="020B0604020202020204" pitchFamily="34" charset="0"/>
              </a:rPr>
              <a:t>Federal Employee Program (FEP) – has the letter “R” in front of the ID number*</a:t>
            </a:r>
          </a:p>
          <a:p>
            <a:pPr marL="0" indent="0">
              <a:buNone/>
            </a:pPr>
            <a:r>
              <a:rPr lang="en-US" sz="1600" dirty="0">
                <a:solidFill>
                  <a:schemeClr val="accent3">
                    <a:lumMod val="50000"/>
                  </a:schemeClr>
                </a:solidFill>
                <a:latin typeface="Arial" panose="020B0604020202020204" pitchFamily="34" charset="0"/>
                <a:cs typeface="Arial" panose="020B0604020202020204" pitchFamily="34" charset="0"/>
              </a:rPr>
              <a:t>*Follow instructions printed on these ID cards for how to verify eligibility, submit claims and for contact information.</a:t>
            </a:r>
          </a:p>
          <a:p>
            <a:pPr marL="0" indent="0">
              <a:buNone/>
            </a:pPr>
            <a:r>
              <a:rPr lang="en-US" sz="1600" dirty="0">
                <a:solidFill>
                  <a:schemeClr val="accent3">
                    <a:lumMod val="50000"/>
                  </a:schemeClr>
                </a:solidFill>
                <a:latin typeface="Arial" panose="020B0604020202020204" pitchFamily="34" charset="0"/>
                <a:cs typeface="Arial" panose="020B0604020202020204" pitchFamily="34" charset="0"/>
              </a:rPr>
              <a:t>The prefix is critical for any inquiries regarding the member, including eligibility and benefits, and is necessary for proper claim filing. </a:t>
            </a:r>
          </a:p>
          <a:p>
            <a:pPr marL="0" indent="0" algn="ctr">
              <a:buNone/>
            </a:pPr>
            <a:r>
              <a:rPr lang="en-US" sz="1800" dirty="0">
                <a:solidFill>
                  <a:schemeClr val="accent3">
                    <a:lumMod val="50000"/>
                  </a:schemeClr>
                </a:solidFill>
                <a:highlight>
                  <a:srgbClr val="FFFF00"/>
                </a:highlight>
                <a:latin typeface="Arial" panose="020B0604020202020204" pitchFamily="34" charset="0"/>
                <a:cs typeface="Arial" panose="020B0604020202020204" pitchFamily="34" charset="0"/>
              </a:rPr>
              <a:t>A1C</a:t>
            </a:r>
            <a:r>
              <a:rPr lang="en-US" sz="1800" dirty="0">
                <a:solidFill>
                  <a:schemeClr val="accent3">
                    <a:lumMod val="50000"/>
                  </a:schemeClr>
                </a:solidFill>
                <a:latin typeface="Arial" panose="020B0604020202020204" pitchFamily="34" charset="0"/>
                <a:cs typeface="Arial" panose="020B0604020202020204" pitchFamily="34" charset="0"/>
              </a:rPr>
              <a:t>1234567            </a:t>
            </a:r>
            <a:r>
              <a:rPr lang="en-US" sz="1800" dirty="0">
                <a:solidFill>
                  <a:schemeClr val="accent3">
                    <a:lumMod val="50000"/>
                  </a:schemeClr>
                </a:solidFill>
                <a:highlight>
                  <a:srgbClr val="FFFF00"/>
                </a:highlight>
                <a:latin typeface="Arial" panose="020B0604020202020204" pitchFamily="34" charset="0"/>
                <a:cs typeface="Arial" panose="020B0604020202020204" pitchFamily="34" charset="0"/>
              </a:rPr>
              <a:t>A1C</a:t>
            </a:r>
            <a:r>
              <a:rPr lang="en-US" sz="1800" dirty="0">
                <a:solidFill>
                  <a:schemeClr val="accent3">
                    <a:lumMod val="50000"/>
                  </a:schemeClr>
                </a:solidFill>
                <a:latin typeface="Arial" panose="020B0604020202020204" pitchFamily="34" charset="0"/>
                <a:cs typeface="Arial" panose="020B0604020202020204" pitchFamily="34" charset="0"/>
              </a:rPr>
              <a:t>1234H567            </a:t>
            </a:r>
            <a:r>
              <a:rPr lang="en-US" sz="1800" dirty="0">
                <a:solidFill>
                  <a:schemeClr val="accent3">
                    <a:lumMod val="50000"/>
                  </a:schemeClr>
                </a:solidFill>
                <a:highlight>
                  <a:srgbClr val="FFFF00"/>
                </a:highlight>
                <a:latin typeface="Arial" panose="020B0604020202020204" pitchFamily="34" charset="0"/>
                <a:cs typeface="Arial" panose="020B0604020202020204" pitchFamily="34" charset="0"/>
              </a:rPr>
              <a:t>A1C</a:t>
            </a:r>
            <a:r>
              <a:rPr lang="en-US" sz="1800" dirty="0">
                <a:solidFill>
                  <a:schemeClr val="accent3">
                    <a:lumMod val="50000"/>
                  </a:schemeClr>
                </a:solidFill>
                <a:latin typeface="Arial" panose="020B0604020202020204" pitchFamily="34" charset="0"/>
                <a:cs typeface="Arial" panose="020B0604020202020204" pitchFamily="34" charset="0"/>
              </a:rPr>
              <a:t>D1234H567         </a:t>
            </a:r>
            <a:r>
              <a:rPr lang="en-US" sz="1800" dirty="0">
                <a:solidFill>
                  <a:schemeClr val="accent3">
                    <a:lumMod val="50000"/>
                  </a:schemeClr>
                </a:solidFill>
                <a:highlight>
                  <a:srgbClr val="FFFF00"/>
                </a:highlight>
                <a:latin typeface="Arial" panose="020B0604020202020204" pitchFamily="34" charset="0"/>
                <a:cs typeface="Arial" panose="020B0604020202020204" pitchFamily="34" charset="0"/>
              </a:rPr>
              <a:t>A1C</a:t>
            </a:r>
            <a:r>
              <a:rPr lang="en-US" sz="1800" dirty="0">
                <a:solidFill>
                  <a:schemeClr val="accent3">
                    <a:lumMod val="50000"/>
                  </a:schemeClr>
                </a:solidFill>
                <a:latin typeface="Arial" panose="020B0604020202020204" pitchFamily="34" charset="0"/>
                <a:cs typeface="Arial" panose="020B0604020202020204" pitchFamily="34" charset="0"/>
              </a:rPr>
              <a:t>D1234H56789012</a:t>
            </a:r>
            <a:endParaRPr lang="en-US" sz="3600" dirty="0">
              <a:solidFill>
                <a:schemeClr val="accent3">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9CB39A1-8A64-5682-0247-80DB1B699606}"/>
              </a:ext>
            </a:extLst>
          </p:cNvPr>
          <p:cNvSpPr txBox="1"/>
          <p:nvPr/>
        </p:nvSpPr>
        <p:spPr>
          <a:xfrm>
            <a:off x="727788" y="5614482"/>
            <a:ext cx="10739534" cy="738664"/>
          </a:xfrm>
          <a:prstGeom prst="rect">
            <a:avLst/>
          </a:prstGeom>
          <a:solidFill>
            <a:srgbClr val="0070C0">
              <a:alpha val="20000"/>
            </a:srgbClr>
          </a:solidFill>
          <a:ln w="3175">
            <a:solidFill>
              <a:srgbClr val="0A437C"/>
            </a:solidFill>
          </a:ln>
        </p:spPr>
        <p:txBody>
          <a:bodyPr wrap="square" rtlCol="0" anchor="ctr">
            <a:spAutoFit/>
          </a:bodyPr>
          <a:lstStyle/>
          <a:p>
            <a:r>
              <a:rPr lang="en-US" sz="1400">
                <a:solidFill>
                  <a:srgbClr val="55565A"/>
                </a:solidFill>
                <a:latin typeface="Arial" panose="020B0604020202020204" pitchFamily="34" charset="0"/>
                <a:cs typeface="Arial" panose="020B0604020202020204" pitchFamily="34" charset="0"/>
              </a:rPr>
              <a:t>When filing the claim, always enter the ID number exactly as it appears on the member’s card, inclusive of the prefix, and include this complete identification number on any documents pertaining to services to ensure accurate handling by the Blue Plan. If the card presented has no prefix, follow the instructions on the back of the card for claims handling. </a:t>
            </a:r>
            <a:endParaRPr lang="en-US" sz="120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44773D0-6543-B9DC-45FD-D63353A2E217}"/>
              </a:ext>
            </a:extLst>
          </p:cNvPr>
          <p:cNvSpPr>
            <a:spLocks noGrp="1"/>
          </p:cNvSpPr>
          <p:nvPr>
            <p:ph type="sldNum" sz="quarter" idx="12"/>
          </p:nvPr>
        </p:nvSpPr>
        <p:spPr/>
        <p:txBody>
          <a:bodyPr/>
          <a:lstStyle/>
          <a:p>
            <a:fld id="{6E0164D9-D6C1-A640-8D22-9F2FAF55BC19}" type="slidenum">
              <a:rPr lang="en-US" smtClean="0"/>
              <a:t>13</a:t>
            </a:fld>
            <a:endParaRPr lang="en-US"/>
          </a:p>
        </p:txBody>
      </p:sp>
    </p:spTree>
    <p:extLst>
      <p:ext uri="{BB962C8B-B14F-4D97-AF65-F5344CB8AC3E}">
        <p14:creationId xmlns:p14="http://schemas.microsoft.com/office/powerpoint/2010/main" val="2069620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264545" y="2202238"/>
            <a:ext cx="7060642" cy="3132272"/>
            <a:chOff x="-977960" y="1828800"/>
            <a:chExt cx="10252440" cy="4548231"/>
          </a:xfrm>
        </p:grpSpPr>
        <p:graphicFrame>
          <p:nvGraphicFramePr>
            <p:cNvPr id="4" name="Diagram 3"/>
            <p:cNvGraphicFramePr/>
            <p:nvPr>
              <p:extLst>
                <p:ext uri="{D42A27DB-BD31-4B8C-83A1-F6EECF244321}">
                  <p14:modId xmlns:p14="http://schemas.microsoft.com/office/powerpoint/2010/main" val="2876928470"/>
                </p:ext>
              </p:extLst>
            </p:nvPr>
          </p:nvGraphicFramePr>
          <p:xfrm>
            <a:off x="533400" y="1828800"/>
            <a:ext cx="8741080" cy="454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8162"/>
            <a:stretch/>
          </p:blipFill>
          <p:spPr bwMode="auto">
            <a:xfrm>
              <a:off x="-977960" y="2158650"/>
              <a:ext cx="778280" cy="63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r="8126"/>
            <a:stretch/>
          </p:blipFill>
          <p:spPr bwMode="auto">
            <a:xfrm>
              <a:off x="-972281" y="3219877"/>
              <a:ext cx="792212" cy="65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r="9591"/>
            <a:stretch/>
          </p:blipFill>
          <p:spPr bwMode="auto">
            <a:xfrm>
              <a:off x="-898467" y="4254047"/>
              <a:ext cx="736170" cy="65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14" descr="Text&#10;&#10;Description automatically generated with medium confidence">
            <a:extLst>
              <a:ext uri="{FF2B5EF4-FFF2-40B4-BE49-F238E27FC236}">
                <a16:creationId xmlns:a16="http://schemas.microsoft.com/office/drawing/2014/main" id="{8FCB8567-9B82-4F43-AC39-657FF009669A}"/>
              </a:ext>
            </a:extLst>
          </p:cNvPr>
          <p:cNvPicPr/>
          <p:nvPr/>
        </p:nvPicPr>
        <p:blipFill>
          <a:blip r:embed="rId11">
            <a:extLst>
              <a:ext uri="{28A0092B-C50C-407E-A947-70E740481C1C}">
                <a14:useLocalDpi xmlns:a14="http://schemas.microsoft.com/office/drawing/2010/main" val="0"/>
              </a:ext>
            </a:extLst>
          </a:blip>
          <a:stretch>
            <a:fillRect/>
          </a:stretch>
        </p:blipFill>
        <p:spPr>
          <a:xfrm>
            <a:off x="2187539" y="4364950"/>
            <a:ext cx="770486" cy="718072"/>
          </a:xfrm>
          <a:prstGeom prst="rect">
            <a:avLst/>
          </a:prstGeom>
        </p:spPr>
      </p:pic>
      <p:sp>
        <p:nvSpPr>
          <p:cNvPr id="5" name="TextBox 4">
            <a:extLst>
              <a:ext uri="{FF2B5EF4-FFF2-40B4-BE49-F238E27FC236}">
                <a16:creationId xmlns:a16="http://schemas.microsoft.com/office/drawing/2014/main" id="{2CC20AF1-DA8C-3B1C-BA21-D99CF105FF15}"/>
              </a:ext>
            </a:extLst>
          </p:cNvPr>
          <p:cNvSpPr txBox="1"/>
          <p:nvPr/>
        </p:nvSpPr>
        <p:spPr>
          <a:xfrm>
            <a:off x="579063" y="5388863"/>
            <a:ext cx="11252718" cy="830997"/>
          </a:xfrm>
          <a:prstGeom prst="rect">
            <a:avLst/>
          </a:prstGeom>
          <a:noFill/>
        </p:spPr>
        <p:txBody>
          <a:bodyPr wrap="square" rtlCol="0">
            <a:spAutoFit/>
          </a:bodyPr>
          <a:lstStyle/>
          <a:p>
            <a:pPr defTabSz="457200">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Some member ID cards do not have a prefix or suitcase logo, which may indicate that claims are handled outside of the BlueCard Program. Please look for instructions or a telephone number on the back of the card for how to file claims. </a:t>
            </a:r>
          </a:p>
        </p:txBody>
      </p:sp>
      <p:sp>
        <p:nvSpPr>
          <p:cNvPr id="2" name="Title 1">
            <a:extLst>
              <a:ext uri="{FF2B5EF4-FFF2-40B4-BE49-F238E27FC236}">
                <a16:creationId xmlns:a16="http://schemas.microsoft.com/office/drawing/2014/main" id="{F9C40934-8174-1AD7-D811-078C6BCF7A59}"/>
              </a:ext>
            </a:extLst>
          </p:cNvPr>
          <p:cNvSpPr>
            <a:spLocks noGrp="1"/>
          </p:cNvSpPr>
          <p:nvPr>
            <p:ph type="title"/>
          </p:nvPr>
        </p:nvSpPr>
        <p:spPr/>
        <p:txBody>
          <a:bodyPr>
            <a:normAutofit/>
          </a:bodyPr>
          <a:lstStyle/>
          <a:p>
            <a:r>
              <a:rPr lang="en-US" sz="3600" dirty="0"/>
              <a:t>Identifying BlueCard Member ID Cards</a:t>
            </a:r>
          </a:p>
        </p:txBody>
      </p:sp>
      <p:sp>
        <p:nvSpPr>
          <p:cNvPr id="7" name="Slide Number Placeholder 6">
            <a:extLst>
              <a:ext uri="{FF2B5EF4-FFF2-40B4-BE49-F238E27FC236}">
                <a16:creationId xmlns:a16="http://schemas.microsoft.com/office/drawing/2014/main" id="{8FA4A6DF-C029-C720-9D44-7224337A5022}"/>
              </a:ext>
            </a:extLst>
          </p:cNvPr>
          <p:cNvSpPr>
            <a:spLocks noGrp="1"/>
          </p:cNvSpPr>
          <p:nvPr>
            <p:ph type="sldNum" sz="quarter" idx="12"/>
          </p:nvPr>
        </p:nvSpPr>
        <p:spPr/>
        <p:txBody>
          <a:bodyPr/>
          <a:lstStyle/>
          <a:p>
            <a:fld id="{6E0164D9-D6C1-A640-8D22-9F2FAF55BC19}" type="slidenum">
              <a:rPr lang="en-US" smtClean="0"/>
              <a:t>14</a:t>
            </a:fld>
            <a:endParaRPr lang="en-US"/>
          </a:p>
        </p:txBody>
      </p:sp>
    </p:spTree>
    <p:extLst>
      <p:ext uri="{BB962C8B-B14F-4D97-AF65-F5344CB8AC3E}">
        <p14:creationId xmlns:p14="http://schemas.microsoft.com/office/powerpoint/2010/main" val="257821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ard&#10;&#10;AI-generated content may be incorrect.">
            <a:extLst>
              <a:ext uri="{FF2B5EF4-FFF2-40B4-BE49-F238E27FC236}">
                <a16:creationId xmlns:a16="http://schemas.microsoft.com/office/drawing/2014/main" id="{8D5D6594-9C34-7651-0D0D-C1D6A38E191B}"/>
              </a:ext>
            </a:extLst>
          </p:cNvPr>
          <p:cNvPicPr>
            <a:picLocks noChangeAspect="1"/>
          </p:cNvPicPr>
          <p:nvPr/>
        </p:nvPicPr>
        <p:blipFill>
          <a:blip r:embed="rId3"/>
          <a:stretch>
            <a:fillRect/>
          </a:stretch>
        </p:blipFill>
        <p:spPr>
          <a:xfrm>
            <a:off x="6930443" y="3760739"/>
            <a:ext cx="4366110" cy="2796320"/>
          </a:xfrm>
          <a:prstGeom prst="rect">
            <a:avLst/>
          </a:prstGeom>
        </p:spPr>
      </p:pic>
      <p:sp>
        <p:nvSpPr>
          <p:cNvPr id="2" name="TextBox 1"/>
          <p:cNvSpPr txBox="1"/>
          <p:nvPr/>
        </p:nvSpPr>
        <p:spPr>
          <a:xfrm>
            <a:off x="492968" y="1863182"/>
            <a:ext cx="11104983" cy="2416046"/>
          </a:xfrm>
          <a:prstGeom prst="rect">
            <a:avLst/>
          </a:prstGeom>
          <a:noFill/>
        </p:spPr>
        <p:txBody>
          <a:bodyPr wrap="square" rtlCol="0">
            <a:spAutoFit/>
          </a:bodyPr>
          <a:lstStyle/>
          <a:p>
            <a:pPr marL="285750" indent="-285750" defTabSz="457200">
              <a:spcAft>
                <a:spcPts val="600"/>
              </a:spcAft>
              <a:buClr>
                <a:schemeClr val="tx1"/>
              </a:buClr>
              <a:buFont typeface="Corbel" panose="020B0503020204020204" pitchFamily="34" charset="0"/>
              <a:buChar char="•"/>
              <a:defRPr/>
            </a:pPr>
            <a:r>
              <a:rPr lang="en-US" sz="1400" dirty="0" err="1">
                <a:solidFill>
                  <a:srgbClr val="54565B"/>
                </a:solidFill>
                <a:latin typeface="Arial" panose="020B0604020202020204" pitchFamily="34" charset="0"/>
                <a:cs typeface="Arial" panose="020B0604020202020204" pitchFamily="34" charset="0"/>
              </a:rPr>
              <a:t>BlueHPN</a:t>
            </a:r>
            <a:r>
              <a:rPr lang="en-US" sz="1400" dirty="0">
                <a:solidFill>
                  <a:srgbClr val="54565B"/>
                </a:solidFill>
                <a:latin typeface="Arial" panose="020B0604020202020204" pitchFamily="34" charset="0"/>
                <a:cs typeface="Arial" panose="020B0604020202020204" pitchFamily="34" charset="0"/>
              </a:rPr>
              <a:t> is an Exclusive Provider Organization (EPO). This means benefits are only covered for care by in-network providers. </a:t>
            </a:r>
          </a:p>
          <a:p>
            <a:pPr marL="285750" indent="-285750" defTabSz="457200">
              <a:spcAft>
                <a:spcPts val="600"/>
              </a:spcAft>
              <a:buClr>
                <a:schemeClr val="tx1"/>
              </a:buClr>
              <a:buFont typeface="Corbel" panose="020B0503020204020204" pitchFamily="34" charset="0"/>
              <a:buChar char="•"/>
              <a:defRPr/>
            </a:pPr>
            <a:r>
              <a:rPr lang="en-US" sz="1400" dirty="0">
                <a:solidFill>
                  <a:srgbClr val="54565B"/>
                </a:solidFill>
                <a:latin typeface="Arial" panose="020B0604020202020204" pitchFamily="34" charset="0"/>
                <a:cs typeface="Arial" panose="020B0604020202020204" pitchFamily="34" charset="0"/>
              </a:rPr>
              <a:t>It is important to note that for non-</a:t>
            </a:r>
            <a:r>
              <a:rPr lang="en-US" sz="1400" dirty="0" err="1">
                <a:solidFill>
                  <a:srgbClr val="54565B"/>
                </a:solidFill>
                <a:latin typeface="Arial" panose="020B0604020202020204" pitchFamily="34" charset="0"/>
                <a:cs typeface="Arial" panose="020B0604020202020204" pitchFamily="34" charset="0"/>
              </a:rPr>
              <a:t>BlueHPN</a:t>
            </a:r>
            <a:r>
              <a:rPr lang="en-US" sz="1400" dirty="0">
                <a:solidFill>
                  <a:srgbClr val="54565B"/>
                </a:solidFill>
                <a:latin typeface="Arial" panose="020B0604020202020204" pitchFamily="34" charset="0"/>
                <a:cs typeface="Arial" panose="020B0604020202020204" pitchFamily="34" charset="0"/>
              </a:rPr>
              <a:t> providers, benefits for services incurred are limited to emergent care within </a:t>
            </a:r>
            <a:r>
              <a:rPr lang="en-US" sz="1400" dirty="0" err="1">
                <a:solidFill>
                  <a:srgbClr val="54565B"/>
                </a:solidFill>
                <a:latin typeface="Arial" panose="020B0604020202020204" pitchFamily="34" charset="0"/>
                <a:cs typeface="Arial" panose="020B0604020202020204" pitchFamily="34" charset="0"/>
              </a:rPr>
              <a:t>BlueHPN</a:t>
            </a:r>
            <a:r>
              <a:rPr lang="en-US" sz="1400" dirty="0">
                <a:solidFill>
                  <a:srgbClr val="54565B"/>
                </a:solidFill>
                <a:latin typeface="Arial" panose="020B0604020202020204" pitchFamily="34" charset="0"/>
                <a:cs typeface="Arial" panose="020B0604020202020204" pitchFamily="34" charset="0"/>
              </a:rPr>
              <a:t> product areas, and to urgent and emergent care outside of </a:t>
            </a:r>
            <a:r>
              <a:rPr lang="en-US" sz="1400" dirty="0" err="1">
                <a:solidFill>
                  <a:srgbClr val="54565B"/>
                </a:solidFill>
                <a:latin typeface="Arial" panose="020B0604020202020204" pitchFamily="34" charset="0"/>
                <a:cs typeface="Arial" panose="020B0604020202020204" pitchFamily="34" charset="0"/>
              </a:rPr>
              <a:t>BlueHPN</a:t>
            </a:r>
            <a:r>
              <a:rPr lang="en-US" sz="1400" dirty="0">
                <a:solidFill>
                  <a:srgbClr val="54565B"/>
                </a:solidFill>
                <a:latin typeface="Arial" panose="020B0604020202020204" pitchFamily="34" charset="0"/>
                <a:cs typeface="Arial" panose="020B0604020202020204" pitchFamily="34" charset="0"/>
              </a:rPr>
              <a:t> product areas.</a:t>
            </a:r>
          </a:p>
          <a:p>
            <a:pPr marL="285750" indent="-285750" defTabSz="457200">
              <a:spcAft>
                <a:spcPts val="600"/>
              </a:spcAft>
              <a:buClr>
                <a:schemeClr val="tx1"/>
              </a:buClr>
              <a:buFont typeface="Corbel" panose="020B0503020204020204" pitchFamily="34" charset="0"/>
              <a:buChar char="•"/>
              <a:defRPr/>
            </a:pPr>
            <a:r>
              <a:rPr lang="en-US" sz="1400" dirty="0">
                <a:solidFill>
                  <a:srgbClr val="54565B"/>
                </a:solidFill>
                <a:latin typeface="Arial" panose="020B0604020202020204" pitchFamily="34" charset="0"/>
                <a:cs typeface="Arial" panose="020B0604020202020204" pitchFamily="34" charset="0"/>
              </a:rPr>
              <a:t>Benefit limitations are included on the back of the </a:t>
            </a:r>
            <a:r>
              <a:rPr lang="en-US" sz="1400" dirty="0" err="1">
                <a:solidFill>
                  <a:srgbClr val="54565B"/>
                </a:solidFill>
                <a:latin typeface="Arial" panose="020B0604020202020204" pitchFamily="34" charset="0"/>
                <a:cs typeface="Arial" panose="020B0604020202020204" pitchFamily="34" charset="0"/>
              </a:rPr>
              <a:t>BlueHPN</a:t>
            </a:r>
            <a:r>
              <a:rPr lang="en-US" sz="1400" dirty="0">
                <a:solidFill>
                  <a:srgbClr val="54565B"/>
                </a:solidFill>
                <a:latin typeface="Arial" panose="020B0604020202020204" pitchFamily="34" charset="0"/>
                <a:cs typeface="Arial" panose="020B0604020202020204" pitchFamily="34" charset="0"/>
              </a:rPr>
              <a:t> member ID card. </a:t>
            </a:r>
          </a:p>
          <a:p>
            <a:pPr marL="285750" indent="-285750" defTabSz="457200">
              <a:spcAft>
                <a:spcPts val="600"/>
              </a:spcAft>
              <a:buClr>
                <a:schemeClr val="tx1"/>
              </a:buClr>
              <a:buFont typeface="Corbel" panose="020B0503020204020204" pitchFamily="34" charset="0"/>
              <a:buChar char="•"/>
              <a:defRPr/>
            </a:pPr>
            <a:r>
              <a:rPr lang="en-US" sz="1400" dirty="0" err="1">
                <a:solidFill>
                  <a:srgbClr val="54565B"/>
                </a:solidFill>
                <a:latin typeface="Arial" panose="020B0604020202020204" pitchFamily="34" charset="0"/>
                <a:cs typeface="Arial" panose="020B0604020202020204" pitchFamily="34" charset="0"/>
              </a:rPr>
              <a:t>BlueHPN</a:t>
            </a:r>
            <a:r>
              <a:rPr lang="en-US" sz="1400" dirty="0">
                <a:solidFill>
                  <a:srgbClr val="54565B"/>
                </a:solidFill>
                <a:latin typeface="Arial" panose="020B0604020202020204" pitchFamily="34" charset="0"/>
                <a:cs typeface="Arial" panose="020B0604020202020204" pitchFamily="34" charset="0"/>
              </a:rPr>
              <a:t> members are recognizable by: </a:t>
            </a:r>
          </a:p>
          <a:p>
            <a:pPr marL="742950" lvl="1" indent="-285750" defTabSz="457200">
              <a:spcAft>
                <a:spcPts val="600"/>
              </a:spcAft>
              <a:buClr>
                <a:srgbClr val="002060"/>
              </a:buClr>
              <a:buFont typeface="Courier New" panose="02070309020205020404" pitchFamily="49" charset="0"/>
              <a:buChar char="o"/>
              <a:defRPr/>
            </a:pPr>
            <a:r>
              <a:rPr lang="en-US" sz="1400" dirty="0">
                <a:solidFill>
                  <a:srgbClr val="54565B"/>
                </a:solidFill>
                <a:latin typeface="Arial" panose="020B0604020202020204" pitchFamily="34" charset="0"/>
                <a:cs typeface="Arial" panose="020B0604020202020204" pitchFamily="34" charset="0"/>
              </a:rPr>
              <a:t>The Blue High Performance Network name on the front </a:t>
            </a:r>
            <a:br>
              <a:rPr lang="en-US" sz="1400" dirty="0">
                <a:solidFill>
                  <a:srgbClr val="54565B"/>
                </a:solidFill>
                <a:latin typeface="Arial" panose="020B0604020202020204" pitchFamily="34" charset="0"/>
                <a:cs typeface="Arial" panose="020B0604020202020204" pitchFamily="34" charset="0"/>
              </a:rPr>
            </a:br>
            <a:r>
              <a:rPr lang="en-US" sz="1400" dirty="0">
                <a:solidFill>
                  <a:srgbClr val="54565B"/>
                </a:solidFill>
                <a:latin typeface="Arial" panose="020B0604020202020204" pitchFamily="34" charset="0"/>
                <a:cs typeface="Arial" panose="020B0604020202020204" pitchFamily="34" charset="0"/>
              </a:rPr>
              <a:t>of the member ID card.</a:t>
            </a:r>
          </a:p>
          <a:p>
            <a:pPr marL="742950" lvl="1" indent="-285750" defTabSz="457200">
              <a:spcAft>
                <a:spcPts val="600"/>
              </a:spcAft>
              <a:buClr>
                <a:srgbClr val="002060"/>
              </a:buClr>
              <a:buFont typeface="Courier New" panose="02070309020205020404" pitchFamily="49" charset="0"/>
              <a:buChar char="o"/>
              <a:defRPr/>
            </a:pPr>
            <a:r>
              <a:rPr lang="en-US" sz="1400" dirty="0">
                <a:solidFill>
                  <a:srgbClr val="54565B"/>
                </a:solidFill>
                <a:latin typeface="Arial" panose="020B0604020202020204" pitchFamily="34" charset="0"/>
                <a:cs typeface="Arial" panose="020B0604020202020204" pitchFamily="34" charset="0"/>
              </a:rPr>
              <a:t>The </a:t>
            </a:r>
            <a:r>
              <a:rPr lang="en-US" sz="1400" dirty="0" err="1">
                <a:solidFill>
                  <a:srgbClr val="54565B"/>
                </a:solidFill>
                <a:latin typeface="Arial" panose="020B0604020202020204" pitchFamily="34" charset="0"/>
                <a:cs typeface="Arial" panose="020B0604020202020204" pitchFamily="34" charset="0"/>
              </a:rPr>
              <a:t>BlueHPN</a:t>
            </a:r>
            <a:r>
              <a:rPr lang="en-US" sz="1400" dirty="0">
                <a:solidFill>
                  <a:srgbClr val="54565B"/>
                </a:solidFill>
                <a:latin typeface="Arial" panose="020B0604020202020204" pitchFamily="34" charset="0"/>
                <a:cs typeface="Arial" panose="020B0604020202020204" pitchFamily="34" charset="0"/>
              </a:rPr>
              <a:t> in a suitcase logo in the bottom right-hand </a:t>
            </a:r>
            <a:br>
              <a:rPr lang="en-US" sz="1400" dirty="0">
                <a:solidFill>
                  <a:srgbClr val="54565B"/>
                </a:solidFill>
                <a:latin typeface="Arial" panose="020B0604020202020204" pitchFamily="34" charset="0"/>
                <a:cs typeface="Arial" panose="020B0604020202020204" pitchFamily="34" charset="0"/>
              </a:rPr>
            </a:br>
            <a:r>
              <a:rPr lang="en-US" sz="1400" dirty="0">
                <a:solidFill>
                  <a:srgbClr val="54565B"/>
                </a:solidFill>
                <a:latin typeface="Arial" panose="020B0604020202020204" pitchFamily="34" charset="0"/>
                <a:cs typeface="Arial" panose="020B0604020202020204" pitchFamily="34" charset="0"/>
              </a:rPr>
              <a:t>corner of the member ID card.</a:t>
            </a:r>
            <a:endParaRPr lang="en-US" sz="1400" dirty="0">
              <a:solidFill>
                <a:srgbClr val="54565B"/>
              </a:solidFill>
              <a:latin typeface="Arial" panose="020B0604020202020204" pitchFamily="34" charset="0"/>
              <a:ea typeface="Segoe UI" panose="020B0502040204020203" pitchFamily="34" charset="0"/>
              <a:cs typeface="Arial" panose="020B0604020202020204" pitchFamily="34" charset="0"/>
            </a:endParaRPr>
          </a:p>
        </p:txBody>
      </p:sp>
      <p:sp>
        <p:nvSpPr>
          <p:cNvPr id="9" name="Oval 8">
            <a:extLst>
              <a:ext uri="{FF2B5EF4-FFF2-40B4-BE49-F238E27FC236}">
                <a16:creationId xmlns:a16="http://schemas.microsoft.com/office/drawing/2014/main" id="{BC53C2E2-4FCC-4F6F-967A-2B091F2D781B}"/>
              </a:ext>
            </a:extLst>
          </p:cNvPr>
          <p:cNvSpPr/>
          <p:nvPr/>
        </p:nvSpPr>
        <p:spPr bwMode="auto">
          <a:xfrm>
            <a:off x="10618710" y="6025309"/>
            <a:ext cx="677843" cy="459466"/>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3" name="Title 2">
            <a:extLst>
              <a:ext uri="{FF2B5EF4-FFF2-40B4-BE49-F238E27FC236}">
                <a16:creationId xmlns:a16="http://schemas.microsoft.com/office/drawing/2014/main" id="{6BEC2837-B94C-5AB2-1366-4ACFD8453285}"/>
              </a:ext>
            </a:extLst>
          </p:cNvPr>
          <p:cNvSpPr>
            <a:spLocks noGrp="1"/>
          </p:cNvSpPr>
          <p:nvPr>
            <p:ph type="title"/>
          </p:nvPr>
        </p:nvSpPr>
        <p:spPr>
          <a:xfrm>
            <a:off x="360218" y="701025"/>
            <a:ext cx="11471563" cy="1325563"/>
          </a:xfrm>
        </p:spPr>
        <p:txBody>
          <a:bodyPr>
            <a:normAutofit/>
          </a:bodyPr>
          <a:lstStyle/>
          <a:p>
            <a:r>
              <a:rPr lang="en-US" sz="3600" dirty="0"/>
              <a:t>Identifying </a:t>
            </a:r>
            <a:r>
              <a:rPr lang="en-US" sz="3600" dirty="0" err="1"/>
              <a:t>BlueHPN</a:t>
            </a:r>
            <a:r>
              <a:rPr lang="en-US" sz="3600" dirty="0"/>
              <a:t> Member ID Cards</a:t>
            </a:r>
          </a:p>
        </p:txBody>
      </p:sp>
      <p:sp>
        <p:nvSpPr>
          <p:cNvPr id="5" name="Slide Number Placeholder 4">
            <a:extLst>
              <a:ext uri="{FF2B5EF4-FFF2-40B4-BE49-F238E27FC236}">
                <a16:creationId xmlns:a16="http://schemas.microsoft.com/office/drawing/2014/main" id="{CD089AF2-6DCA-873D-6A67-520B9094CDB2}"/>
              </a:ext>
            </a:extLst>
          </p:cNvPr>
          <p:cNvSpPr>
            <a:spLocks noGrp="1"/>
          </p:cNvSpPr>
          <p:nvPr>
            <p:ph type="sldNum" sz="quarter" idx="12"/>
          </p:nvPr>
        </p:nvSpPr>
        <p:spPr/>
        <p:txBody>
          <a:bodyPr/>
          <a:lstStyle/>
          <a:p>
            <a:fld id="{6E0164D9-D6C1-A640-8D22-9F2FAF55BC19}" type="slidenum">
              <a:rPr lang="en-US" smtClean="0"/>
              <a:t>15</a:t>
            </a:fld>
            <a:endParaRPr lang="en-US"/>
          </a:p>
        </p:txBody>
      </p:sp>
      <p:sp>
        <p:nvSpPr>
          <p:cNvPr id="8" name="TextBox 7">
            <a:extLst>
              <a:ext uri="{FF2B5EF4-FFF2-40B4-BE49-F238E27FC236}">
                <a16:creationId xmlns:a16="http://schemas.microsoft.com/office/drawing/2014/main" id="{C8C5141E-F4D0-35FC-8DA7-D23EDD418D93}"/>
              </a:ext>
            </a:extLst>
          </p:cNvPr>
          <p:cNvSpPr txBox="1"/>
          <p:nvPr/>
        </p:nvSpPr>
        <p:spPr>
          <a:xfrm rot="19460144">
            <a:off x="7962162" y="4647357"/>
            <a:ext cx="2906493" cy="769441"/>
          </a:xfrm>
          <a:prstGeom prst="rect">
            <a:avLst/>
          </a:prstGeom>
          <a:noFill/>
        </p:spPr>
        <p:txBody>
          <a:bodyPr wrap="square" rtlCol="0">
            <a:spAutoFit/>
          </a:bodyPr>
          <a:lstStyle/>
          <a:p>
            <a:r>
              <a:rPr lang="en-US" sz="4400" dirty="0">
                <a:solidFill>
                  <a:schemeClr val="bg2">
                    <a:lumMod val="90000"/>
                    <a:alpha val="50000"/>
                  </a:schemeClr>
                </a:solidFill>
                <a:latin typeface="Aptos ExtraBold" panose="020F0502020204030204" pitchFamily="34" charset="0"/>
              </a:rPr>
              <a:t>SAMPLE</a:t>
            </a:r>
          </a:p>
        </p:txBody>
      </p:sp>
    </p:spTree>
    <p:extLst>
      <p:ext uri="{BB962C8B-B14F-4D97-AF65-F5344CB8AC3E}">
        <p14:creationId xmlns:p14="http://schemas.microsoft.com/office/powerpoint/2010/main" val="337713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430" y="2049123"/>
            <a:ext cx="11259505" cy="2893100"/>
          </a:xfrm>
          <a:prstGeom prst="rect">
            <a:avLst/>
          </a:prstGeom>
          <a:noFill/>
        </p:spPr>
        <p:txBody>
          <a:bodyPr wrap="square" rtlCol="0">
            <a:spAutoFit/>
          </a:bodyPr>
          <a:lstStyle/>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Medicare Advantage (MA) is the program alternative to standard Medicare Part A and Part B fee-for-service coverage, generally referred to as “traditional Medicare.”</a:t>
            </a:r>
          </a:p>
          <a:p>
            <a:pPr marL="285750" indent="-285750" defTabSz="457200">
              <a:buClr>
                <a:schemeClr val="tx1"/>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All Medicare Advantage Blue Plans must offer beneficiaries at least the standard Medicare Part A and B </a:t>
            </a:r>
            <a:b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benefits, but many offer additional covered services.</a:t>
            </a:r>
          </a:p>
          <a:p>
            <a:pPr marL="285750" indent="-285750" defTabSz="457200">
              <a:buClr>
                <a:schemeClr val="tx1"/>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Medicare Advantage organizations may also offer a Special Needs Plan (SNP).</a:t>
            </a:r>
          </a:p>
          <a:p>
            <a:pPr marL="285750" indent="-285750" defTabSz="457200">
              <a:buClr>
                <a:schemeClr val="tx1"/>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MA Blue Plans may allow in- and out-of-network benefits, depending on the type of product selected.</a:t>
            </a:r>
          </a:p>
          <a:p>
            <a:pPr marL="285750" indent="-285750" defTabSz="457200">
              <a:buClr>
                <a:srgbClr val="002060"/>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buClr>
                <a:srgbClr val="002060"/>
              </a:buCl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To verify eligibility and/or benefits for MA members from other Blue Plans, call BlueCard Eligibility, or submit an </a:t>
            </a:r>
            <a:b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inquiry through </a:t>
            </a:r>
            <a:r>
              <a:rPr lang="en-US" sz="1400" b="1" dirty="0" err="1">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iLinkBlue</a:t>
            </a:r>
            <a:r>
              <a:rPr lang="en-US" sz="1400"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a:t>
            </a:r>
          </a:p>
          <a:p>
            <a:pPr defTabSz="457200">
              <a:buClr>
                <a:srgbClr val="002060"/>
              </a:buCl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pic>
        <p:nvPicPr>
          <p:cNvPr id="4098" name="Picture 2" descr="G:\Provider\Share\Communications\ARTWORK\1378908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604" y="2484319"/>
            <a:ext cx="1959429" cy="2939936"/>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EC9362-CF68-42FB-8301-CC8647EE4689}"/>
              </a:ext>
            </a:extLst>
          </p:cNvPr>
          <p:cNvSpPr txBox="1"/>
          <p:nvPr/>
        </p:nvSpPr>
        <p:spPr>
          <a:xfrm>
            <a:off x="428643" y="5522891"/>
            <a:ext cx="11259504" cy="1169551"/>
          </a:xfrm>
          <a:prstGeom prst="rect">
            <a:avLst/>
          </a:prstGeom>
          <a:solidFill>
            <a:srgbClr val="0070C0">
              <a:alpha val="20000"/>
            </a:srgbClr>
          </a:solidFill>
          <a:ln w="3175">
            <a:solidFill>
              <a:srgbClr val="0070C0"/>
            </a:solidFill>
          </a:ln>
        </p:spPr>
        <p:txBody>
          <a:bodyPr wrap="square" rtlCol="0">
            <a:spAutoFit/>
          </a:bodyPr>
          <a:lstStyle/>
          <a:p>
            <a:pPr defTabSz="457200">
              <a:buClr>
                <a:srgbClr val="002060"/>
              </a:buCl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Louisiana Blue offers two MA products statewide</a:t>
            </a:r>
          </a:p>
          <a:p>
            <a:pPr marL="742950" lvl="1" indent="-285750" defTabSz="457200">
              <a:spcBef>
                <a:spcPts val="600"/>
              </a:spcBef>
              <a:buClr>
                <a:schemeClr val="tx1"/>
              </a:buClr>
              <a:buFont typeface="Arial" panose="020B0604020202020204" pitchFamily="34" charset="0"/>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Blue Advantage (HMO)</a:t>
            </a:r>
          </a:p>
          <a:p>
            <a:pPr marL="742950" lvl="1" indent="-285750" defTabSz="457200">
              <a:spcAft>
                <a:spcPts val="600"/>
              </a:spcAft>
              <a:buClr>
                <a:schemeClr val="tx1"/>
              </a:buClr>
              <a:buFont typeface="Arial" panose="020B0604020202020204" pitchFamily="34" charset="0"/>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Blue Advantage (PPO)</a:t>
            </a:r>
          </a:p>
          <a:p>
            <a:pPr defTabSz="457200">
              <a:defRPr/>
            </a:pPr>
            <a:r>
              <a:rPr lang="en-US" sz="1200" dirty="0">
                <a:solidFill>
                  <a:srgbClr val="55565A"/>
                </a:solidFill>
                <a:latin typeface="Arial" panose="020B0604020202020204" pitchFamily="34" charset="0"/>
                <a:cs typeface="Arial" panose="020B0604020202020204" pitchFamily="34" charset="0"/>
              </a:rPr>
              <a:t>Benefit and eligibility for these products are handled through the Blue Advantage Provider Portal (</a:t>
            </a:r>
            <a:r>
              <a:rPr lang="en-US" sz="1200" b="1" dirty="0">
                <a:solidFill>
                  <a:schemeClr val="tx1">
                    <a:lumMod val="65000"/>
                    <a:lumOff val="35000"/>
                  </a:schemeClr>
                </a:solidFill>
                <a:latin typeface="Arial" panose="020B0604020202020204" pitchFamily="34" charset="0"/>
                <a:cs typeface="Arial" panose="020B0604020202020204" pitchFamily="34" charset="0"/>
              </a:rPr>
              <a:t>www.lablue.com/ilinkblue </a:t>
            </a:r>
            <a:r>
              <a:rPr lang="en-US" sz="1200" dirty="0">
                <a:solidFill>
                  <a:srgbClr val="55565A"/>
                </a:solidFill>
                <a:latin typeface="Arial" panose="020B0604020202020204" pitchFamily="34" charset="0"/>
                <a:cs typeface="Arial" panose="020B0604020202020204" pitchFamily="34" charset="0"/>
              </a:rPr>
              <a:t>&gt;Blue Advantage). This tool is not used for BlueCard MA members.</a:t>
            </a:r>
          </a:p>
        </p:txBody>
      </p:sp>
      <p:sp>
        <p:nvSpPr>
          <p:cNvPr id="4" name="Title 3">
            <a:extLst>
              <a:ext uri="{FF2B5EF4-FFF2-40B4-BE49-F238E27FC236}">
                <a16:creationId xmlns:a16="http://schemas.microsoft.com/office/drawing/2014/main" id="{6FF43B24-99E2-E6C6-27E2-068CBF4BCF36}"/>
              </a:ext>
            </a:extLst>
          </p:cNvPr>
          <p:cNvSpPr>
            <a:spLocks noGrp="1"/>
          </p:cNvSpPr>
          <p:nvPr>
            <p:ph type="title"/>
          </p:nvPr>
        </p:nvSpPr>
        <p:spPr>
          <a:xfrm>
            <a:off x="288400" y="723560"/>
            <a:ext cx="11471563" cy="1325563"/>
          </a:xfrm>
        </p:spPr>
        <p:txBody>
          <a:bodyPr>
            <a:normAutofit/>
          </a:bodyPr>
          <a:lstStyle/>
          <a:p>
            <a:r>
              <a:rPr lang="en-US" sz="3600" dirty="0"/>
              <a:t>Medicare Advantage Members from Other Blue Plans</a:t>
            </a:r>
          </a:p>
        </p:txBody>
      </p:sp>
      <p:sp>
        <p:nvSpPr>
          <p:cNvPr id="6" name="Slide Number Placeholder 5">
            <a:extLst>
              <a:ext uri="{FF2B5EF4-FFF2-40B4-BE49-F238E27FC236}">
                <a16:creationId xmlns:a16="http://schemas.microsoft.com/office/drawing/2014/main" id="{01A1A590-96B6-7F48-E156-9BC0653875A8}"/>
              </a:ext>
            </a:extLst>
          </p:cNvPr>
          <p:cNvSpPr>
            <a:spLocks noGrp="1"/>
          </p:cNvSpPr>
          <p:nvPr>
            <p:ph type="sldNum" sz="quarter" idx="12"/>
          </p:nvPr>
        </p:nvSpPr>
        <p:spPr/>
        <p:txBody>
          <a:bodyPr/>
          <a:lstStyle/>
          <a:p>
            <a:fld id="{6E0164D9-D6C1-A640-8D22-9F2FAF55BC19}" type="slidenum">
              <a:rPr lang="en-US" smtClean="0"/>
              <a:t>16</a:t>
            </a:fld>
            <a:endParaRPr lang="en-US"/>
          </a:p>
        </p:txBody>
      </p:sp>
    </p:spTree>
    <p:extLst>
      <p:ext uri="{BB962C8B-B14F-4D97-AF65-F5344CB8AC3E}">
        <p14:creationId xmlns:p14="http://schemas.microsoft.com/office/powerpoint/2010/main" val="350595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A402F7-6F63-42C2-B50F-7F24AA44CE09}"/>
              </a:ext>
            </a:extLst>
          </p:cNvPr>
          <p:cNvSpPr/>
          <p:nvPr/>
        </p:nvSpPr>
        <p:spPr bwMode="auto">
          <a:xfrm>
            <a:off x="776485" y="2696914"/>
            <a:ext cx="10431615" cy="800552"/>
          </a:xfrm>
          <a:prstGeom prst="rect">
            <a:avLst/>
          </a:prstGeom>
          <a:solidFill>
            <a:schemeClr val="accent5">
              <a:alpha val="20000"/>
            </a:schemeClr>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4" name="TextBox 3">
            <a:extLst>
              <a:ext uri="{FF2B5EF4-FFF2-40B4-BE49-F238E27FC236}">
                <a16:creationId xmlns:a16="http://schemas.microsoft.com/office/drawing/2014/main" id="{6AC24679-FC59-432B-BCA8-09CE6C15DB94}"/>
              </a:ext>
            </a:extLst>
          </p:cNvPr>
          <p:cNvSpPr txBox="1"/>
          <p:nvPr/>
        </p:nvSpPr>
        <p:spPr>
          <a:xfrm>
            <a:off x="4290336" y="3757137"/>
            <a:ext cx="3185517" cy="1754326"/>
          </a:xfrm>
          <a:prstGeom prst="rect">
            <a:avLst/>
          </a:prstGeom>
          <a:noFill/>
        </p:spPr>
        <p:txBody>
          <a:bodyPr wrap="square" rtlCol="0">
            <a:spAutoFit/>
          </a:bodyPr>
          <a:lstStyle/>
          <a:p>
            <a:pPr defTabSz="457200">
              <a:defRPr/>
            </a:pPr>
            <a:r>
              <a:rPr lang="en-US" sz="1200" dirty="0">
                <a:solidFill>
                  <a:srgbClr val="55565A"/>
                </a:solidFill>
                <a:latin typeface="Arial" panose="020B0604020202020204" pitchFamily="34" charset="0"/>
                <a:cs typeface="Arial" panose="020B0604020202020204" pitchFamily="34" charset="0"/>
              </a:rPr>
              <a:t>but do accept Medicare and you see Blue MA PPO members; you will be reimbursed for covered services at the Medicare allowed amount based on where the services were rendered and under the member’s out-of-network benefits. For urgent or emergent care, you will be reimbursed at the member’s in-network benefit level.</a:t>
            </a:r>
          </a:p>
        </p:txBody>
      </p:sp>
      <p:sp>
        <p:nvSpPr>
          <p:cNvPr id="5" name="TextBox 4">
            <a:extLst>
              <a:ext uri="{FF2B5EF4-FFF2-40B4-BE49-F238E27FC236}">
                <a16:creationId xmlns:a16="http://schemas.microsoft.com/office/drawing/2014/main" id="{4C448D42-91B5-4B00-B00A-AF88E9CE13FB}"/>
              </a:ext>
            </a:extLst>
          </p:cNvPr>
          <p:cNvSpPr txBox="1"/>
          <p:nvPr/>
        </p:nvSpPr>
        <p:spPr>
          <a:xfrm>
            <a:off x="360218" y="1962610"/>
            <a:ext cx="11264150" cy="523220"/>
          </a:xfrm>
          <a:prstGeom prst="rect">
            <a:avLst/>
          </a:prstGeom>
          <a:noFill/>
        </p:spPr>
        <p:txBody>
          <a:bodyPr wrap="square" rtlCol="0">
            <a:spAutoFit/>
          </a:bodyPr>
          <a:lstStyle/>
          <a:p>
            <a:pPr defTabSz="457200">
              <a:spcAft>
                <a:spcPts val="900"/>
              </a:spcAft>
              <a:defRPr/>
            </a:pPr>
            <a:r>
              <a:rPr lang="en-US" sz="1400" dirty="0">
                <a:solidFill>
                  <a:srgbClr val="55565A"/>
                </a:solidFill>
                <a:latin typeface="Arial" panose="020B0604020202020204" pitchFamily="34" charset="0"/>
                <a:cs typeface="Arial" panose="020B0604020202020204" pitchFamily="34" charset="0"/>
              </a:rPr>
              <a:t>All Blue Plans that offer a MA PPO Plan participate in reciprocal network sharing. This allows Blue MA PPO members to obtain in-network benefits in the service area of any other Blue MA PPO Plan as long as the member sees a contracted MA PPO provider. </a:t>
            </a:r>
          </a:p>
        </p:txBody>
      </p:sp>
      <p:pic>
        <p:nvPicPr>
          <p:cNvPr id="7" name="Picture 6" descr="A drawing of a face&#10;&#10;Description generated with high confidence">
            <a:extLst>
              <a:ext uri="{FF2B5EF4-FFF2-40B4-BE49-F238E27FC236}">
                <a16:creationId xmlns:a16="http://schemas.microsoft.com/office/drawing/2014/main" id="{F83C278B-60E9-4368-98EC-CFD555D26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693" y="5864249"/>
            <a:ext cx="1480708" cy="710740"/>
          </a:xfrm>
          <a:prstGeom prst="rect">
            <a:avLst/>
          </a:prstGeom>
        </p:spPr>
      </p:pic>
      <p:sp>
        <p:nvSpPr>
          <p:cNvPr id="8" name="TextBox 7">
            <a:extLst>
              <a:ext uri="{FF2B5EF4-FFF2-40B4-BE49-F238E27FC236}">
                <a16:creationId xmlns:a16="http://schemas.microsoft.com/office/drawing/2014/main" id="{E6DB9E8D-2325-4C8B-8556-6D60B68422C5}"/>
              </a:ext>
            </a:extLst>
          </p:cNvPr>
          <p:cNvSpPr txBox="1"/>
          <p:nvPr/>
        </p:nvSpPr>
        <p:spPr>
          <a:xfrm>
            <a:off x="3205717" y="6202079"/>
            <a:ext cx="7671590" cy="307777"/>
          </a:xfrm>
          <a:prstGeom prst="rect">
            <a:avLst/>
          </a:prstGeom>
          <a:noFill/>
        </p:spPr>
        <p:txBody>
          <a:bodyPr wrap="square" rtlCol="0">
            <a:spAutoFit/>
          </a:bodyPr>
          <a:lstStyle/>
          <a:p>
            <a:pPr defTabSz="457200">
              <a:defRPr/>
            </a:pPr>
            <a:r>
              <a:rPr lang="en-US" sz="1400" b="1" dirty="0">
                <a:solidFill>
                  <a:schemeClr val="tx1">
                    <a:lumMod val="65000"/>
                    <a:lumOff val="35000"/>
                  </a:schemeClr>
                </a:solidFill>
                <a:latin typeface="Arial" panose="020B0604020202020204" pitchFamily="34" charset="0"/>
                <a:cs typeface="Arial" panose="020B0604020202020204" pitchFamily="34" charset="0"/>
              </a:rPr>
              <a:t>Blue MA PPO members are recognizable by the “MA” suitcase on the member ID card. </a:t>
            </a:r>
          </a:p>
        </p:txBody>
      </p:sp>
      <p:sp>
        <p:nvSpPr>
          <p:cNvPr id="9" name="TextBox 8">
            <a:extLst>
              <a:ext uri="{FF2B5EF4-FFF2-40B4-BE49-F238E27FC236}">
                <a16:creationId xmlns:a16="http://schemas.microsoft.com/office/drawing/2014/main" id="{22E270B1-194E-41AB-A005-74D74B77A4CA}"/>
              </a:ext>
            </a:extLst>
          </p:cNvPr>
          <p:cNvSpPr txBox="1"/>
          <p:nvPr/>
        </p:nvSpPr>
        <p:spPr>
          <a:xfrm>
            <a:off x="8061383" y="3709975"/>
            <a:ext cx="3146719" cy="830997"/>
          </a:xfrm>
          <a:prstGeom prst="rect">
            <a:avLst/>
          </a:prstGeom>
          <a:noFill/>
        </p:spPr>
        <p:txBody>
          <a:bodyPr wrap="square" rtlCol="0">
            <a:spAutoFit/>
          </a:bodyPr>
          <a:lstStyle/>
          <a:p>
            <a:pPr defTabSz="457200">
              <a:spcAft>
                <a:spcPts val="900"/>
              </a:spcAft>
              <a:defRPr/>
            </a:pPr>
            <a:r>
              <a:rPr lang="en-US" sz="1200" dirty="0">
                <a:solidFill>
                  <a:srgbClr val="55565A"/>
                </a:solidFill>
                <a:latin typeface="Arial" panose="020B0604020202020204" pitchFamily="34" charset="0"/>
                <a:cs typeface="Arial" panose="020B0604020202020204" pitchFamily="34" charset="0"/>
              </a:rPr>
              <a:t>you do not have to provide care for Blue MA PPO out-of-area members. The same contractual arrangements apply to these out-of-area network sharing members.</a:t>
            </a:r>
          </a:p>
        </p:txBody>
      </p:sp>
      <p:sp>
        <p:nvSpPr>
          <p:cNvPr id="11" name="TextBox 10">
            <a:extLst>
              <a:ext uri="{FF2B5EF4-FFF2-40B4-BE49-F238E27FC236}">
                <a16:creationId xmlns:a16="http://schemas.microsoft.com/office/drawing/2014/main" id="{F67E60B9-6CFF-4644-B0F9-D99DA7FCF82C}"/>
              </a:ext>
            </a:extLst>
          </p:cNvPr>
          <p:cNvSpPr txBox="1"/>
          <p:nvPr/>
        </p:nvSpPr>
        <p:spPr>
          <a:xfrm>
            <a:off x="4261690" y="2832218"/>
            <a:ext cx="3155073" cy="523220"/>
          </a:xfrm>
          <a:prstGeom prst="rect">
            <a:avLst/>
          </a:prstGeom>
          <a:noFill/>
        </p:spPr>
        <p:txBody>
          <a:bodyPr wrap="square" rtlCol="0">
            <a:spAutoFit/>
          </a:bodyPr>
          <a:lstStyle/>
          <a:p>
            <a:pPr defTabSz="457200">
              <a:defRPr/>
            </a:pPr>
            <a:r>
              <a:rPr lang="en-US" sz="1400" b="1" dirty="0">
                <a:solidFill>
                  <a:srgbClr val="00A3DB"/>
                </a:solidFill>
                <a:latin typeface="Arial" panose="020B0604020202020204" pitchFamily="34" charset="0"/>
                <a:ea typeface="Segoe UI" panose="020B0502040204020203" pitchFamily="34" charset="0"/>
                <a:cs typeface="Arial" panose="020B0604020202020204" pitchFamily="34" charset="0"/>
              </a:rPr>
              <a:t>If you are NOT a participating provider in our MA PPO network…</a:t>
            </a:r>
            <a:endParaRPr lang="en-US" sz="1400" dirty="0">
              <a:solidFill>
                <a:srgbClr val="00A3DB"/>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639E204-A4A9-47FF-9487-68EC79CA12F2}"/>
              </a:ext>
            </a:extLst>
          </p:cNvPr>
          <p:cNvSpPr txBox="1"/>
          <p:nvPr/>
        </p:nvSpPr>
        <p:spPr>
          <a:xfrm>
            <a:off x="776486" y="3759815"/>
            <a:ext cx="3244167" cy="1200329"/>
          </a:xfrm>
          <a:prstGeom prst="rect">
            <a:avLst/>
          </a:prstGeom>
          <a:noFill/>
        </p:spPr>
        <p:txBody>
          <a:bodyPr wrap="square" rtlCol="0">
            <a:spAutoFit/>
          </a:bodyPr>
          <a:lstStyle/>
          <a:p>
            <a:pPr defTabSz="457200">
              <a:defRPr/>
            </a:pPr>
            <a:r>
              <a:rPr lang="en-US" sz="1200" dirty="0">
                <a:solidFill>
                  <a:srgbClr val="55565A"/>
                </a:solidFill>
                <a:latin typeface="Arial" panose="020B0604020202020204" pitchFamily="34" charset="0"/>
                <a:cs typeface="Arial" panose="020B0604020202020204" pitchFamily="34" charset="0"/>
              </a:rPr>
              <a:t>you should provide the same access to care for Blue MA PPO members as you do for our members. Services will be reimbursed in accordance with your Louisiana Blue MA PPO allowable charges. The Blue MA PPO member’s in-network benefits will apply.</a:t>
            </a:r>
          </a:p>
        </p:txBody>
      </p:sp>
      <p:sp>
        <p:nvSpPr>
          <p:cNvPr id="14" name="TextBox 13">
            <a:extLst>
              <a:ext uri="{FF2B5EF4-FFF2-40B4-BE49-F238E27FC236}">
                <a16:creationId xmlns:a16="http://schemas.microsoft.com/office/drawing/2014/main" id="{3F67C1D4-73A7-4FD7-9415-4C04E68AFD9C}"/>
              </a:ext>
            </a:extLst>
          </p:cNvPr>
          <p:cNvSpPr txBox="1"/>
          <p:nvPr/>
        </p:nvSpPr>
        <p:spPr>
          <a:xfrm>
            <a:off x="8061384" y="2852140"/>
            <a:ext cx="2894789" cy="523220"/>
          </a:xfrm>
          <a:prstGeom prst="rect">
            <a:avLst/>
          </a:prstGeom>
          <a:noFill/>
        </p:spPr>
        <p:txBody>
          <a:bodyPr wrap="square" rtlCol="0">
            <a:spAutoFit/>
          </a:bodyPr>
          <a:lstStyle/>
          <a:p>
            <a:pPr defTabSz="457200">
              <a:defRPr/>
            </a:pPr>
            <a:r>
              <a:rPr lang="en-US" sz="1400" b="1" dirty="0">
                <a:solidFill>
                  <a:srgbClr val="00A3DB"/>
                </a:solidFill>
                <a:latin typeface="Arial" panose="020B0604020202020204" pitchFamily="34" charset="0"/>
                <a:cs typeface="Arial" panose="020B0604020202020204" pitchFamily="34" charset="0"/>
              </a:rPr>
              <a:t>If your practice is closed to new members…</a:t>
            </a:r>
          </a:p>
        </p:txBody>
      </p:sp>
      <p:sp>
        <p:nvSpPr>
          <p:cNvPr id="15" name="TextBox 14">
            <a:extLst>
              <a:ext uri="{FF2B5EF4-FFF2-40B4-BE49-F238E27FC236}">
                <a16:creationId xmlns:a16="http://schemas.microsoft.com/office/drawing/2014/main" id="{14A536F3-2C6E-453D-9846-A66FE4E9584F}"/>
              </a:ext>
            </a:extLst>
          </p:cNvPr>
          <p:cNvSpPr txBox="1"/>
          <p:nvPr/>
        </p:nvSpPr>
        <p:spPr>
          <a:xfrm>
            <a:off x="1017522" y="2833899"/>
            <a:ext cx="3003131" cy="523220"/>
          </a:xfrm>
          <a:prstGeom prst="rect">
            <a:avLst/>
          </a:prstGeom>
          <a:noFill/>
        </p:spPr>
        <p:txBody>
          <a:bodyPr wrap="square" rtlCol="0">
            <a:spAutoFit/>
          </a:bodyPr>
          <a:lstStyle/>
          <a:p>
            <a:pPr defTabSz="457200">
              <a:defRPr/>
            </a:pPr>
            <a:r>
              <a:rPr lang="en-US" sz="1400" b="1" dirty="0">
                <a:solidFill>
                  <a:srgbClr val="00A3DB"/>
                </a:solidFill>
                <a:latin typeface="Arial" panose="020B0604020202020204" pitchFamily="34" charset="0"/>
                <a:cs typeface="Arial" panose="020B0604020202020204" pitchFamily="34" charset="0"/>
              </a:rPr>
              <a:t>If you are a participating provider in our MA PPO network…</a:t>
            </a:r>
          </a:p>
        </p:txBody>
      </p:sp>
      <p:cxnSp>
        <p:nvCxnSpPr>
          <p:cNvPr id="19" name="Straight Connector 18">
            <a:extLst>
              <a:ext uri="{FF2B5EF4-FFF2-40B4-BE49-F238E27FC236}">
                <a16:creationId xmlns:a16="http://schemas.microsoft.com/office/drawing/2014/main" id="{EB84FCF8-A473-4609-9C6E-D959806CB434}"/>
              </a:ext>
            </a:extLst>
          </p:cNvPr>
          <p:cNvCxnSpPr>
            <a:cxnSpLocks/>
          </p:cNvCxnSpPr>
          <p:nvPr/>
        </p:nvCxnSpPr>
        <p:spPr bwMode="auto">
          <a:xfrm>
            <a:off x="4020653" y="2739485"/>
            <a:ext cx="0" cy="2956644"/>
          </a:xfrm>
          <a:prstGeom prst="line">
            <a:avLst/>
          </a:prstGeom>
          <a:noFill/>
          <a:ln w="12700" cap="flat" cmpd="sng" algn="ctr">
            <a:solidFill>
              <a:srgbClr val="0A437C"/>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AAF775D8-FAA1-40FA-97B1-96C2A84BF92C}"/>
              </a:ext>
            </a:extLst>
          </p:cNvPr>
          <p:cNvCxnSpPr>
            <a:cxnSpLocks/>
          </p:cNvCxnSpPr>
          <p:nvPr/>
        </p:nvCxnSpPr>
        <p:spPr bwMode="auto">
          <a:xfrm>
            <a:off x="7809271" y="2739485"/>
            <a:ext cx="0" cy="2956644"/>
          </a:xfrm>
          <a:prstGeom prst="line">
            <a:avLst/>
          </a:prstGeom>
          <a:noFill/>
          <a:ln w="12700" cap="flat" cmpd="sng" algn="ctr">
            <a:solidFill>
              <a:srgbClr val="0A437C"/>
            </a:solidFill>
            <a:prstDash val="solid"/>
            <a:round/>
            <a:headEnd type="none" w="med" len="med"/>
            <a:tailEnd type="none" w="med" len="med"/>
          </a:ln>
          <a:effectLst/>
        </p:spPr>
      </p:cxnSp>
      <p:sp>
        <p:nvSpPr>
          <p:cNvPr id="2" name="Title 1">
            <a:extLst>
              <a:ext uri="{FF2B5EF4-FFF2-40B4-BE49-F238E27FC236}">
                <a16:creationId xmlns:a16="http://schemas.microsoft.com/office/drawing/2014/main" id="{AD6CF333-1ACE-8F41-CA32-5B151F619532}"/>
              </a:ext>
            </a:extLst>
          </p:cNvPr>
          <p:cNvSpPr>
            <a:spLocks noGrp="1"/>
          </p:cNvSpPr>
          <p:nvPr>
            <p:ph type="title"/>
          </p:nvPr>
        </p:nvSpPr>
        <p:spPr>
          <a:xfrm>
            <a:off x="360218" y="719682"/>
            <a:ext cx="11471563" cy="1325563"/>
          </a:xfrm>
        </p:spPr>
        <p:txBody>
          <a:bodyPr>
            <a:normAutofit/>
          </a:bodyPr>
          <a:lstStyle/>
          <a:p>
            <a:r>
              <a:rPr lang="en-US" sz="3600" dirty="0"/>
              <a:t>Medicare Advantage PPO Network Sharing</a:t>
            </a:r>
          </a:p>
        </p:txBody>
      </p:sp>
      <p:sp>
        <p:nvSpPr>
          <p:cNvPr id="13" name="Slide Number Placeholder 12">
            <a:extLst>
              <a:ext uri="{FF2B5EF4-FFF2-40B4-BE49-F238E27FC236}">
                <a16:creationId xmlns:a16="http://schemas.microsoft.com/office/drawing/2014/main" id="{3B5BE621-0351-1910-4931-2A52919DE5C2}"/>
              </a:ext>
            </a:extLst>
          </p:cNvPr>
          <p:cNvSpPr>
            <a:spLocks noGrp="1"/>
          </p:cNvSpPr>
          <p:nvPr>
            <p:ph type="sldNum" sz="quarter" idx="12"/>
          </p:nvPr>
        </p:nvSpPr>
        <p:spPr/>
        <p:txBody>
          <a:bodyPr/>
          <a:lstStyle/>
          <a:p>
            <a:fld id="{6E0164D9-D6C1-A640-8D22-9F2FAF55BC19}" type="slidenum">
              <a:rPr lang="en-US" smtClean="0"/>
              <a:t>17</a:t>
            </a:fld>
            <a:endParaRPr lang="en-US"/>
          </a:p>
        </p:txBody>
      </p:sp>
    </p:spTree>
    <p:extLst>
      <p:ext uri="{BB962C8B-B14F-4D97-AF65-F5344CB8AC3E}">
        <p14:creationId xmlns:p14="http://schemas.microsoft.com/office/powerpoint/2010/main" val="329014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FA94E66-9566-0ADD-B7CD-3E2C1F443906}"/>
              </a:ext>
            </a:extLst>
          </p:cNvPr>
          <p:cNvSpPr txBox="1">
            <a:spLocks/>
          </p:cNvSpPr>
          <p:nvPr/>
        </p:nvSpPr>
        <p:spPr>
          <a:xfrm>
            <a:off x="2362201" y="609600"/>
            <a:ext cx="7467600" cy="3276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7200" kern="1200">
                <a:solidFill>
                  <a:schemeClr val="bg1"/>
                </a:solidFill>
                <a:latin typeface="+mj-lt"/>
                <a:ea typeface="+mj-ea"/>
                <a:cs typeface="+mj-cs"/>
              </a:defRPr>
            </a:lvl1pPr>
          </a:lstStyle>
          <a:p>
            <a:pPr algn="ctr"/>
            <a:endParaRPr lang="en-US" sz="6600" dirty="0"/>
          </a:p>
        </p:txBody>
      </p:sp>
      <p:sp>
        <p:nvSpPr>
          <p:cNvPr id="2" name="Title 1">
            <a:extLst>
              <a:ext uri="{FF2B5EF4-FFF2-40B4-BE49-F238E27FC236}">
                <a16:creationId xmlns:a16="http://schemas.microsoft.com/office/drawing/2014/main" id="{508C1286-6F12-5609-2B80-A5E17FB3FEF0}"/>
              </a:ext>
            </a:extLst>
          </p:cNvPr>
          <p:cNvSpPr>
            <a:spLocks noGrp="1"/>
          </p:cNvSpPr>
          <p:nvPr>
            <p:ph type="ctrTitle"/>
          </p:nvPr>
        </p:nvSpPr>
        <p:spPr>
          <a:xfrm>
            <a:off x="502438" y="4099424"/>
            <a:ext cx="11000509" cy="982373"/>
          </a:xfrm>
        </p:spPr>
        <p:txBody>
          <a:bodyPr>
            <a:normAutofit/>
          </a:bodyPr>
          <a:lstStyle/>
          <a:p>
            <a:r>
              <a:rPr lang="en-US" sz="4800" dirty="0"/>
              <a:t>Using </a:t>
            </a:r>
            <a:r>
              <a:rPr lang="en-US" sz="4800" dirty="0" err="1"/>
              <a:t>iLinkBlue</a:t>
            </a:r>
            <a:endParaRPr lang="en-US" sz="4800" dirty="0"/>
          </a:p>
        </p:txBody>
      </p:sp>
      <p:sp>
        <p:nvSpPr>
          <p:cNvPr id="4" name="Slide Number Placeholder 3">
            <a:extLst>
              <a:ext uri="{FF2B5EF4-FFF2-40B4-BE49-F238E27FC236}">
                <a16:creationId xmlns:a16="http://schemas.microsoft.com/office/drawing/2014/main" id="{ED86E737-5B4E-7363-54E8-5B74FBD598CC}"/>
              </a:ext>
            </a:extLst>
          </p:cNvPr>
          <p:cNvSpPr>
            <a:spLocks noGrp="1"/>
          </p:cNvSpPr>
          <p:nvPr>
            <p:ph type="sldNum" sz="quarter" idx="12"/>
          </p:nvPr>
        </p:nvSpPr>
        <p:spPr/>
        <p:txBody>
          <a:bodyPr/>
          <a:lstStyle/>
          <a:p>
            <a:fld id="{6E0164D9-D6C1-A640-8D22-9F2FAF55BC19}" type="slidenum">
              <a:rPr lang="en-US" smtClean="0"/>
              <a:pPr/>
              <a:t>18</a:t>
            </a:fld>
            <a:endParaRPr lang="en-US"/>
          </a:p>
        </p:txBody>
      </p:sp>
    </p:spTree>
    <p:extLst>
      <p:ext uri="{BB962C8B-B14F-4D97-AF65-F5344CB8AC3E}">
        <p14:creationId xmlns:p14="http://schemas.microsoft.com/office/powerpoint/2010/main" val="101230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EA1CC566-7EF4-53D4-13CC-0C71F7558469}"/>
              </a:ext>
            </a:extLst>
          </p:cNvPr>
          <p:cNvPicPr>
            <a:picLocks noChangeAspect="1"/>
          </p:cNvPicPr>
          <p:nvPr/>
        </p:nvPicPr>
        <p:blipFill>
          <a:blip r:embed="rId2"/>
          <a:stretch>
            <a:fillRect/>
          </a:stretch>
        </p:blipFill>
        <p:spPr>
          <a:xfrm>
            <a:off x="3170528" y="1713187"/>
            <a:ext cx="5534758" cy="4517428"/>
          </a:xfrm>
          <a:prstGeom prst="rect">
            <a:avLst/>
          </a:prstGeom>
          <a:ln w="3175">
            <a:solidFill>
              <a:schemeClr val="tx1"/>
            </a:solidFill>
          </a:ln>
        </p:spPr>
      </p:pic>
      <p:sp>
        <p:nvSpPr>
          <p:cNvPr id="8" name="TextBox 7">
            <a:extLst>
              <a:ext uri="{FF2B5EF4-FFF2-40B4-BE49-F238E27FC236}">
                <a16:creationId xmlns:a16="http://schemas.microsoft.com/office/drawing/2014/main" id="{914622F2-45A9-C035-351B-C0BB9C550F5C}"/>
              </a:ext>
            </a:extLst>
          </p:cNvPr>
          <p:cNvSpPr txBox="1"/>
          <p:nvPr/>
        </p:nvSpPr>
        <p:spPr>
          <a:xfrm>
            <a:off x="525624" y="1036437"/>
            <a:ext cx="4272713" cy="830997"/>
          </a:xfrm>
          <a:prstGeom prst="rect">
            <a:avLst/>
          </a:prstGeom>
          <a:noFill/>
        </p:spPr>
        <p:txBody>
          <a:bodyPr wrap="square">
            <a:spAutoFit/>
          </a:bodyPr>
          <a:lstStyle/>
          <a:p>
            <a:pPr defTabSz="457200">
              <a:defRPr/>
            </a:pPr>
            <a:r>
              <a:rPr lang="en-US" sz="1200" b="1" dirty="0">
                <a:latin typeface="Arial" panose="020B0604020202020204" pitchFamily="34" charset="0"/>
                <a:cs typeface="Arial" panose="020B0604020202020204" pitchFamily="34" charset="0"/>
              </a:rPr>
              <a:t>Top Navigation</a:t>
            </a:r>
            <a:endParaRPr lang="en-US" sz="1200" dirty="0">
              <a:latin typeface="Arial" panose="020B0604020202020204" pitchFamily="34" charset="0"/>
              <a:cs typeface="Arial" panose="020B0604020202020204" pitchFamily="34" charset="0"/>
            </a:endParaRPr>
          </a:p>
          <a:p>
            <a:pPr defTabSz="457200">
              <a:defRPr/>
            </a:pPr>
            <a:r>
              <a:rPr lang="en-US" sz="1200" dirty="0">
                <a:solidFill>
                  <a:srgbClr val="211D1E"/>
                </a:solidFill>
                <a:latin typeface="Arial" panose="020B0604020202020204" pitchFamily="34" charset="0"/>
                <a:cs typeface="Arial" panose="020B0604020202020204" pitchFamily="34" charset="0"/>
              </a:rPr>
              <a:t>The top navigation streamlines </a:t>
            </a:r>
            <a:r>
              <a:rPr lang="en-US" sz="1200" dirty="0" err="1">
                <a:solidFill>
                  <a:srgbClr val="211D1E"/>
                </a:solidFill>
                <a:latin typeface="Arial" panose="020B0604020202020204" pitchFamily="34" charset="0"/>
                <a:cs typeface="Arial" panose="020B0604020202020204" pitchFamily="34" charset="0"/>
              </a:rPr>
              <a:t>iLinkBlue</a:t>
            </a:r>
            <a:r>
              <a:rPr lang="en-US" sz="1200" dirty="0">
                <a:solidFill>
                  <a:srgbClr val="211D1E"/>
                </a:solidFill>
                <a:latin typeface="Arial" panose="020B0604020202020204" pitchFamily="34" charset="0"/>
                <a:cs typeface="Arial" panose="020B0604020202020204" pitchFamily="34" charset="0"/>
              </a:rPr>
              <a:t> functions under six menus. When you click a menu option, a sub-menu appears that includes relevant features.</a:t>
            </a:r>
            <a:endParaRPr lang="en-US" sz="1200" dirty="0">
              <a:solidFill>
                <a:srgbClr val="00335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1CD832A-20B8-2513-4655-D23CFA249165}"/>
              </a:ext>
            </a:extLst>
          </p:cNvPr>
          <p:cNvSpPr txBox="1"/>
          <p:nvPr/>
        </p:nvSpPr>
        <p:spPr>
          <a:xfrm>
            <a:off x="335903" y="4733215"/>
            <a:ext cx="2760658" cy="1200329"/>
          </a:xfrm>
          <a:prstGeom prst="rect">
            <a:avLst/>
          </a:prstGeom>
          <a:noFill/>
        </p:spPr>
        <p:txBody>
          <a:bodyPr wrap="square">
            <a:spAutoFit/>
          </a:bodyPr>
          <a:lstStyle/>
          <a:p>
            <a:pPr algn="ctr" defTabSz="457200">
              <a:defRPr/>
            </a:pPr>
            <a:r>
              <a:rPr lang="en-US" sz="1200" b="1" dirty="0">
                <a:latin typeface="Arial" panose="020B0604020202020204" pitchFamily="34" charset="0"/>
                <a:cs typeface="Arial" panose="020B0604020202020204" pitchFamily="34" charset="0"/>
              </a:rPr>
              <a:t>Message Board </a:t>
            </a:r>
            <a:endParaRPr lang="en-US" sz="1200" dirty="0">
              <a:latin typeface="Arial" panose="020B0604020202020204" pitchFamily="34" charset="0"/>
              <a:cs typeface="Arial" panose="020B0604020202020204" pitchFamily="34" charset="0"/>
            </a:endParaRPr>
          </a:p>
          <a:p>
            <a:pPr algn="ctr" defTabSz="457200">
              <a:defRPr/>
            </a:pPr>
            <a:r>
              <a:rPr lang="en-US" sz="1200" dirty="0">
                <a:solidFill>
                  <a:srgbClr val="211D1E"/>
                </a:solidFill>
                <a:latin typeface="Arial" panose="020B0604020202020204" pitchFamily="34" charset="0"/>
                <a:cs typeface="Arial" panose="020B0604020202020204" pitchFamily="34" charset="0"/>
              </a:rPr>
              <a:t>Contains </a:t>
            </a:r>
            <a:br>
              <a:rPr lang="en-US" sz="1200" dirty="0">
                <a:solidFill>
                  <a:srgbClr val="211D1E"/>
                </a:solidFill>
                <a:latin typeface="Arial" panose="020B0604020202020204" pitchFamily="34" charset="0"/>
                <a:cs typeface="Arial" panose="020B0604020202020204" pitchFamily="34" charset="0"/>
              </a:rPr>
            </a:br>
            <a:r>
              <a:rPr lang="en-US" sz="1200" dirty="0">
                <a:solidFill>
                  <a:srgbClr val="211D1E"/>
                </a:solidFill>
                <a:latin typeface="Arial" panose="020B0604020202020204" pitchFamily="34" charset="0"/>
                <a:cs typeface="Arial" panose="020B0604020202020204" pitchFamily="34" charset="0"/>
              </a:rPr>
              <a:t>up-to-the-minute posts for upcoming events, new features, system outages, holiday notices and other important bulletins.</a:t>
            </a:r>
            <a:endParaRPr lang="en-US" sz="1200" dirty="0">
              <a:solidFill>
                <a:srgbClr val="003359"/>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C354C8E-CF29-9FA5-09CF-20AE9614B8AC}"/>
              </a:ext>
            </a:extLst>
          </p:cNvPr>
          <p:cNvSpPr txBox="1"/>
          <p:nvPr/>
        </p:nvSpPr>
        <p:spPr>
          <a:xfrm>
            <a:off x="634483" y="3155947"/>
            <a:ext cx="1821170" cy="1015663"/>
          </a:xfrm>
          <a:prstGeom prst="rect">
            <a:avLst/>
          </a:prstGeom>
          <a:noFill/>
        </p:spPr>
        <p:txBody>
          <a:bodyPr wrap="square">
            <a:spAutoFit/>
          </a:bodyPr>
          <a:lstStyle/>
          <a:p>
            <a:pPr algn="ctr" defTabSz="457200">
              <a:defRPr/>
            </a:pPr>
            <a:r>
              <a:rPr lang="en-US" sz="1200" b="1" dirty="0">
                <a:latin typeface="Arial" panose="020B0604020202020204" pitchFamily="34" charset="0"/>
                <a:cs typeface="Arial" panose="020B0604020202020204" pitchFamily="34" charset="0"/>
              </a:rPr>
              <a:t>Quick Links </a:t>
            </a:r>
            <a:endParaRPr lang="en-US" sz="1200" dirty="0">
              <a:latin typeface="Arial" panose="020B0604020202020204" pitchFamily="34" charset="0"/>
              <a:cs typeface="Arial" panose="020B0604020202020204" pitchFamily="34" charset="0"/>
            </a:endParaRPr>
          </a:p>
          <a:p>
            <a:pPr algn="ctr" defTabSz="457200">
              <a:defRPr/>
            </a:pPr>
            <a:r>
              <a:rPr lang="en-US" sz="1200" dirty="0">
                <a:solidFill>
                  <a:srgbClr val="211D1E"/>
                </a:solidFill>
                <a:latin typeface="Arial" panose="020B0604020202020204" pitchFamily="34" charset="0"/>
                <a:cs typeface="Arial" panose="020B0604020202020204" pitchFamily="34" charset="0"/>
              </a:rPr>
              <a:t>This area contains shortcuts to the six most-used </a:t>
            </a:r>
            <a:r>
              <a:rPr lang="en-US" sz="1200" dirty="0" err="1">
                <a:solidFill>
                  <a:srgbClr val="211D1E"/>
                </a:solidFill>
                <a:latin typeface="Arial" panose="020B0604020202020204" pitchFamily="34" charset="0"/>
                <a:cs typeface="Arial" panose="020B0604020202020204" pitchFamily="34" charset="0"/>
              </a:rPr>
              <a:t>iLinkBlue</a:t>
            </a:r>
            <a:r>
              <a:rPr lang="en-US" sz="1200" dirty="0">
                <a:solidFill>
                  <a:srgbClr val="211D1E"/>
                </a:solidFill>
                <a:latin typeface="Arial" panose="020B0604020202020204" pitchFamily="34" charset="0"/>
                <a:cs typeface="Arial" panose="020B0604020202020204" pitchFamily="34" charset="0"/>
              </a:rPr>
              <a:t> functions. </a:t>
            </a:r>
            <a:endParaRPr lang="en-US" sz="1200" dirty="0">
              <a:solidFill>
                <a:srgbClr val="003359"/>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5FB961E-5093-9AF4-E596-8672C84F4E0D}"/>
              </a:ext>
            </a:extLst>
          </p:cNvPr>
          <p:cNvSpPr txBox="1"/>
          <p:nvPr/>
        </p:nvSpPr>
        <p:spPr>
          <a:xfrm>
            <a:off x="8961139" y="2834075"/>
            <a:ext cx="2935680" cy="2123658"/>
          </a:xfrm>
          <a:prstGeom prst="rect">
            <a:avLst/>
          </a:prstGeom>
          <a:noFill/>
        </p:spPr>
        <p:txBody>
          <a:bodyPr wrap="square">
            <a:spAutoFit/>
          </a:bodyPr>
          <a:lstStyle/>
          <a:p>
            <a:pPr algn="ctr" defTabSz="457200">
              <a:defRPr/>
            </a:pPr>
            <a:r>
              <a:rPr lang="en-US" sz="1200" b="1" dirty="0">
                <a:latin typeface="Arial" panose="020B0604020202020204" pitchFamily="34" charset="0"/>
                <a:cs typeface="Arial" panose="020B0604020202020204" pitchFamily="34" charset="0"/>
              </a:rPr>
              <a:t>Medical Record Requests </a:t>
            </a:r>
            <a:endParaRPr lang="en-US" sz="1200" dirty="0">
              <a:latin typeface="Arial" panose="020B0604020202020204" pitchFamily="34" charset="0"/>
              <a:cs typeface="Arial" panose="020B0604020202020204" pitchFamily="34" charset="0"/>
            </a:endParaRPr>
          </a:p>
          <a:p>
            <a:pPr algn="ctr" defTabSz="457200">
              <a:defRPr/>
            </a:pPr>
            <a:r>
              <a:rPr lang="en-US" sz="1200" dirty="0">
                <a:solidFill>
                  <a:srgbClr val="211D1E"/>
                </a:solidFill>
                <a:latin typeface="Arial" panose="020B0604020202020204" pitchFamily="34" charset="0"/>
                <a:cs typeface="Arial" panose="020B0604020202020204" pitchFamily="34" charset="0"/>
              </a:rPr>
              <a:t>Providers receive an alert when they have Out of Area Medical Record Requests for BlueCard members. To view these requests, click the</a:t>
            </a:r>
            <a:r>
              <a:rPr lang="en-US" sz="1200" dirty="0">
                <a:latin typeface="Arial" panose="020B0604020202020204" pitchFamily="34" charset="0"/>
                <a:cs typeface="Arial" panose="020B0604020202020204" pitchFamily="34" charset="0"/>
              </a:rPr>
              <a:t> </a:t>
            </a:r>
            <a:r>
              <a:rPr lang="en-US" sz="1200" dirty="0">
                <a:solidFill>
                  <a:srgbClr val="211D1E"/>
                </a:solidFill>
                <a:latin typeface="Arial" panose="020B0604020202020204" pitchFamily="34" charset="0"/>
                <a:cs typeface="Arial" panose="020B0604020202020204" pitchFamily="34" charset="0"/>
              </a:rPr>
              <a:t>“Out of Area Medical Record Requests” link on the alert. This does not include medical record requests for Louisiana Blue members. To upload medical records and other documents, click the “Document Upload” link.</a:t>
            </a:r>
          </a:p>
        </p:txBody>
      </p:sp>
      <p:sp>
        <p:nvSpPr>
          <p:cNvPr id="16" name="TextBox 15">
            <a:extLst>
              <a:ext uri="{FF2B5EF4-FFF2-40B4-BE49-F238E27FC236}">
                <a16:creationId xmlns:a16="http://schemas.microsoft.com/office/drawing/2014/main" id="{39216ED9-F726-7BDB-C273-5BEA75C6BB13}"/>
              </a:ext>
            </a:extLst>
          </p:cNvPr>
          <p:cNvSpPr txBox="1"/>
          <p:nvPr/>
        </p:nvSpPr>
        <p:spPr>
          <a:xfrm>
            <a:off x="5295123" y="6230615"/>
            <a:ext cx="5259354" cy="461665"/>
          </a:xfrm>
          <a:prstGeom prst="rect">
            <a:avLst/>
          </a:prstGeom>
          <a:noFill/>
        </p:spPr>
        <p:txBody>
          <a:bodyPr wrap="square">
            <a:spAutoFit/>
          </a:bodyPr>
          <a:lstStyle/>
          <a:p>
            <a:pPr algn="ctr" defTabSz="457200">
              <a:defRPr/>
            </a:pPr>
            <a:r>
              <a:rPr lang="en-US" sz="1200" b="1" dirty="0">
                <a:latin typeface="Arial" panose="020B0604020202020204" pitchFamily="34" charset="0"/>
                <a:cs typeface="Arial" panose="020B0604020202020204" pitchFamily="34" charset="0"/>
              </a:rPr>
              <a:t>Other Sites </a:t>
            </a:r>
            <a:endParaRPr lang="en-US" sz="1200" dirty="0">
              <a:latin typeface="Arial" panose="020B0604020202020204" pitchFamily="34" charset="0"/>
              <a:cs typeface="Arial" panose="020B0604020202020204" pitchFamily="34" charset="0"/>
            </a:endParaRPr>
          </a:p>
          <a:p>
            <a:pPr algn="ctr" defTabSz="457200">
              <a:defRPr/>
            </a:pPr>
            <a:r>
              <a:rPr lang="en-US" sz="1200" dirty="0">
                <a:solidFill>
                  <a:srgbClr val="211D1E"/>
                </a:solidFill>
                <a:latin typeface="Arial" panose="020B0604020202020204" pitchFamily="34" charset="0"/>
                <a:cs typeface="Arial" panose="020B0604020202020204" pitchFamily="34" charset="0"/>
              </a:rPr>
              <a:t>Includes quick access to other sites  providers might need to access.</a:t>
            </a:r>
            <a:endParaRPr lang="en-US" sz="1200" dirty="0">
              <a:solidFill>
                <a:srgbClr val="003359"/>
              </a:solidFill>
              <a:latin typeface="Arial" panose="020B0604020202020204" pitchFamily="34" charset="0"/>
              <a:cs typeface="Arial" panose="020B0604020202020204" pitchFamily="34" charset="0"/>
            </a:endParaRPr>
          </a:p>
        </p:txBody>
      </p:sp>
      <p:cxnSp>
        <p:nvCxnSpPr>
          <p:cNvPr id="18" name="Connector: Elbow 17">
            <a:extLst>
              <a:ext uri="{FF2B5EF4-FFF2-40B4-BE49-F238E27FC236}">
                <a16:creationId xmlns:a16="http://schemas.microsoft.com/office/drawing/2014/main" id="{7ED19870-956B-27E6-3DD6-1E017C638CC2}"/>
              </a:ext>
            </a:extLst>
          </p:cNvPr>
          <p:cNvCxnSpPr>
            <a:cxnSpLocks/>
          </p:cNvCxnSpPr>
          <p:nvPr/>
        </p:nvCxnSpPr>
        <p:spPr>
          <a:xfrm>
            <a:off x="2222739" y="1946505"/>
            <a:ext cx="841230" cy="254492"/>
          </a:xfrm>
          <a:prstGeom prst="bentConnector3">
            <a:avLst/>
          </a:prstGeom>
          <a:ln w="28575">
            <a:solidFill>
              <a:schemeClr val="accent4">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9240B64-C4C3-00D2-F542-D74911E18988}"/>
              </a:ext>
            </a:extLst>
          </p:cNvPr>
          <p:cNvCxnSpPr/>
          <p:nvPr/>
        </p:nvCxnSpPr>
        <p:spPr>
          <a:xfrm>
            <a:off x="2300378" y="4071668"/>
            <a:ext cx="763593" cy="0"/>
          </a:xfrm>
          <a:prstGeom prst="straightConnector1">
            <a:avLst/>
          </a:prstGeom>
          <a:ln w="28575">
            <a:solidFill>
              <a:schemeClr val="accent4">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B8CE8B9-8081-95CA-704F-E5DB53A5657E}"/>
              </a:ext>
            </a:extLst>
          </p:cNvPr>
          <p:cNvCxnSpPr/>
          <p:nvPr/>
        </p:nvCxnSpPr>
        <p:spPr>
          <a:xfrm>
            <a:off x="2300378" y="4634568"/>
            <a:ext cx="763593" cy="0"/>
          </a:xfrm>
          <a:prstGeom prst="straightConnector1">
            <a:avLst/>
          </a:prstGeom>
          <a:ln w="28575">
            <a:solidFill>
              <a:schemeClr val="accent4">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F668D5-BDCA-280C-B170-EBD2A24FF875}"/>
              </a:ext>
            </a:extLst>
          </p:cNvPr>
          <p:cNvCxnSpPr>
            <a:cxnSpLocks/>
          </p:cNvCxnSpPr>
          <p:nvPr/>
        </p:nvCxnSpPr>
        <p:spPr>
          <a:xfrm flipH="1">
            <a:off x="8886491" y="2705221"/>
            <a:ext cx="849857" cy="0"/>
          </a:xfrm>
          <a:prstGeom prst="straightConnector1">
            <a:avLst/>
          </a:prstGeom>
          <a:ln w="28575">
            <a:solidFill>
              <a:schemeClr val="accent4">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4EDF3F8-A4B8-CB7D-A8A1-2AAB339A42F9}"/>
              </a:ext>
            </a:extLst>
          </p:cNvPr>
          <p:cNvCxnSpPr>
            <a:cxnSpLocks/>
          </p:cNvCxnSpPr>
          <p:nvPr/>
        </p:nvCxnSpPr>
        <p:spPr>
          <a:xfrm flipV="1">
            <a:off x="7105290" y="6041932"/>
            <a:ext cx="0" cy="248517"/>
          </a:xfrm>
          <a:prstGeom prst="straightConnector1">
            <a:avLst/>
          </a:prstGeom>
          <a:ln w="28575">
            <a:solidFill>
              <a:schemeClr val="accent4">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D905029-4812-DE2C-FAE0-88594E9E2B74}"/>
              </a:ext>
            </a:extLst>
          </p:cNvPr>
          <p:cNvSpPr/>
          <p:nvPr/>
        </p:nvSpPr>
        <p:spPr>
          <a:xfrm>
            <a:off x="7459748" y="2944779"/>
            <a:ext cx="914400" cy="1496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FF"/>
              </a:solidFill>
              <a:latin typeface="Calibri" panose="020F0502020204030204"/>
            </a:endParaRPr>
          </a:p>
        </p:txBody>
      </p:sp>
      <p:sp>
        <p:nvSpPr>
          <p:cNvPr id="39" name="TextBox 38">
            <a:extLst>
              <a:ext uri="{FF2B5EF4-FFF2-40B4-BE49-F238E27FC236}">
                <a16:creationId xmlns:a16="http://schemas.microsoft.com/office/drawing/2014/main" id="{6B30D50B-996E-05CD-5272-677E0C2C3AF5}"/>
              </a:ext>
            </a:extLst>
          </p:cNvPr>
          <p:cNvSpPr txBox="1"/>
          <p:nvPr/>
        </p:nvSpPr>
        <p:spPr>
          <a:xfrm>
            <a:off x="7385100" y="2887498"/>
            <a:ext cx="345056" cy="261610"/>
          </a:xfrm>
          <a:prstGeom prst="rect">
            <a:avLst/>
          </a:prstGeom>
          <a:noFill/>
        </p:spPr>
        <p:txBody>
          <a:bodyPr wrap="square" rtlCol="0">
            <a:spAutoFit/>
          </a:bodyPr>
          <a:lstStyle/>
          <a:p>
            <a:pPr defTabSz="457200">
              <a:defRPr/>
            </a:pPr>
            <a:r>
              <a:rPr lang="en-US" sz="1100" b="1" dirty="0">
                <a:solidFill>
                  <a:srgbClr val="C00000"/>
                </a:solidFill>
                <a:latin typeface="Calibri" panose="020F0502020204030204"/>
              </a:rPr>
              <a:t>10</a:t>
            </a:r>
          </a:p>
        </p:txBody>
      </p:sp>
      <p:sp>
        <p:nvSpPr>
          <p:cNvPr id="2" name="Title 1">
            <a:extLst>
              <a:ext uri="{FF2B5EF4-FFF2-40B4-BE49-F238E27FC236}">
                <a16:creationId xmlns:a16="http://schemas.microsoft.com/office/drawing/2014/main" id="{B23D92E8-A360-CE16-B1CB-72C80BDFF07C}"/>
              </a:ext>
            </a:extLst>
          </p:cNvPr>
          <p:cNvSpPr txBox="1">
            <a:spLocks/>
          </p:cNvSpPr>
          <p:nvPr/>
        </p:nvSpPr>
        <p:spPr>
          <a:xfrm>
            <a:off x="525624" y="216997"/>
            <a:ext cx="7773294" cy="8439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en-US" sz="3600" b="0" dirty="0">
                <a:solidFill>
                  <a:srgbClr val="00A3DB"/>
                </a:solidFill>
                <a:latin typeface="Arial" panose="020B0604020202020204" pitchFamily="34" charset="0"/>
                <a:cs typeface="Arial" panose="020B0604020202020204" pitchFamily="34" charset="0"/>
              </a:rPr>
              <a:t>Navigating </a:t>
            </a:r>
            <a:r>
              <a:rPr lang="en-US" sz="3600" b="0" dirty="0" err="1">
                <a:solidFill>
                  <a:srgbClr val="00A3DB"/>
                </a:solidFill>
                <a:latin typeface="Arial" panose="020B0604020202020204" pitchFamily="34" charset="0"/>
                <a:cs typeface="Arial" panose="020B0604020202020204" pitchFamily="34" charset="0"/>
              </a:rPr>
              <a:t>iLinkBlue</a:t>
            </a:r>
            <a:endParaRPr lang="en-US" sz="3600" b="0" dirty="0">
              <a:solidFill>
                <a:srgbClr val="00A3DB"/>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2A84A0C-FA34-7AE1-BEE7-234DF78B6AA6}"/>
              </a:ext>
            </a:extLst>
          </p:cNvPr>
          <p:cNvSpPr/>
          <p:nvPr/>
        </p:nvSpPr>
        <p:spPr>
          <a:xfrm>
            <a:off x="5467739" y="1750511"/>
            <a:ext cx="2262417" cy="2970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70E02FA-C8A9-66B6-E29F-A198B6F91E69}"/>
              </a:ext>
            </a:extLst>
          </p:cNvPr>
          <p:cNvSpPr txBox="1"/>
          <p:nvPr/>
        </p:nvSpPr>
        <p:spPr>
          <a:xfrm>
            <a:off x="6426354" y="926489"/>
            <a:ext cx="3197481" cy="646331"/>
          </a:xfrm>
          <a:prstGeom prst="rect">
            <a:avLst/>
          </a:prstGeom>
          <a:noFill/>
        </p:spPr>
        <p:txBody>
          <a:bodyPr wrap="square">
            <a:spAutoFit/>
          </a:bodyPr>
          <a:lstStyle/>
          <a:p>
            <a:pPr algn="ctr" defTabSz="457200">
              <a:defRPr/>
            </a:pPr>
            <a:r>
              <a:rPr lang="en-US" sz="1200" b="1" dirty="0">
                <a:highlight>
                  <a:srgbClr val="FFFF00"/>
                </a:highlight>
                <a:latin typeface="Arial" panose="020B0604020202020204" pitchFamily="34" charset="0"/>
                <a:cs typeface="Arial" panose="020B0604020202020204" pitchFamily="34" charset="0"/>
              </a:rPr>
              <a:t>Refund Letters </a:t>
            </a:r>
            <a:endParaRPr lang="en-US" sz="1200" dirty="0">
              <a:highlight>
                <a:srgbClr val="FFFF00"/>
              </a:highlight>
              <a:latin typeface="Arial" panose="020B0604020202020204" pitchFamily="34" charset="0"/>
              <a:cs typeface="Arial" panose="020B0604020202020204" pitchFamily="34" charset="0"/>
            </a:endParaRPr>
          </a:p>
          <a:p>
            <a:pPr algn="ctr" defTabSz="457200">
              <a:defRPr/>
            </a:pPr>
            <a:r>
              <a:rPr lang="en-US" sz="1200" dirty="0">
                <a:solidFill>
                  <a:srgbClr val="211D1E"/>
                </a:solidFill>
                <a:highlight>
                  <a:srgbClr val="FFFF00"/>
                </a:highlight>
                <a:latin typeface="Arial" panose="020B0604020202020204" pitchFamily="34" charset="0"/>
                <a:cs typeface="Arial" panose="020B0604020202020204" pitchFamily="34" charset="0"/>
              </a:rPr>
              <a:t>Providers now have a shortcut to check/search for Refund Request Letters.</a:t>
            </a:r>
            <a:endParaRPr lang="en-US" sz="1200" dirty="0">
              <a:solidFill>
                <a:srgbClr val="003359"/>
              </a:solidFill>
              <a:highlight>
                <a:srgbClr val="FFFF00"/>
              </a:highlight>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F7B6A628-C8FD-98AD-6FCF-EEF0245BFD16}"/>
              </a:ext>
            </a:extLst>
          </p:cNvPr>
          <p:cNvCxnSpPr>
            <a:cxnSpLocks/>
          </p:cNvCxnSpPr>
          <p:nvPr/>
        </p:nvCxnSpPr>
        <p:spPr>
          <a:xfrm>
            <a:off x="6426354" y="1060972"/>
            <a:ext cx="0" cy="511847"/>
          </a:xfrm>
          <a:prstGeom prst="straightConnector1">
            <a:avLst/>
          </a:prstGeom>
          <a:ln w="28575">
            <a:solidFill>
              <a:schemeClr val="accent4">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5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9825A-DA11-EB4E-AAAE-AF802BFCC4DC}"/>
              </a:ext>
            </a:extLst>
          </p:cNvPr>
          <p:cNvSpPr>
            <a:spLocks noGrp="1"/>
          </p:cNvSpPr>
          <p:nvPr>
            <p:ph type="ctrTitle"/>
          </p:nvPr>
        </p:nvSpPr>
        <p:spPr/>
        <p:txBody>
          <a:bodyPr/>
          <a:lstStyle/>
          <a:p>
            <a:r>
              <a:rPr lang="en-US" dirty="0"/>
              <a:t>The BlueCard</a:t>
            </a:r>
            <a:r>
              <a:rPr lang="en-US" baseline="30000" dirty="0"/>
              <a:t>®</a:t>
            </a:r>
            <a:r>
              <a:rPr lang="en-US" dirty="0"/>
              <a:t> Program</a:t>
            </a:r>
          </a:p>
        </p:txBody>
      </p:sp>
      <p:sp>
        <p:nvSpPr>
          <p:cNvPr id="6" name="Subtitle 5">
            <a:extLst>
              <a:ext uri="{FF2B5EF4-FFF2-40B4-BE49-F238E27FC236}">
                <a16:creationId xmlns:a16="http://schemas.microsoft.com/office/drawing/2014/main" id="{C5DD6300-2928-864B-A250-619524980783}"/>
              </a:ext>
            </a:extLst>
          </p:cNvPr>
          <p:cNvSpPr>
            <a:spLocks noGrp="1"/>
          </p:cNvSpPr>
          <p:nvPr>
            <p:ph type="subTitle" idx="1"/>
          </p:nvPr>
        </p:nvSpPr>
        <p:spPr/>
        <p:txBody>
          <a:bodyPr/>
          <a:lstStyle/>
          <a:p>
            <a:r>
              <a:rPr lang="en-US" dirty="0"/>
              <a:t>April 2025</a:t>
            </a:r>
          </a:p>
        </p:txBody>
      </p:sp>
      <p:sp>
        <p:nvSpPr>
          <p:cNvPr id="2" name="TextBox 1">
            <a:extLst>
              <a:ext uri="{FF2B5EF4-FFF2-40B4-BE49-F238E27FC236}">
                <a16:creationId xmlns:a16="http://schemas.microsoft.com/office/drawing/2014/main" id="{E66DD0DC-0EEA-0BE9-690E-EC9E6FC2AA99}"/>
              </a:ext>
            </a:extLst>
          </p:cNvPr>
          <p:cNvSpPr txBox="1"/>
          <p:nvPr/>
        </p:nvSpPr>
        <p:spPr>
          <a:xfrm>
            <a:off x="200843" y="6161257"/>
            <a:ext cx="11815666" cy="830997"/>
          </a:xfrm>
          <a:prstGeom prst="rect">
            <a:avLst/>
          </a:prstGeom>
          <a:noFill/>
        </p:spPr>
        <p:txBody>
          <a:bodyPr wrap="square">
            <a:spAutoFit/>
          </a:bodyPr>
          <a:lstStyle/>
          <a:p>
            <a:pPr marL="0" marR="0" algn="l">
              <a:spcBef>
                <a:spcPts val="0"/>
              </a:spcBef>
              <a:spcAft>
                <a:spcPts val="0"/>
              </a:spcAft>
            </a:pPr>
            <a:r>
              <a:rPr lang="en-US" sz="800" dirty="0">
                <a:solidFill>
                  <a:schemeClr val="bg1"/>
                </a:solidFill>
                <a:latin typeface="Arial" panose="020B0604020202020204" pitchFamily="34" charset="0"/>
                <a:cs typeface="Arial" panose="020B0604020202020204" pitchFamily="34" charset="0"/>
              </a:rPr>
              <a:t>Blue Cross and Blue Shield of Louisiana is an independent licensee of the Blue Cross Blue Shield Association.</a:t>
            </a:r>
          </a:p>
          <a:p>
            <a:pPr marL="0" marR="0" algn="l">
              <a:spcBef>
                <a:spcPts val="0"/>
              </a:spcBef>
              <a:spcAft>
                <a:spcPts val="0"/>
              </a:spcAft>
            </a:pPr>
            <a:endParaRPr lang="en-US" sz="800" dirty="0">
              <a:solidFill>
                <a:schemeClr val="bg1"/>
              </a:solidFill>
              <a:latin typeface="Arial" panose="020B0604020202020204" pitchFamily="34" charset="0"/>
              <a:cs typeface="Arial" panose="020B0604020202020204" pitchFamily="34" charset="0"/>
            </a:endParaRPr>
          </a:p>
          <a:p>
            <a:r>
              <a:rPr lang="en-US" sz="800" b="0" i="0" dirty="0">
                <a:solidFill>
                  <a:schemeClr val="bg1"/>
                </a:solidFill>
                <a:effectLst/>
              </a:rPr>
              <a:t>HEDIS® is a registered trademark of the National Committee for Quality Assurance (NCQA).</a:t>
            </a:r>
          </a:p>
          <a:p>
            <a:pPr algn="r"/>
            <a:r>
              <a:rPr lang="en-US" sz="800" b="0" i="1" dirty="0">
                <a:solidFill>
                  <a:schemeClr val="bg1"/>
                </a:solidFill>
                <a:effectLst/>
                <a:ea typeface="Segoe UI" panose="020B0502040204020203" pitchFamily="34" charset="0"/>
                <a:cs typeface="Segoe UI" panose="020B0502040204020203" pitchFamily="34" charset="0"/>
              </a:rPr>
              <a:t>CPT</a:t>
            </a:r>
            <a:r>
              <a:rPr lang="en-US" sz="800" b="0" i="1" baseline="0" dirty="0">
                <a:solidFill>
                  <a:schemeClr val="bg1"/>
                </a:solidFill>
                <a:effectLst/>
                <a:ea typeface="Segoe UI" panose="020B0502040204020203" pitchFamily="34" charset="0"/>
                <a:cs typeface="Segoe UI" panose="020B0502040204020203" pitchFamily="34" charset="0"/>
              </a:rPr>
              <a:t>®</a:t>
            </a:r>
            <a:r>
              <a:rPr lang="en-US" sz="800" b="0" i="1" dirty="0">
                <a:solidFill>
                  <a:schemeClr val="bg1"/>
                </a:solidFill>
                <a:effectLst/>
                <a:ea typeface="Segoe UI" panose="020B0502040204020203" pitchFamily="34" charset="0"/>
                <a:cs typeface="Segoe UI" panose="020B0502040204020203" pitchFamily="34" charset="0"/>
              </a:rPr>
              <a:t> Only copyright 2025 American Medical Association. All rights reserved.</a:t>
            </a:r>
            <a:endParaRPr lang="en-US" sz="800" b="0" dirty="0">
              <a:solidFill>
                <a:schemeClr val="bg1"/>
              </a:solidFill>
              <a:ea typeface="Segoe UI" panose="020B0502040204020203" pitchFamily="34" charset="0"/>
              <a:cs typeface="Segoe UI" panose="020B0502040204020203" pitchFamily="34" charset="0"/>
            </a:endParaRPr>
          </a:p>
          <a:p>
            <a:r>
              <a:rPr lang="en-US" sz="800" dirty="0">
                <a:solidFill>
                  <a:schemeClr val="bg1"/>
                </a:solidFill>
                <a:effectLst/>
                <a:latin typeface="Segoe UI" panose="020B0502040204020203" pitchFamily="34" charset="0"/>
                <a:cs typeface="Segoe UI" panose="020B0502040204020203" pitchFamily="34" charset="0"/>
              </a:rPr>
              <a:t> </a:t>
            </a:r>
            <a:endParaRPr lang="en-US" sz="800"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L="0" marR="0" algn="l">
              <a:spcBef>
                <a:spcPts val="0"/>
              </a:spcBef>
              <a:spcAft>
                <a:spcPts val="0"/>
              </a:spcAft>
            </a:pPr>
            <a:endParaRPr lang="en-US" sz="8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324EB66-291E-D8A1-4759-0B1CA33530DE}"/>
              </a:ext>
            </a:extLst>
          </p:cNvPr>
          <p:cNvSpPr>
            <a:spLocks noGrp="1"/>
          </p:cNvSpPr>
          <p:nvPr>
            <p:ph type="sldNum" sz="quarter" idx="12"/>
          </p:nvPr>
        </p:nvSpPr>
        <p:spPr/>
        <p:txBody>
          <a:bodyPr/>
          <a:lstStyle/>
          <a:p>
            <a:fld id="{6E0164D9-D6C1-A640-8D22-9F2FAF55BC19}" type="slidenum">
              <a:rPr lang="en-US" smtClean="0"/>
              <a:pPr/>
              <a:t>2</a:t>
            </a:fld>
            <a:endParaRPr lang="en-US"/>
          </a:p>
        </p:txBody>
      </p:sp>
    </p:spTree>
    <p:extLst>
      <p:ext uri="{BB962C8B-B14F-4D97-AF65-F5344CB8AC3E}">
        <p14:creationId xmlns:p14="http://schemas.microsoft.com/office/powerpoint/2010/main" val="4224864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148" y="1713709"/>
            <a:ext cx="11110150" cy="307777"/>
          </a:xfrm>
          <a:prstGeom prst="rect">
            <a:avLst/>
          </a:prstGeom>
          <a:noFill/>
        </p:spPr>
        <p:txBody>
          <a:bodyPr wrap="square" rtlCol="0">
            <a:spAutoFit/>
          </a:bodyPr>
          <a:lstStyle/>
          <a:p>
            <a:pPr defTabSz="457200">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Use this section to research coverage information for a BlueCard member (insured through a Blue Plan other than Louisiana Blue).</a:t>
            </a:r>
          </a:p>
        </p:txBody>
      </p:sp>
      <p:sp>
        <p:nvSpPr>
          <p:cNvPr id="11" name="Rectangle 10"/>
          <p:cNvSpPr/>
          <p:nvPr/>
        </p:nvSpPr>
        <p:spPr>
          <a:xfrm>
            <a:off x="441148" y="3809290"/>
            <a:ext cx="11390634" cy="523220"/>
          </a:xfrm>
          <a:prstGeom prst="rect">
            <a:avLst/>
          </a:prstGeom>
        </p:spPr>
        <p:txBody>
          <a:bodyPr wrap="square">
            <a:spAutoFit/>
          </a:bodyPr>
          <a:lstStyle/>
          <a:p>
            <a:pPr defTabSz="457200">
              <a:defRPr/>
            </a:pPr>
            <a:r>
              <a:rPr lang="en-US" sz="1400" b="1"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Submit Eligibility Request (270) </a:t>
            </a: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 Click on this link to submit an electronic eligibility inquiry to the out-of-area member’s Blue Plan. Enter the member’s prefix (the first three characters of the member ID number), the contract number and then click “Submit.”</a:t>
            </a:r>
          </a:p>
        </p:txBody>
      </p:sp>
      <p:sp>
        <p:nvSpPr>
          <p:cNvPr id="15" name="Rectangle 14"/>
          <p:cNvSpPr/>
          <p:nvPr/>
        </p:nvSpPr>
        <p:spPr>
          <a:xfrm>
            <a:off x="4478694" y="5671259"/>
            <a:ext cx="7221894" cy="954107"/>
          </a:xfrm>
          <a:prstGeom prst="rect">
            <a:avLst/>
          </a:prstGeom>
        </p:spPr>
        <p:txBody>
          <a:bodyPr wrap="square" lIns="91440" tIns="45720" rIns="91440" bIns="45720" anchor="t">
            <a:spAutoFit/>
          </a:bodyPr>
          <a:lstStyle/>
          <a:p>
            <a:pPr defTabSz="457200">
              <a:defRPr/>
            </a:pPr>
            <a:r>
              <a:rPr lang="en-US" sz="1400" b="1"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View Eligibility Response (271) </a:t>
            </a:r>
            <a:r>
              <a:rPr lang="en-US" sz="1400"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 Click on this link to access the electronic response from the member’s Blue Plan (shown above). Though not immediate, out-of-area responses are transmitted back usually within less than a minute if the Plan provides one. Eligibility responses are retained for 21 days.</a:t>
            </a:r>
          </a:p>
        </p:txBody>
      </p:sp>
      <p:pic>
        <p:nvPicPr>
          <p:cNvPr id="4" name="Picture 3">
            <a:extLst>
              <a:ext uri="{FF2B5EF4-FFF2-40B4-BE49-F238E27FC236}">
                <a16:creationId xmlns:a16="http://schemas.microsoft.com/office/drawing/2014/main" id="{FB2E7E58-1A64-4958-A501-AFD2BD6055A0}"/>
              </a:ext>
            </a:extLst>
          </p:cNvPr>
          <p:cNvPicPr>
            <a:picLocks noChangeAspect="1"/>
          </p:cNvPicPr>
          <p:nvPr/>
        </p:nvPicPr>
        <p:blipFill rotWithShape="1">
          <a:blip r:embed="rId3">
            <a:extLst>
              <a:ext uri="{28A0092B-C50C-407E-A947-70E740481C1C}">
                <a14:useLocalDpi xmlns:a14="http://schemas.microsoft.com/office/drawing/2010/main" val="0"/>
              </a:ext>
            </a:extLst>
          </a:blip>
          <a:srcRect l="509" r="503"/>
          <a:stretch/>
        </p:blipFill>
        <p:spPr>
          <a:xfrm>
            <a:off x="2269724" y="2232128"/>
            <a:ext cx="7788677" cy="1463655"/>
          </a:xfrm>
          <a:prstGeom prst="rect">
            <a:avLst/>
          </a:prstGeom>
          <a:ln w="3175">
            <a:solidFill>
              <a:schemeClr val="tx2"/>
            </a:solidFill>
          </a:ln>
        </p:spPr>
      </p:pic>
      <p:sp>
        <p:nvSpPr>
          <p:cNvPr id="14" name="Oval 13"/>
          <p:cNvSpPr/>
          <p:nvPr/>
        </p:nvSpPr>
        <p:spPr bwMode="auto">
          <a:xfrm>
            <a:off x="6164061" y="2716904"/>
            <a:ext cx="2279543" cy="369279"/>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2" name="Title 1">
            <a:extLst>
              <a:ext uri="{FF2B5EF4-FFF2-40B4-BE49-F238E27FC236}">
                <a16:creationId xmlns:a16="http://schemas.microsoft.com/office/drawing/2014/main" id="{B00B1BCF-A7BA-5284-5677-A266678543F1}"/>
              </a:ext>
            </a:extLst>
          </p:cNvPr>
          <p:cNvSpPr>
            <a:spLocks noGrp="1"/>
          </p:cNvSpPr>
          <p:nvPr>
            <p:ph type="title"/>
          </p:nvPr>
        </p:nvSpPr>
        <p:spPr>
          <a:xfrm>
            <a:off x="430767" y="516280"/>
            <a:ext cx="11471563" cy="1325563"/>
          </a:xfrm>
        </p:spPr>
        <p:txBody>
          <a:bodyPr>
            <a:normAutofit/>
          </a:bodyPr>
          <a:lstStyle/>
          <a:p>
            <a:r>
              <a:rPr lang="en-US" sz="3600" dirty="0" err="1"/>
              <a:t>iLinkBlue</a:t>
            </a:r>
            <a:r>
              <a:rPr lang="en-US" sz="3600" dirty="0"/>
              <a:t>: Coverage </a:t>
            </a:r>
            <a:r>
              <a:rPr lang="en-US" sz="2400" i="1" dirty="0"/>
              <a:t>Submitting Eligibility Requests</a:t>
            </a:r>
            <a:endParaRPr lang="en-US" i="1" dirty="0"/>
          </a:p>
        </p:txBody>
      </p:sp>
      <p:pic>
        <p:nvPicPr>
          <p:cNvPr id="3" name="Picture 2" descr="Screen Clipping">
            <a:extLst>
              <a:ext uri="{FF2B5EF4-FFF2-40B4-BE49-F238E27FC236}">
                <a16:creationId xmlns:a16="http://schemas.microsoft.com/office/drawing/2014/main" id="{3B12D013-683A-12BF-CB7B-B01132A5E3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4" t="4005" r="886" b="3881"/>
          <a:stretch/>
        </p:blipFill>
        <p:spPr>
          <a:xfrm>
            <a:off x="491412" y="4747779"/>
            <a:ext cx="3657600" cy="1752600"/>
          </a:xfrm>
          <a:prstGeom prst="rect">
            <a:avLst/>
          </a:prstGeom>
          <a:ln w="3175">
            <a:solidFill>
              <a:srgbClr val="54565B"/>
            </a:solidFill>
          </a:ln>
        </p:spPr>
      </p:pic>
      <p:pic>
        <p:nvPicPr>
          <p:cNvPr id="5" name="Picture 4" descr="Screen Clipping">
            <a:extLst>
              <a:ext uri="{FF2B5EF4-FFF2-40B4-BE49-F238E27FC236}">
                <a16:creationId xmlns:a16="http://schemas.microsoft.com/office/drawing/2014/main" id="{A15808BC-B276-1112-C307-CCACAB3FD4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55" t="4308" r="3259" b="7730"/>
          <a:stretch/>
        </p:blipFill>
        <p:spPr>
          <a:xfrm>
            <a:off x="6096000" y="4477058"/>
            <a:ext cx="3733800" cy="1114948"/>
          </a:xfrm>
          <a:prstGeom prst="rect">
            <a:avLst/>
          </a:prstGeom>
          <a:ln w="3175">
            <a:solidFill>
              <a:srgbClr val="54565B"/>
            </a:solidFill>
          </a:ln>
        </p:spPr>
      </p:pic>
      <p:sp>
        <p:nvSpPr>
          <p:cNvPr id="8" name="Slide Number Placeholder 7">
            <a:extLst>
              <a:ext uri="{FF2B5EF4-FFF2-40B4-BE49-F238E27FC236}">
                <a16:creationId xmlns:a16="http://schemas.microsoft.com/office/drawing/2014/main" id="{2D22A861-13B1-40A6-F653-CDD4B0F77AF2}"/>
              </a:ext>
            </a:extLst>
          </p:cNvPr>
          <p:cNvSpPr>
            <a:spLocks noGrp="1"/>
          </p:cNvSpPr>
          <p:nvPr>
            <p:ph type="sldNum" sz="quarter" idx="12"/>
          </p:nvPr>
        </p:nvSpPr>
        <p:spPr/>
        <p:txBody>
          <a:bodyPr/>
          <a:lstStyle/>
          <a:p>
            <a:fld id="{6E0164D9-D6C1-A640-8D22-9F2FAF55BC19}" type="slidenum">
              <a:rPr lang="en-US" smtClean="0"/>
              <a:t>20</a:t>
            </a:fld>
            <a:endParaRPr lang="en-US"/>
          </a:p>
        </p:txBody>
      </p:sp>
    </p:spTree>
    <p:extLst>
      <p:ext uri="{BB962C8B-B14F-4D97-AF65-F5344CB8AC3E}">
        <p14:creationId xmlns:p14="http://schemas.microsoft.com/office/powerpoint/2010/main" val="63317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70055-CF0B-96E8-2458-7DBF31FE0E8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891BEB0-19E3-EE3E-A793-96AC207D1310}"/>
              </a:ext>
            </a:extLst>
          </p:cNvPr>
          <p:cNvSpPr txBox="1"/>
          <p:nvPr/>
        </p:nvSpPr>
        <p:spPr>
          <a:xfrm>
            <a:off x="441148" y="1481556"/>
            <a:ext cx="11110150" cy="646331"/>
          </a:xfrm>
          <a:prstGeom prst="rect">
            <a:avLst/>
          </a:prstGeom>
          <a:noFill/>
        </p:spPr>
        <p:txBody>
          <a:bodyPr wrap="square" rtlCol="0">
            <a:spAutoFit/>
          </a:bodyPr>
          <a:lstStyle/>
          <a:p>
            <a:pPr defTabSz="457200">
              <a:defRPr/>
            </a:pPr>
            <a:r>
              <a:rPr lang="en-US" sz="1800" b="0" i="0" u="none" strike="noStrike" baseline="0" dirty="0">
                <a:solidFill>
                  <a:srgbClr val="211D1E"/>
                </a:solidFill>
                <a:latin typeface="Segoe UI" panose="020B0502040204020203" pitchFamily="34" charset="0"/>
              </a:rPr>
              <a:t>To ensure proper benefits are returned when submitting </a:t>
            </a:r>
            <a:r>
              <a:rPr lang="en-US" sz="1800" b="1" i="0" u="none" strike="noStrike" baseline="0" dirty="0">
                <a:solidFill>
                  <a:srgbClr val="211D1E"/>
                </a:solidFill>
                <a:latin typeface="Segoe UI" panose="020B0502040204020203" pitchFamily="34" charset="0"/>
              </a:rPr>
              <a:t>Eligibility Requests (270), </a:t>
            </a:r>
            <a:r>
              <a:rPr lang="en-US" sz="1800" b="0" i="0" u="none" strike="noStrike" baseline="0" dirty="0">
                <a:solidFill>
                  <a:srgbClr val="211D1E"/>
                </a:solidFill>
                <a:latin typeface="Segoe UI" panose="020B0502040204020203" pitchFamily="34" charset="0"/>
              </a:rPr>
              <a:t>use the drop-down to select the most appropriate service type from the following code list:</a:t>
            </a: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sp>
        <p:nvSpPr>
          <p:cNvPr id="2" name="Title 1">
            <a:extLst>
              <a:ext uri="{FF2B5EF4-FFF2-40B4-BE49-F238E27FC236}">
                <a16:creationId xmlns:a16="http://schemas.microsoft.com/office/drawing/2014/main" id="{BA411B03-989F-37D8-5811-9043404F6399}"/>
              </a:ext>
            </a:extLst>
          </p:cNvPr>
          <p:cNvSpPr>
            <a:spLocks noGrp="1"/>
          </p:cNvSpPr>
          <p:nvPr>
            <p:ph type="title"/>
          </p:nvPr>
        </p:nvSpPr>
        <p:spPr>
          <a:xfrm>
            <a:off x="430767" y="516281"/>
            <a:ext cx="11471563" cy="1153900"/>
          </a:xfrm>
        </p:spPr>
        <p:txBody>
          <a:bodyPr>
            <a:normAutofit/>
          </a:bodyPr>
          <a:lstStyle/>
          <a:p>
            <a:r>
              <a:rPr lang="en-US" sz="3600" dirty="0" err="1"/>
              <a:t>iLinkBlue</a:t>
            </a:r>
            <a:r>
              <a:rPr lang="en-US" sz="3600" dirty="0"/>
              <a:t>: Coverage </a:t>
            </a:r>
            <a:r>
              <a:rPr lang="en-US" sz="2400" i="1" dirty="0"/>
              <a:t>Submitting Eligibility Requests (270)</a:t>
            </a:r>
            <a:endParaRPr lang="en-US" i="1" dirty="0"/>
          </a:p>
        </p:txBody>
      </p:sp>
      <p:sp>
        <p:nvSpPr>
          <p:cNvPr id="8" name="Slide Number Placeholder 7">
            <a:extLst>
              <a:ext uri="{FF2B5EF4-FFF2-40B4-BE49-F238E27FC236}">
                <a16:creationId xmlns:a16="http://schemas.microsoft.com/office/drawing/2014/main" id="{FAB00E1E-74C0-C174-B11B-5460B2A46B21}"/>
              </a:ext>
            </a:extLst>
          </p:cNvPr>
          <p:cNvSpPr>
            <a:spLocks noGrp="1"/>
          </p:cNvSpPr>
          <p:nvPr>
            <p:ph type="sldNum" sz="quarter" idx="12"/>
          </p:nvPr>
        </p:nvSpPr>
        <p:spPr/>
        <p:txBody>
          <a:bodyPr/>
          <a:lstStyle/>
          <a:p>
            <a:fld id="{6E0164D9-D6C1-A640-8D22-9F2FAF55BC19}" type="slidenum">
              <a:rPr lang="en-US" smtClean="0"/>
              <a:t>21</a:t>
            </a:fld>
            <a:endParaRPr lang="en-US"/>
          </a:p>
        </p:txBody>
      </p:sp>
      <p:sp>
        <p:nvSpPr>
          <p:cNvPr id="6" name="TextBox 5">
            <a:extLst>
              <a:ext uri="{FF2B5EF4-FFF2-40B4-BE49-F238E27FC236}">
                <a16:creationId xmlns:a16="http://schemas.microsoft.com/office/drawing/2014/main" id="{A7771330-8148-B9FB-1232-13C26B67CAE0}"/>
              </a:ext>
            </a:extLst>
          </p:cNvPr>
          <p:cNvSpPr txBox="1"/>
          <p:nvPr/>
        </p:nvSpPr>
        <p:spPr>
          <a:xfrm>
            <a:off x="477291" y="6451082"/>
            <a:ext cx="11296512" cy="307777"/>
          </a:xfrm>
          <a:prstGeom prst="rect">
            <a:avLst/>
          </a:prstGeom>
          <a:noFill/>
        </p:spPr>
        <p:txBody>
          <a:bodyPr wrap="square" rtlCol="0">
            <a:spAutoFit/>
          </a:bodyPr>
          <a:lstStyle/>
          <a:p>
            <a:pPr defTabSz="457200">
              <a:defRPr/>
            </a:pPr>
            <a:r>
              <a:rPr lang="en-US" sz="1400" b="0" i="0" u="none" strike="noStrike" baseline="0" dirty="0">
                <a:solidFill>
                  <a:srgbClr val="211D1E"/>
                </a:solidFill>
                <a:latin typeface="Segoe UI" panose="020B0502040204020203" pitchFamily="34" charset="0"/>
              </a:rPr>
              <a:t>The full listing can also be found in the </a:t>
            </a:r>
            <a:r>
              <a:rPr lang="en-US" sz="1400" b="0" i="0" u="none" strike="noStrike" baseline="0" dirty="0" err="1">
                <a:solidFill>
                  <a:srgbClr val="211D1E"/>
                </a:solidFill>
                <a:latin typeface="Segoe UI" panose="020B0502040204020203" pitchFamily="34" charset="0"/>
              </a:rPr>
              <a:t>iLinkBlue</a:t>
            </a:r>
            <a:r>
              <a:rPr lang="en-US" sz="1400" b="0" i="0" u="none" strike="noStrike" baseline="0" dirty="0">
                <a:solidFill>
                  <a:srgbClr val="211D1E"/>
                </a:solidFill>
                <a:latin typeface="Segoe UI" panose="020B0502040204020203" pitchFamily="34" charset="0"/>
              </a:rPr>
              <a:t> User Guide on our Provider page at </a:t>
            </a:r>
            <a:r>
              <a:rPr lang="en-US" sz="1400" b="1" i="0" u="none" strike="noStrike" baseline="0" dirty="0">
                <a:solidFill>
                  <a:srgbClr val="211D1E"/>
                </a:solidFill>
                <a:latin typeface="Segoe UI" panose="020B0502040204020203" pitchFamily="34" charset="0"/>
              </a:rPr>
              <a:t>www.lablue.com/providers </a:t>
            </a:r>
            <a:r>
              <a:rPr lang="en-US" sz="1400" i="0" u="none" strike="noStrike" baseline="0" dirty="0">
                <a:solidFill>
                  <a:srgbClr val="211D1E"/>
                </a:solidFill>
                <a:latin typeface="Segoe UI" panose="020B0502040204020203" pitchFamily="34" charset="0"/>
              </a:rPr>
              <a:t>&gt;Resources </a:t>
            </a:r>
            <a:r>
              <a:rPr lang="en-US" sz="1400" b="0" i="0" u="none" strike="noStrike" baseline="0" dirty="0">
                <a:solidFill>
                  <a:srgbClr val="211D1E"/>
                </a:solidFill>
                <a:latin typeface="Segoe UI" panose="020B0502040204020203" pitchFamily="34" charset="0"/>
              </a:rPr>
              <a:t>&gt;Manuals.</a:t>
            </a:r>
            <a:endParaRPr lang="en-US" sz="1100"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sp>
        <p:nvSpPr>
          <p:cNvPr id="10" name="TextBox 9">
            <a:extLst>
              <a:ext uri="{FF2B5EF4-FFF2-40B4-BE49-F238E27FC236}">
                <a16:creationId xmlns:a16="http://schemas.microsoft.com/office/drawing/2014/main" id="{AC7B6D8F-C25E-3BE2-259F-8ACC3B2C9158}"/>
              </a:ext>
            </a:extLst>
          </p:cNvPr>
          <p:cNvSpPr txBox="1"/>
          <p:nvPr/>
        </p:nvSpPr>
        <p:spPr>
          <a:xfrm>
            <a:off x="233265" y="2312900"/>
            <a:ext cx="11784564" cy="3685285"/>
          </a:xfrm>
          <a:prstGeom prst="rect">
            <a:avLst/>
          </a:prstGeom>
          <a:noFill/>
        </p:spPr>
        <p:txBody>
          <a:bodyPr wrap="square" numCol="6">
            <a:noAutofit/>
          </a:bodyPr>
          <a:lstStyle/>
          <a:p>
            <a:r>
              <a:rPr lang="en-US" sz="800" b="0" i="0" u="none" strike="noStrike" baseline="0" dirty="0">
                <a:solidFill>
                  <a:srgbClr val="211D1E"/>
                </a:solidFill>
                <a:latin typeface="Arial" panose="020B0604020202020204" pitchFamily="34" charset="0"/>
                <a:cs typeface="Arial" panose="020B0604020202020204" pitchFamily="34" charset="0"/>
              </a:rPr>
              <a:t>1 Medical Care</a:t>
            </a:r>
          </a:p>
          <a:p>
            <a:r>
              <a:rPr lang="en-US" sz="800" b="0" i="0" u="none" strike="noStrike" baseline="0" dirty="0">
                <a:solidFill>
                  <a:srgbClr val="211D1E"/>
                </a:solidFill>
                <a:latin typeface="Arial" panose="020B0604020202020204" pitchFamily="34" charset="0"/>
                <a:cs typeface="Arial" panose="020B0604020202020204" pitchFamily="34" charset="0"/>
              </a:rPr>
              <a:t>2 Surgical</a:t>
            </a:r>
          </a:p>
          <a:p>
            <a:r>
              <a:rPr lang="en-US" sz="800" b="0" i="0" u="none" strike="noStrike" baseline="0" dirty="0">
                <a:solidFill>
                  <a:srgbClr val="211D1E"/>
                </a:solidFill>
                <a:latin typeface="Arial" panose="020B0604020202020204" pitchFamily="34" charset="0"/>
                <a:cs typeface="Arial" panose="020B0604020202020204" pitchFamily="34" charset="0"/>
              </a:rPr>
              <a:t>3 Consultation</a:t>
            </a:r>
          </a:p>
          <a:p>
            <a:r>
              <a:rPr lang="en-US" sz="800" b="0" i="0" u="none" strike="noStrike" baseline="0" dirty="0">
                <a:solidFill>
                  <a:srgbClr val="211D1E"/>
                </a:solidFill>
                <a:latin typeface="Arial" panose="020B0604020202020204" pitchFamily="34" charset="0"/>
                <a:cs typeface="Arial" panose="020B0604020202020204" pitchFamily="34" charset="0"/>
              </a:rPr>
              <a:t>4 Diagnostic X-Ray</a:t>
            </a:r>
          </a:p>
          <a:p>
            <a:r>
              <a:rPr lang="en-US" sz="800" b="0" i="0" u="none" strike="noStrike" baseline="0" dirty="0">
                <a:solidFill>
                  <a:srgbClr val="211D1E"/>
                </a:solidFill>
                <a:latin typeface="Arial" panose="020B0604020202020204" pitchFamily="34" charset="0"/>
                <a:cs typeface="Arial" panose="020B0604020202020204" pitchFamily="34" charset="0"/>
              </a:rPr>
              <a:t>5 Diagnostic Lab</a:t>
            </a:r>
          </a:p>
          <a:p>
            <a:r>
              <a:rPr lang="en-US" sz="800" b="0" i="0" u="none" strike="noStrike" baseline="0" dirty="0">
                <a:solidFill>
                  <a:srgbClr val="211D1E"/>
                </a:solidFill>
                <a:latin typeface="Arial" panose="020B0604020202020204" pitchFamily="34" charset="0"/>
                <a:cs typeface="Arial" panose="020B0604020202020204" pitchFamily="34" charset="0"/>
              </a:rPr>
              <a:t>6 Radiation Therapy</a:t>
            </a:r>
          </a:p>
          <a:p>
            <a:r>
              <a:rPr lang="en-US" sz="800" b="0" i="0" u="none" strike="noStrike" baseline="0" dirty="0">
                <a:solidFill>
                  <a:srgbClr val="211D1E"/>
                </a:solidFill>
                <a:latin typeface="Arial" panose="020B0604020202020204" pitchFamily="34" charset="0"/>
                <a:cs typeface="Arial" panose="020B0604020202020204" pitchFamily="34" charset="0"/>
              </a:rPr>
              <a:t>7 Anesthesia</a:t>
            </a:r>
          </a:p>
          <a:p>
            <a:r>
              <a:rPr lang="en-US" sz="800" b="0" i="0" u="none" strike="noStrike" baseline="0" dirty="0">
                <a:solidFill>
                  <a:srgbClr val="211D1E"/>
                </a:solidFill>
                <a:latin typeface="Arial" panose="020B0604020202020204" pitchFamily="34" charset="0"/>
                <a:cs typeface="Arial" panose="020B0604020202020204" pitchFamily="34" charset="0"/>
              </a:rPr>
              <a:t>8 Surgical Assistance</a:t>
            </a:r>
          </a:p>
          <a:p>
            <a:r>
              <a:rPr lang="en-US" sz="800" b="0" i="0" u="none" strike="noStrike" baseline="0" dirty="0">
                <a:solidFill>
                  <a:srgbClr val="211D1E"/>
                </a:solidFill>
                <a:latin typeface="Arial" panose="020B0604020202020204" pitchFamily="34" charset="0"/>
                <a:cs typeface="Arial" panose="020B0604020202020204" pitchFamily="34" charset="0"/>
              </a:rPr>
              <a:t>9 Other Medical</a:t>
            </a:r>
          </a:p>
          <a:p>
            <a:r>
              <a:rPr lang="en-US" sz="800" b="0" i="0" u="none" strike="noStrike" baseline="0" dirty="0">
                <a:solidFill>
                  <a:srgbClr val="211D1E"/>
                </a:solidFill>
                <a:latin typeface="Arial" panose="020B0604020202020204" pitchFamily="34" charset="0"/>
                <a:cs typeface="Arial" panose="020B0604020202020204" pitchFamily="34" charset="0"/>
              </a:rPr>
              <a:t>10 Blood Charges</a:t>
            </a:r>
          </a:p>
          <a:p>
            <a:r>
              <a:rPr lang="en-US" sz="800" b="0" i="0" u="none" strike="noStrike" baseline="0" dirty="0">
                <a:solidFill>
                  <a:srgbClr val="211D1E"/>
                </a:solidFill>
                <a:latin typeface="Arial" panose="020B0604020202020204" pitchFamily="34" charset="0"/>
                <a:cs typeface="Arial" panose="020B0604020202020204" pitchFamily="34" charset="0"/>
              </a:rPr>
              <a:t>11 Used Durable Medical Equipment</a:t>
            </a:r>
          </a:p>
          <a:p>
            <a:r>
              <a:rPr lang="en-US" sz="800" b="0" i="0" u="none" strike="noStrike" baseline="0" dirty="0">
                <a:solidFill>
                  <a:srgbClr val="211D1E"/>
                </a:solidFill>
                <a:latin typeface="Arial" panose="020B0604020202020204" pitchFamily="34" charset="0"/>
                <a:cs typeface="Arial" panose="020B0604020202020204" pitchFamily="34" charset="0"/>
              </a:rPr>
              <a:t>12 Durable Medical Equipment Purchase</a:t>
            </a:r>
          </a:p>
          <a:p>
            <a:r>
              <a:rPr lang="en-US" sz="800" b="0" i="0" u="none" strike="noStrike" baseline="0" dirty="0">
                <a:solidFill>
                  <a:srgbClr val="211D1E"/>
                </a:solidFill>
                <a:latin typeface="Arial" panose="020B0604020202020204" pitchFamily="34" charset="0"/>
                <a:cs typeface="Arial" panose="020B0604020202020204" pitchFamily="34" charset="0"/>
              </a:rPr>
              <a:t>13 Ambulatory Service Center Facility</a:t>
            </a:r>
          </a:p>
          <a:p>
            <a:r>
              <a:rPr lang="en-US" sz="800" b="0" i="0" u="none" strike="noStrike" baseline="0" dirty="0">
                <a:solidFill>
                  <a:srgbClr val="211D1E"/>
                </a:solidFill>
                <a:latin typeface="Arial" panose="020B0604020202020204" pitchFamily="34" charset="0"/>
                <a:cs typeface="Arial" panose="020B0604020202020204" pitchFamily="34" charset="0"/>
              </a:rPr>
              <a:t>14 Renal Supplies in the Home</a:t>
            </a:r>
          </a:p>
          <a:p>
            <a:r>
              <a:rPr lang="en-US" sz="800" b="0" i="0" u="none" strike="noStrike" baseline="0" dirty="0">
                <a:solidFill>
                  <a:srgbClr val="211D1E"/>
                </a:solidFill>
                <a:latin typeface="Arial" panose="020B0604020202020204" pitchFamily="34" charset="0"/>
                <a:cs typeface="Arial" panose="020B0604020202020204" pitchFamily="34" charset="0"/>
              </a:rPr>
              <a:t>15 Alternate Method Dialysis</a:t>
            </a:r>
          </a:p>
          <a:p>
            <a:r>
              <a:rPr lang="en-US" sz="800" b="0" i="0" u="none" strike="noStrike" baseline="0" dirty="0">
                <a:solidFill>
                  <a:srgbClr val="211D1E"/>
                </a:solidFill>
                <a:latin typeface="Arial" panose="020B0604020202020204" pitchFamily="34" charset="0"/>
                <a:cs typeface="Arial" panose="020B0604020202020204" pitchFamily="34" charset="0"/>
              </a:rPr>
              <a:t>16 Chronic Renal Disease (CRD) Equipment</a:t>
            </a:r>
          </a:p>
          <a:p>
            <a:r>
              <a:rPr lang="en-US" sz="800" b="0" i="0" u="none" strike="noStrike" baseline="0" dirty="0">
                <a:solidFill>
                  <a:srgbClr val="211D1E"/>
                </a:solidFill>
                <a:latin typeface="Arial" panose="020B0604020202020204" pitchFamily="34" charset="0"/>
                <a:cs typeface="Arial" panose="020B0604020202020204" pitchFamily="34" charset="0"/>
              </a:rPr>
              <a:t>17 Pre-Admission Testing</a:t>
            </a:r>
          </a:p>
          <a:p>
            <a:r>
              <a:rPr lang="en-US" sz="800" b="0" i="0" u="none" strike="noStrike" baseline="0" dirty="0">
                <a:solidFill>
                  <a:srgbClr val="211D1E"/>
                </a:solidFill>
                <a:latin typeface="Arial" panose="020B0604020202020204" pitchFamily="34" charset="0"/>
                <a:cs typeface="Arial" panose="020B0604020202020204" pitchFamily="34" charset="0"/>
              </a:rPr>
              <a:t>18 Durable Medical Equipment Rental</a:t>
            </a:r>
          </a:p>
          <a:p>
            <a:r>
              <a:rPr lang="en-US" sz="800" b="0" i="0" u="none" strike="noStrike" baseline="0" dirty="0">
                <a:solidFill>
                  <a:srgbClr val="211D1E"/>
                </a:solidFill>
                <a:latin typeface="Arial" panose="020B0604020202020204" pitchFamily="34" charset="0"/>
                <a:cs typeface="Arial" panose="020B0604020202020204" pitchFamily="34" charset="0"/>
              </a:rPr>
              <a:t>19 Pneumonia Vaccine</a:t>
            </a:r>
          </a:p>
          <a:p>
            <a:r>
              <a:rPr lang="en-US" sz="800" b="0" i="0" u="none" strike="noStrike" baseline="0" dirty="0">
                <a:solidFill>
                  <a:srgbClr val="211D1E"/>
                </a:solidFill>
                <a:latin typeface="Arial" panose="020B0604020202020204" pitchFamily="34" charset="0"/>
                <a:cs typeface="Arial" panose="020B0604020202020204" pitchFamily="34" charset="0"/>
              </a:rPr>
              <a:t>20 Second Surgical Opinion</a:t>
            </a:r>
          </a:p>
          <a:p>
            <a:r>
              <a:rPr lang="en-US" sz="800" b="0" i="0" u="none" strike="noStrike" baseline="0" dirty="0">
                <a:solidFill>
                  <a:srgbClr val="211D1E"/>
                </a:solidFill>
                <a:latin typeface="Arial" panose="020B0604020202020204" pitchFamily="34" charset="0"/>
                <a:cs typeface="Arial" panose="020B0604020202020204" pitchFamily="34" charset="0"/>
              </a:rPr>
              <a:t>21 Third Surgical Opinion</a:t>
            </a:r>
          </a:p>
          <a:p>
            <a:r>
              <a:rPr lang="en-US" sz="800" b="0" i="0" u="none" strike="noStrike" baseline="0" dirty="0">
                <a:solidFill>
                  <a:srgbClr val="211D1E"/>
                </a:solidFill>
                <a:latin typeface="Arial" panose="020B0604020202020204" pitchFamily="34" charset="0"/>
                <a:cs typeface="Arial" panose="020B0604020202020204" pitchFamily="34" charset="0"/>
              </a:rPr>
              <a:t>22 Social Work</a:t>
            </a:r>
          </a:p>
          <a:p>
            <a:r>
              <a:rPr lang="en-US" sz="800" b="0" i="0" u="none" strike="noStrike" baseline="0" dirty="0">
                <a:solidFill>
                  <a:srgbClr val="211D1E"/>
                </a:solidFill>
                <a:latin typeface="Arial" panose="020B0604020202020204" pitchFamily="34" charset="0"/>
                <a:cs typeface="Arial" panose="020B0604020202020204" pitchFamily="34" charset="0"/>
              </a:rPr>
              <a:t>23 Diagnostic Dental</a:t>
            </a:r>
          </a:p>
          <a:p>
            <a:r>
              <a:rPr lang="en-US" sz="800" b="0" i="0" u="none" strike="noStrike" baseline="0" dirty="0">
                <a:solidFill>
                  <a:srgbClr val="211D1E"/>
                </a:solidFill>
                <a:latin typeface="Arial" panose="020B0604020202020204" pitchFamily="34" charset="0"/>
                <a:cs typeface="Arial" panose="020B0604020202020204" pitchFamily="34" charset="0"/>
              </a:rPr>
              <a:t>24 Periodontics</a:t>
            </a:r>
          </a:p>
          <a:p>
            <a:r>
              <a:rPr lang="en-US" sz="800" b="0" i="0" u="none" strike="noStrike" baseline="0" dirty="0">
                <a:solidFill>
                  <a:srgbClr val="211D1E"/>
                </a:solidFill>
                <a:latin typeface="Arial" panose="020B0604020202020204" pitchFamily="34" charset="0"/>
                <a:cs typeface="Arial" panose="020B0604020202020204" pitchFamily="34" charset="0"/>
              </a:rPr>
              <a:t>25 Restorative</a:t>
            </a:r>
          </a:p>
          <a:p>
            <a:r>
              <a:rPr lang="en-US" sz="800" b="0" i="0" u="none" strike="noStrike" baseline="0" dirty="0">
                <a:solidFill>
                  <a:srgbClr val="211D1E"/>
                </a:solidFill>
                <a:latin typeface="Arial" panose="020B0604020202020204" pitchFamily="34" charset="0"/>
                <a:cs typeface="Arial" panose="020B0604020202020204" pitchFamily="34" charset="0"/>
              </a:rPr>
              <a:t>26 Endodontic</a:t>
            </a:r>
          </a:p>
          <a:p>
            <a:r>
              <a:rPr lang="en-US" sz="800" b="0" i="0" u="none" strike="noStrike" baseline="0" dirty="0">
                <a:solidFill>
                  <a:srgbClr val="211D1E"/>
                </a:solidFill>
                <a:latin typeface="Arial" panose="020B0604020202020204" pitchFamily="34" charset="0"/>
                <a:cs typeface="Arial" panose="020B0604020202020204" pitchFamily="34" charset="0"/>
              </a:rPr>
              <a:t>27 Maxillofacial Prosthetics</a:t>
            </a:r>
          </a:p>
          <a:p>
            <a:r>
              <a:rPr lang="en-US" sz="800" b="0" i="0" u="none" strike="noStrike" baseline="0" dirty="0">
                <a:solidFill>
                  <a:srgbClr val="211D1E"/>
                </a:solidFill>
                <a:latin typeface="Arial" panose="020B0604020202020204" pitchFamily="34" charset="0"/>
                <a:cs typeface="Arial" panose="020B0604020202020204" pitchFamily="34" charset="0"/>
              </a:rPr>
              <a:t>28 Adjunctive Dental Services</a:t>
            </a:r>
          </a:p>
          <a:p>
            <a:r>
              <a:rPr lang="en-US" sz="800" b="0" i="0" u="none" strike="noStrike" baseline="0" dirty="0">
                <a:solidFill>
                  <a:srgbClr val="211D1E"/>
                </a:solidFill>
                <a:latin typeface="Arial" panose="020B0604020202020204" pitchFamily="34" charset="0"/>
                <a:cs typeface="Arial" panose="020B0604020202020204" pitchFamily="34" charset="0"/>
              </a:rPr>
              <a:t>30 Health Benefit Plan Coverage </a:t>
            </a:r>
          </a:p>
          <a:p>
            <a:r>
              <a:rPr lang="en-US" sz="800" b="0" i="0" u="none" strike="noStrike" baseline="0" dirty="0">
                <a:solidFill>
                  <a:srgbClr val="211D1E"/>
                </a:solidFill>
                <a:latin typeface="Arial" panose="020B0604020202020204" pitchFamily="34" charset="0"/>
                <a:cs typeface="Arial" panose="020B0604020202020204" pitchFamily="34" charset="0"/>
              </a:rPr>
              <a:t>32 Plan Waiting Period</a:t>
            </a:r>
          </a:p>
          <a:p>
            <a:r>
              <a:rPr lang="en-US" sz="800" b="0" i="0" u="none" strike="noStrike" baseline="0" dirty="0">
                <a:solidFill>
                  <a:srgbClr val="211D1E"/>
                </a:solidFill>
                <a:latin typeface="Arial" panose="020B0604020202020204" pitchFamily="34" charset="0"/>
                <a:cs typeface="Arial" panose="020B0604020202020204" pitchFamily="34" charset="0"/>
              </a:rPr>
              <a:t>33 Chiropractic</a:t>
            </a:r>
          </a:p>
          <a:p>
            <a:r>
              <a:rPr lang="en-US" sz="800" b="0" i="0" u="none" strike="noStrike" baseline="0" dirty="0">
                <a:solidFill>
                  <a:srgbClr val="211D1E"/>
                </a:solidFill>
                <a:latin typeface="Arial" panose="020B0604020202020204" pitchFamily="34" charset="0"/>
                <a:cs typeface="Arial" panose="020B0604020202020204" pitchFamily="34" charset="0"/>
              </a:rPr>
              <a:t>34 Chiropractic Office Visits</a:t>
            </a:r>
          </a:p>
          <a:p>
            <a:r>
              <a:rPr lang="en-US" sz="800" b="0" i="0" u="none" strike="noStrike" baseline="0" dirty="0">
                <a:solidFill>
                  <a:srgbClr val="211D1E"/>
                </a:solidFill>
                <a:latin typeface="Arial" panose="020B0604020202020204" pitchFamily="34" charset="0"/>
                <a:cs typeface="Arial" panose="020B0604020202020204" pitchFamily="34" charset="0"/>
              </a:rPr>
              <a:t>35 Dental Care</a:t>
            </a:r>
          </a:p>
          <a:p>
            <a:r>
              <a:rPr lang="en-US" sz="800" b="0" i="0" u="none" strike="noStrike" baseline="0" dirty="0">
                <a:solidFill>
                  <a:srgbClr val="211D1E"/>
                </a:solidFill>
                <a:latin typeface="Arial" panose="020B0604020202020204" pitchFamily="34" charset="0"/>
                <a:cs typeface="Arial" panose="020B0604020202020204" pitchFamily="34" charset="0"/>
              </a:rPr>
              <a:t>36 Dental Crowns</a:t>
            </a:r>
          </a:p>
          <a:p>
            <a:r>
              <a:rPr lang="en-US" sz="800" b="0" i="0" u="none" strike="noStrike" baseline="0" dirty="0">
                <a:solidFill>
                  <a:srgbClr val="211D1E"/>
                </a:solidFill>
                <a:latin typeface="Arial" panose="020B0604020202020204" pitchFamily="34" charset="0"/>
                <a:cs typeface="Arial" panose="020B0604020202020204" pitchFamily="34" charset="0"/>
              </a:rPr>
              <a:t>37 Dental Accident</a:t>
            </a:r>
          </a:p>
          <a:p>
            <a:r>
              <a:rPr lang="en-US" sz="800" b="0" i="0" u="none" strike="noStrike" baseline="0" dirty="0">
                <a:solidFill>
                  <a:srgbClr val="211D1E"/>
                </a:solidFill>
                <a:latin typeface="Arial" panose="020B0604020202020204" pitchFamily="34" charset="0"/>
                <a:cs typeface="Arial" panose="020B0604020202020204" pitchFamily="34" charset="0"/>
              </a:rPr>
              <a:t>38 Orthodontics</a:t>
            </a:r>
          </a:p>
          <a:p>
            <a:r>
              <a:rPr lang="en-US" sz="800" b="0" i="0" u="none" strike="noStrike" baseline="0" dirty="0">
                <a:solidFill>
                  <a:srgbClr val="211D1E"/>
                </a:solidFill>
                <a:latin typeface="Arial" panose="020B0604020202020204" pitchFamily="34" charset="0"/>
                <a:cs typeface="Arial" panose="020B0604020202020204" pitchFamily="34" charset="0"/>
              </a:rPr>
              <a:t>39 Prosthodontics</a:t>
            </a:r>
          </a:p>
          <a:p>
            <a:r>
              <a:rPr lang="en-US" sz="800" b="0" i="0" u="none" strike="noStrike" baseline="0" dirty="0">
                <a:solidFill>
                  <a:srgbClr val="211D1E"/>
                </a:solidFill>
                <a:latin typeface="Arial" panose="020B0604020202020204" pitchFamily="34" charset="0"/>
                <a:cs typeface="Arial" panose="020B0604020202020204" pitchFamily="34" charset="0"/>
              </a:rPr>
              <a:t>40 Oral Surgery</a:t>
            </a:r>
          </a:p>
          <a:p>
            <a:r>
              <a:rPr lang="en-US" sz="800" b="0" i="0" u="none" strike="noStrike" baseline="0" dirty="0">
                <a:solidFill>
                  <a:srgbClr val="211D1E"/>
                </a:solidFill>
                <a:latin typeface="Arial" panose="020B0604020202020204" pitchFamily="34" charset="0"/>
                <a:cs typeface="Arial" panose="020B0604020202020204" pitchFamily="34" charset="0"/>
              </a:rPr>
              <a:t>41 Routine (Preventive) Dental</a:t>
            </a:r>
          </a:p>
          <a:p>
            <a:r>
              <a:rPr lang="en-US" sz="800" b="0" i="0" u="none" strike="noStrike" baseline="0" dirty="0">
                <a:solidFill>
                  <a:srgbClr val="211D1E"/>
                </a:solidFill>
                <a:latin typeface="Arial" panose="020B0604020202020204" pitchFamily="34" charset="0"/>
                <a:cs typeface="Arial" panose="020B0604020202020204" pitchFamily="34" charset="0"/>
              </a:rPr>
              <a:t>42 Home Health Care</a:t>
            </a:r>
          </a:p>
          <a:p>
            <a:r>
              <a:rPr lang="en-US" sz="800" b="0" i="0" u="none" strike="noStrike" baseline="0" dirty="0">
                <a:solidFill>
                  <a:srgbClr val="211D1E"/>
                </a:solidFill>
                <a:latin typeface="Arial" panose="020B0604020202020204" pitchFamily="34" charset="0"/>
                <a:cs typeface="Arial" panose="020B0604020202020204" pitchFamily="34" charset="0"/>
              </a:rPr>
              <a:t>43 Home Health Prescriptions19 </a:t>
            </a:r>
            <a:endParaRPr lang="en-US" sz="800" b="0" i="0" u="none" strike="noStrike" baseline="0" dirty="0">
              <a:latin typeface="Arial" panose="020B0604020202020204" pitchFamily="34" charset="0"/>
              <a:cs typeface="Arial" panose="020B0604020202020204" pitchFamily="34" charset="0"/>
            </a:endParaRPr>
          </a:p>
          <a:p>
            <a:r>
              <a:rPr lang="en-US" sz="800" b="0" i="0" u="none" strike="noStrike" baseline="0" dirty="0">
                <a:latin typeface="Arial" panose="020B0604020202020204" pitchFamily="34" charset="0"/>
                <a:cs typeface="Arial" panose="020B0604020202020204" pitchFamily="34" charset="0"/>
              </a:rPr>
              <a:t>44 Home Health Visits</a:t>
            </a:r>
          </a:p>
          <a:p>
            <a:r>
              <a:rPr lang="en-US" sz="800" b="0" i="0" u="none" strike="noStrike" baseline="0" dirty="0">
                <a:latin typeface="Arial" panose="020B0604020202020204" pitchFamily="34" charset="0"/>
                <a:cs typeface="Arial" panose="020B0604020202020204" pitchFamily="34" charset="0"/>
              </a:rPr>
              <a:t>45 Hospice</a:t>
            </a:r>
          </a:p>
          <a:p>
            <a:r>
              <a:rPr lang="en-US" sz="800" b="0" i="0" u="none" strike="noStrike" baseline="0" dirty="0">
                <a:latin typeface="Arial" panose="020B0604020202020204" pitchFamily="34" charset="0"/>
                <a:cs typeface="Arial" panose="020B0604020202020204" pitchFamily="34" charset="0"/>
              </a:rPr>
              <a:t>46 Respite Care</a:t>
            </a:r>
          </a:p>
          <a:p>
            <a:r>
              <a:rPr lang="en-US" sz="800" b="0" i="0" u="none" strike="noStrike" baseline="0" dirty="0">
                <a:latin typeface="Arial" panose="020B0604020202020204" pitchFamily="34" charset="0"/>
                <a:cs typeface="Arial" panose="020B0604020202020204" pitchFamily="34" charset="0"/>
              </a:rPr>
              <a:t>47 Hospital</a:t>
            </a:r>
          </a:p>
          <a:p>
            <a:r>
              <a:rPr lang="en-US" sz="800" b="0" i="0" u="none" strike="noStrike" baseline="0" dirty="0">
                <a:latin typeface="Arial" panose="020B0604020202020204" pitchFamily="34" charset="0"/>
                <a:cs typeface="Arial" panose="020B0604020202020204" pitchFamily="34" charset="0"/>
              </a:rPr>
              <a:t>48 Hospital - Inpatient</a:t>
            </a:r>
          </a:p>
          <a:p>
            <a:r>
              <a:rPr lang="en-US" sz="800" b="0" i="0" u="none" strike="noStrike" baseline="0" dirty="0">
                <a:latin typeface="Arial" panose="020B0604020202020204" pitchFamily="34" charset="0"/>
                <a:cs typeface="Arial" panose="020B0604020202020204" pitchFamily="34" charset="0"/>
              </a:rPr>
              <a:t>49 Hospital - Room and Board</a:t>
            </a:r>
          </a:p>
          <a:p>
            <a:r>
              <a:rPr lang="en-US" sz="800" b="0" i="0" u="none" strike="noStrike" baseline="0" dirty="0">
                <a:latin typeface="Arial" panose="020B0604020202020204" pitchFamily="34" charset="0"/>
                <a:cs typeface="Arial" panose="020B0604020202020204" pitchFamily="34" charset="0"/>
              </a:rPr>
              <a:t>50 Hospital - Outpatient</a:t>
            </a:r>
          </a:p>
          <a:p>
            <a:r>
              <a:rPr lang="en-US" sz="800" b="0" i="0" u="none" strike="noStrike" baseline="0" dirty="0">
                <a:latin typeface="Arial" panose="020B0604020202020204" pitchFamily="34" charset="0"/>
                <a:cs typeface="Arial" panose="020B0604020202020204" pitchFamily="34" charset="0"/>
              </a:rPr>
              <a:t>51 Hospital - Emergency Accident</a:t>
            </a:r>
          </a:p>
          <a:p>
            <a:r>
              <a:rPr lang="en-US" sz="800" b="0" i="0" u="none" strike="noStrike" baseline="0" dirty="0">
                <a:latin typeface="Arial" panose="020B0604020202020204" pitchFamily="34" charset="0"/>
                <a:cs typeface="Arial" panose="020B0604020202020204" pitchFamily="34" charset="0"/>
              </a:rPr>
              <a:t>52 Hospital - Emergency Medical</a:t>
            </a:r>
          </a:p>
          <a:p>
            <a:r>
              <a:rPr lang="en-US" sz="800" b="0" i="0" u="none" strike="noStrike" baseline="0" dirty="0">
                <a:latin typeface="Arial" panose="020B0604020202020204" pitchFamily="34" charset="0"/>
                <a:cs typeface="Arial" panose="020B0604020202020204" pitchFamily="34" charset="0"/>
              </a:rPr>
              <a:t>53 Hospital - Ambulatory Surgical</a:t>
            </a:r>
          </a:p>
          <a:p>
            <a:r>
              <a:rPr lang="en-US" sz="800" b="0" i="0" u="none" strike="noStrike" baseline="0" dirty="0">
                <a:latin typeface="Arial" panose="020B0604020202020204" pitchFamily="34" charset="0"/>
                <a:cs typeface="Arial" panose="020B0604020202020204" pitchFamily="34" charset="0"/>
              </a:rPr>
              <a:t>54 Long Term Care</a:t>
            </a:r>
          </a:p>
          <a:p>
            <a:r>
              <a:rPr lang="en-US" sz="800" b="0" i="0" u="none" strike="noStrike" baseline="0" dirty="0">
                <a:latin typeface="Arial" panose="020B0604020202020204" pitchFamily="34" charset="0"/>
                <a:cs typeface="Arial" panose="020B0604020202020204" pitchFamily="34" charset="0"/>
              </a:rPr>
              <a:t>55 Major Medical</a:t>
            </a:r>
          </a:p>
          <a:p>
            <a:r>
              <a:rPr lang="en-US" sz="800" b="0" i="0" u="none" strike="noStrike" baseline="0" dirty="0">
                <a:latin typeface="Arial" panose="020B0604020202020204" pitchFamily="34" charset="0"/>
                <a:cs typeface="Arial" panose="020B0604020202020204" pitchFamily="34" charset="0"/>
              </a:rPr>
              <a:t>56 Medically Related Transportation</a:t>
            </a:r>
          </a:p>
          <a:p>
            <a:r>
              <a:rPr lang="en-US" sz="800" b="0" i="0" u="none" strike="noStrike" baseline="0" dirty="0">
                <a:latin typeface="Arial" panose="020B0604020202020204" pitchFamily="34" charset="0"/>
                <a:cs typeface="Arial" panose="020B0604020202020204" pitchFamily="34" charset="0"/>
              </a:rPr>
              <a:t>57 Air Transportation</a:t>
            </a:r>
          </a:p>
          <a:p>
            <a:r>
              <a:rPr lang="en-US" sz="800" b="0" i="0" u="none" strike="noStrike" baseline="0" dirty="0">
                <a:latin typeface="Arial" panose="020B0604020202020204" pitchFamily="34" charset="0"/>
                <a:cs typeface="Arial" panose="020B0604020202020204" pitchFamily="34" charset="0"/>
              </a:rPr>
              <a:t>58 </a:t>
            </a:r>
            <a:r>
              <a:rPr lang="en-US" sz="800" b="0" i="0" u="none" strike="noStrike" baseline="0" dirty="0" err="1">
                <a:latin typeface="Arial" panose="020B0604020202020204" pitchFamily="34" charset="0"/>
                <a:cs typeface="Arial" panose="020B0604020202020204" pitchFamily="34" charset="0"/>
              </a:rPr>
              <a:t>Cabulance</a:t>
            </a:r>
            <a:endParaRPr lang="en-US" sz="800" b="0" i="0" u="none" strike="noStrike" baseline="0" dirty="0">
              <a:latin typeface="Arial" panose="020B0604020202020204" pitchFamily="34" charset="0"/>
              <a:cs typeface="Arial" panose="020B0604020202020204" pitchFamily="34" charset="0"/>
            </a:endParaRPr>
          </a:p>
          <a:p>
            <a:r>
              <a:rPr lang="en-US" sz="800" b="0" i="0" u="none" strike="noStrike" baseline="0" dirty="0">
                <a:latin typeface="Arial" panose="020B0604020202020204" pitchFamily="34" charset="0"/>
                <a:cs typeface="Arial" panose="020B0604020202020204" pitchFamily="34" charset="0"/>
              </a:rPr>
              <a:t>59 Licensed Ambulance</a:t>
            </a:r>
          </a:p>
          <a:p>
            <a:r>
              <a:rPr lang="en-US" sz="800" b="0" i="0" u="none" strike="noStrike" baseline="0" dirty="0">
                <a:latin typeface="Arial" panose="020B0604020202020204" pitchFamily="34" charset="0"/>
                <a:cs typeface="Arial" panose="020B0604020202020204" pitchFamily="34" charset="0"/>
              </a:rPr>
              <a:t>60 General Benefits</a:t>
            </a:r>
          </a:p>
          <a:p>
            <a:r>
              <a:rPr lang="en-US" sz="800" b="0" i="0" u="none" strike="noStrike" baseline="0" dirty="0">
                <a:latin typeface="Arial" panose="020B0604020202020204" pitchFamily="34" charset="0"/>
                <a:cs typeface="Arial" panose="020B0604020202020204" pitchFamily="34" charset="0"/>
              </a:rPr>
              <a:t>61 In-vitro Fertilization</a:t>
            </a:r>
          </a:p>
          <a:p>
            <a:r>
              <a:rPr lang="en-US" sz="800" b="0" i="0" u="none" strike="noStrike" baseline="0" dirty="0">
                <a:latin typeface="Arial" panose="020B0604020202020204" pitchFamily="34" charset="0"/>
                <a:cs typeface="Arial" panose="020B0604020202020204" pitchFamily="34" charset="0"/>
              </a:rPr>
              <a:t>62 MRI/CAT Scan</a:t>
            </a:r>
          </a:p>
          <a:p>
            <a:r>
              <a:rPr lang="en-US" sz="800" b="0" i="0" u="none" strike="noStrike" baseline="0" dirty="0">
                <a:latin typeface="Arial" panose="020B0604020202020204" pitchFamily="34" charset="0"/>
                <a:cs typeface="Arial" panose="020B0604020202020204" pitchFamily="34" charset="0"/>
              </a:rPr>
              <a:t>63 Donor Procedures</a:t>
            </a:r>
          </a:p>
          <a:p>
            <a:r>
              <a:rPr lang="en-US" sz="800" b="0" i="0" u="none" strike="noStrike" baseline="0" dirty="0">
                <a:latin typeface="Arial" panose="020B0604020202020204" pitchFamily="34" charset="0"/>
                <a:cs typeface="Arial" panose="020B0604020202020204" pitchFamily="34" charset="0"/>
              </a:rPr>
              <a:t>64 Acupuncture</a:t>
            </a:r>
          </a:p>
          <a:p>
            <a:r>
              <a:rPr lang="en-US" sz="800" b="0" i="0" u="none" strike="noStrike" baseline="0" dirty="0">
                <a:latin typeface="Arial" panose="020B0604020202020204" pitchFamily="34" charset="0"/>
                <a:cs typeface="Arial" panose="020B0604020202020204" pitchFamily="34" charset="0"/>
              </a:rPr>
              <a:t>65 Newborn Care</a:t>
            </a:r>
          </a:p>
          <a:p>
            <a:r>
              <a:rPr lang="en-US" sz="800" b="0" i="0" u="none" strike="noStrike" baseline="0" dirty="0">
                <a:latin typeface="Arial" panose="020B0604020202020204" pitchFamily="34" charset="0"/>
                <a:cs typeface="Arial" panose="020B0604020202020204" pitchFamily="34" charset="0"/>
              </a:rPr>
              <a:t>66 Pathology</a:t>
            </a:r>
          </a:p>
          <a:p>
            <a:r>
              <a:rPr lang="en-US" sz="800" b="0" i="0" u="none" strike="noStrike" baseline="0" dirty="0">
                <a:latin typeface="Arial" panose="020B0604020202020204" pitchFamily="34" charset="0"/>
                <a:cs typeface="Arial" panose="020B0604020202020204" pitchFamily="34" charset="0"/>
              </a:rPr>
              <a:t>67 Smoking Cessation</a:t>
            </a:r>
          </a:p>
          <a:p>
            <a:r>
              <a:rPr lang="en-US" sz="800" b="0" i="0" u="none" strike="noStrike" baseline="0" dirty="0">
                <a:latin typeface="Arial" panose="020B0604020202020204" pitchFamily="34" charset="0"/>
                <a:cs typeface="Arial" panose="020B0604020202020204" pitchFamily="34" charset="0"/>
              </a:rPr>
              <a:t>68 Well Baby Care</a:t>
            </a:r>
          </a:p>
          <a:p>
            <a:r>
              <a:rPr lang="en-US" sz="800" b="0" i="0" u="none" strike="noStrike" baseline="0" dirty="0">
                <a:latin typeface="Arial" panose="020B0604020202020204" pitchFamily="34" charset="0"/>
                <a:cs typeface="Arial" panose="020B0604020202020204" pitchFamily="34" charset="0"/>
              </a:rPr>
              <a:t>69 Maternity</a:t>
            </a:r>
          </a:p>
          <a:p>
            <a:r>
              <a:rPr lang="en-US" sz="800" b="0" i="0" u="none" strike="noStrike" baseline="0" dirty="0">
                <a:latin typeface="Arial" panose="020B0604020202020204" pitchFamily="34" charset="0"/>
                <a:cs typeface="Arial" panose="020B0604020202020204" pitchFamily="34" charset="0"/>
              </a:rPr>
              <a:t>70 Transplants</a:t>
            </a:r>
          </a:p>
          <a:p>
            <a:r>
              <a:rPr lang="en-US" sz="800" b="0" i="0" u="none" strike="noStrike" baseline="0" dirty="0">
                <a:latin typeface="Arial" panose="020B0604020202020204" pitchFamily="34" charset="0"/>
                <a:cs typeface="Arial" panose="020B0604020202020204" pitchFamily="34" charset="0"/>
              </a:rPr>
              <a:t>71 Audiology Exam</a:t>
            </a:r>
          </a:p>
          <a:p>
            <a:r>
              <a:rPr lang="en-US" sz="800" b="0" i="0" u="none" strike="noStrike" baseline="0" dirty="0">
                <a:latin typeface="Arial" panose="020B0604020202020204" pitchFamily="34" charset="0"/>
                <a:cs typeface="Arial" panose="020B0604020202020204" pitchFamily="34" charset="0"/>
              </a:rPr>
              <a:t>72 Inhalation Therapy</a:t>
            </a:r>
          </a:p>
          <a:p>
            <a:r>
              <a:rPr lang="en-US" sz="800" b="0" i="0" u="none" strike="noStrike" baseline="0" dirty="0">
                <a:latin typeface="Arial" panose="020B0604020202020204" pitchFamily="34" charset="0"/>
                <a:cs typeface="Arial" panose="020B0604020202020204" pitchFamily="34" charset="0"/>
              </a:rPr>
              <a:t>73 Diagnostic Medical</a:t>
            </a:r>
          </a:p>
          <a:p>
            <a:r>
              <a:rPr lang="en-US" sz="800" b="0" i="0" u="none" strike="noStrike" baseline="0" dirty="0">
                <a:latin typeface="Arial" panose="020B0604020202020204" pitchFamily="34" charset="0"/>
                <a:cs typeface="Arial" panose="020B0604020202020204" pitchFamily="34" charset="0"/>
              </a:rPr>
              <a:t>74 Private Duty Nursing</a:t>
            </a:r>
          </a:p>
          <a:p>
            <a:r>
              <a:rPr lang="en-US" sz="800" b="0" i="0" u="none" strike="noStrike" baseline="0" dirty="0">
                <a:latin typeface="Arial" panose="020B0604020202020204" pitchFamily="34" charset="0"/>
                <a:cs typeface="Arial" panose="020B0604020202020204" pitchFamily="34" charset="0"/>
              </a:rPr>
              <a:t>75 Prosthetic Device</a:t>
            </a:r>
          </a:p>
          <a:p>
            <a:r>
              <a:rPr lang="en-US" sz="800" b="0" i="0" u="none" strike="noStrike" baseline="0" dirty="0">
                <a:latin typeface="Arial" panose="020B0604020202020204" pitchFamily="34" charset="0"/>
                <a:cs typeface="Arial" panose="020B0604020202020204" pitchFamily="34" charset="0"/>
              </a:rPr>
              <a:t>76 Dialysis</a:t>
            </a:r>
          </a:p>
          <a:p>
            <a:r>
              <a:rPr lang="en-US" sz="800" b="0" i="0" u="none" strike="noStrike" baseline="0" dirty="0">
                <a:latin typeface="Arial" panose="020B0604020202020204" pitchFamily="34" charset="0"/>
                <a:cs typeface="Arial" panose="020B0604020202020204" pitchFamily="34" charset="0"/>
              </a:rPr>
              <a:t>77 </a:t>
            </a:r>
            <a:r>
              <a:rPr lang="en-US" sz="800" b="0" i="0" u="none" strike="noStrike" baseline="0" dirty="0" err="1">
                <a:latin typeface="Arial" panose="020B0604020202020204" pitchFamily="34" charset="0"/>
                <a:cs typeface="Arial" panose="020B0604020202020204" pitchFamily="34" charset="0"/>
              </a:rPr>
              <a:t>Otological</a:t>
            </a:r>
            <a:r>
              <a:rPr lang="en-US" sz="800" b="0" i="0" u="none" strike="noStrike" baseline="0" dirty="0">
                <a:latin typeface="Arial" panose="020B0604020202020204" pitchFamily="34" charset="0"/>
                <a:cs typeface="Arial" panose="020B0604020202020204" pitchFamily="34" charset="0"/>
              </a:rPr>
              <a:t> Exam</a:t>
            </a:r>
          </a:p>
          <a:p>
            <a:r>
              <a:rPr lang="en-US" sz="800" b="0" i="0" u="none" strike="noStrike" baseline="0" dirty="0">
                <a:latin typeface="Arial" panose="020B0604020202020204" pitchFamily="34" charset="0"/>
                <a:cs typeface="Arial" panose="020B0604020202020204" pitchFamily="34" charset="0"/>
              </a:rPr>
              <a:t>78 Chemotherapy</a:t>
            </a:r>
          </a:p>
          <a:p>
            <a:r>
              <a:rPr lang="en-US" sz="800" b="0" i="0" u="none" strike="noStrike" baseline="0" dirty="0">
                <a:latin typeface="Arial" panose="020B0604020202020204" pitchFamily="34" charset="0"/>
                <a:cs typeface="Arial" panose="020B0604020202020204" pitchFamily="34" charset="0"/>
              </a:rPr>
              <a:t>79 Allergy Testing</a:t>
            </a:r>
          </a:p>
          <a:p>
            <a:r>
              <a:rPr lang="en-US" sz="800" b="0" i="0" u="none" strike="noStrike" baseline="0" dirty="0">
                <a:latin typeface="Arial" panose="020B0604020202020204" pitchFamily="34" charset="0"/>
                <a:cs typeface="Arial" panose="020B0604020202020204" pitchFamily="34" charset="0"/>
              </a:rPr>
              <a:t>80 Immunizations</a:t>
            </a:r>
          </a:p>
          <a:p>
            <a:r>
              <a:rPr lang="en-US" sz="800" b="0" i="0" u="none" strike="noStrike" baseline="0" dirty="0">
                <a:latin typeface="Arial" panose="020B0604020202020204" pitchFamily="34" charset="0"/>
                <a:cs typeface="Arial" panose="020B0604020202020204" pitchFamily="34" charset="0"/>
              </a:rPr>
              <a:t>81 Routine Physical</a:t>
            </a:r>
          </a:p>
          <a:p>
            <a:r>
              <a:rPr lang="en-US" sz="800" b="0" i="0" u="none" strike="noStrike" baseline="0" dirty="0">
                <a:latin typeface="Arial" panose="020B0604020202020204" pitchFamily="34" charset="0"/>
                <a:cs typeface="Arial" panose="020B0604020202020204" pitchFamily="34" charset="0"/>
              </a:rPr>
              <a:t>82 Family Planning</a:t>
            </a:r>
          </a:p>
          <a:p>
            <a:r>
              <a:rPr lang="en-US" sz="800" b="0" i="0" u="none" strike="noStrike" baseline="0" dirty="0">
                <a:latin typeface="Arial" panose="020B0604020202020204" pitchFamily="34" charset="0"/>
                <a:cs typeface="Arial" panose="020B0604020202020204" pitchFamily="34" charset="0"/>
              </a:rPr>
              <a:t>83 Infertility</a:t>
            </a:r>
          </a:p>
          <a:p>
            <a:r>
              <a:rPr lang="en-US" sz="800" b="0" i="0" u="none" strike="noStrike" baseline="0" dirty="0">
                <a:latin typeface="Arial" panose="020B0604020202020204" pitchFamily="34" charset="0"/>
                <a:cs typeface="Arial" panose="020B0604020202020204" pitchFamily="34" charset="0"/>
              </a:rPr>
              <a:t>84 Abortion</a:t>
            </a:r>
          </a:p>
          <a:p>
            <a:r>
              <a:rPr lang="en-US" sz="800" b="0" i="0" u="none" strike="noStrike" baseline="0" dirty="0">
                <a:latin typeface="Arial" panose="020B0604020202020204" pitchFamily="34" charset="0"/>
                <a:cs typeface="Arial" panose="020B0604020202020204" pitchFamily="34" charset="0"/>
              </a:rPr>
              <a:t>85 AIDS</a:t>
            </a:r>
          </a:p>
          <a:p>
            <a:r>
              <a:rPr lang="en-US" sz="800" b="0" i="0" u="none" strike="noStrike" baseline="0" dirty="0">
                <a:latin typeface="Arial" panose="020B0604020202020204" pitchFamily="34" charset="0"/>
                <a:cs typeface="Arial" panose="020B0604020202020204" pitchFamily="34" charset="0"/>
              </a:rPr>
              <a:t>86 Emergency Services</a:t>
            </a:r>
          </a:p>
          <a:p>
            <a:r>
              <a:rPr lang="en-US" sz="800" b="0" i="0" u="none" strike="noStrike" baseline="0" dirty="0">
                <a:latin typeface="Arial" panose="020B0604020202020204" pitchFamily="34" charset="0"/>
                <a:cs typeface="Arial" panose="020B0604020202020204" pitchFamily="34" charset="0"/>
              </a:rPr>
              <a:t>87 Cancer</a:t>
            </a:r>
          </a:p>
          <a:p>
            <a:r>
              <a:rPr lang="en-US" sz="800" b="0" i="0" u="none" strike="noStrike" baseline="0" dirty="0">
                <a:latin typeface="Arial" panose="020B0604020202020204" pitchFamily="34" charset="0"/>
                <a:cs typeface="Arial" panose="020B0604020202020204" pitchFamily="34" charset="0"/>
              </a:rPr>
              <a:t>88 Pharmacy</a:t>
            </a:r>
          </a:p>
          <a:p>
            <a:r>
              <a:rPr lang="en-US" sz="800" b="0" i="0" u="none" strike="noStrike" baseline="0" dirty="0">
                <a:latin typeface="Arial" panose="020B0604020202020204" pitchFamily="34" charset="0"/>
                <a:cs typeface="Arial" panose="020B0604020202020204" pitchFamily="34" charset="0"/>
              </a:rPr>
              <a:t>89 Free Standing Prescription Drug</a:t>
            </a:r>
          </a:p>
          <a:p>
            <a:r>
              <a:rPr lang="en-US" sz="800" b="0" i="0" u="none" strike="noStrike" baseline="0" dirty="0">
                <a:latin typeface="Arial" panose="020B0604020202020204" pitchFamily="34" charset="0"/>
                <a:cs typeface="Arial" panose="020B0604020202020204" pitchFamily="34" charset="0"/>
              </a:rPr>
              <a:t>90 Mail Order Prescription Drug</a:t>
            </a:r>
          </a:p>
          <a:p>
            <a:r>
              <a:rPr lang="en-US" sz="800" b="0" i="0" u="none" strike="noStrike" baseline="0" dirty="0">
                <a:latin typeface="Arial" panose="020B0604020202020204" pitchFamily="34" charset="0"/>
                <a:cs typeface="Arial" panose="020B0604020202020204" pitchFamily="34" charset="0"/>
              </a:rPr>
              <a:t>91 Brand Name Prescription Drug</a:t>
            </a:r>
          </a:p>
          <a:p>
            <a:r>
              <a:rPr lang="en-US" sz="800" b="0" i="0" u="none" strike="noStrike" baseline="0" dirty="0">
                <a:latin typeface="Arial" panose="020B0604020202020204" pitchFamily="34" charset="0"/>
                <a:cs typeface="Arial" panose="020B0604020202020204" pitchFamily="34" charset="0"/>
              </a:rPr>
              <a:t>92 Generic Prescription Drug</a:t>
            </a:r>
          </a:p>
          <a:p>
            <a:r>
              <a:rPr lang="en-US" sz="800" b="0" i="0" u="none" strike="noStrike" baseline="0" dirty="0">
                <a:latin typeface="Arial" panose="020B0604020202020204" pitchFamily="34" charset="0"/>
                <a:cs typeface="Arial" panose="020B0604020202020204" pitchFamily="34" charset="0"/>
              </a:rPr>
              <a:t>93 Podiatry</a:t>
            </a:r>
          </a:p>
          <a:p>
            <a:r>
              <a:rPr lang="en-US" sz="800" b="0" i="0" u="none" strike="noStrike" baseline="0" dirty="0">
                <a:latin typeface="Arial" panose="020B0604020202020204" pitchFamily="34" charset="0"/>
                <a:cs typeface="Arial" panose="020B0604020202020204" pitchFamily="34" charset="0"/>
              </a:rPr>
              <a:t>94 Podiatry - Office Visits</a:t>
            </a:r>
          </a:p>
          <a:p>
            <a:r>
              <a:rPr lang="en-US" sz="800" b="0" i="0" u="none" strike="noStrike" baseline="0" dirty="0">
                <a:latin typeface="Arial" panose="020B0604020202020204" pitchFamily="34" charset="0"/>
                <a:cs typeface="Arial" panose="020B0604020202020204" pitchFamily="34" charset="0"/>
              </a:rPr>
              <a:t>95 Podiatry - Nursing Home Visits</a:t>
            </a:r>
          </a:p>
          <a:p>
            <a:r>
              <a:rPr lang="en-US" sz="800" b="0" i="0" u="none" strike="noStrike" baseline="0" dirty="0">
                <a:latin typeface="Arial" panose="020B0604020202020204" pitchFamily="34" charset="0"/>
                <a:cs typeface="Arial" panose="020B0604020202020204" pitchFamily="34" charset="0"/>
              </a:rPr>
              <a:t>96 Professional (Physician)</a:t>
            </a:r>
          </a:p>
          <a:p>
            <a:r>
              <a:rPr lang="en-US" sz="800" b="0" i="0" u="none" strike="noStrike" baseline="0" dirty="0">
                <a:latin typeface="Arial" panose="020B0604020202020204" pitchFamily="34" charset="0"/>
                <a:cs typeface="Arial" panose="020B0604020202020204" pitchFamily="34" charset="0"/>
              </a:rPr>
              <a:t>97 Anesthesiologist</a:t>
            </a:r>
          </a:p>
          <a:p>
            <a:r>
              <a:rPr lang="en-US" sz="800" b="0" i="0" u="none" strike="noStrike" baseline="0" dirty="0">
                <a:latin typeface="Arial" panose="020B0604020202020204" pitchFamily="34" charset="0"/>
                <a:cs typeface="Arial" panose="020B0604020202020204" pitchFamily="34" charset="0"/>
              </a:rPr>
              <a:t>98 Professional (Physician) Visit - Office</a:t>
            </a:r>
          </a:p>
          <a:p>
            <a:r>
              <a:rPr lang="en-US" sz="800" b="0" i="0" u="none" strike="noStrike" baseline="0" dirty="0">
                <a:latin typeface="Arial" panose="020B0604020202020204" pitchFamily="34" charset="0"/>
                <a:cs typeface="Arial" panose="020B0604020202020204" pitchFamily="34" charset="0"/>
              </a:rPr>
              <a:t>99 Professional (Physician) Visit - Inpatient</a:t>
            </a:r>
          </a:p>
          <a:p>
            <a:r>
              <a:rPr lang="en-US" sz="800" b="0" i="0" u="none" strike="noStrike" baseline="0" dirty="0">
                <a:latin typeface="Arial" panose="020B0604020202020204" pitchFamily="34" charset="0"/>
                <a:cs typeface="Arial" panose="020B0604020202020204" pitchFamily="34" charset="0"/>
              </a:rPr>
              <a:t>A0 Professional (Physician) Visit - Outpatient</a:t>
            </a:r>
          </a:p>
          <a:p>
            <a:r>
              <a:rPr lang="en-US" sz="800" b="0" i="0" u="none" strike="noStrike" baseline="0" dirty="0">
                <a:latin typeface="Arial" panose="020B0604020202020204" pitchFamily="34" charset="0"/>
                <a:cs typeface="Arial" panose="020B0604020202020204" pitchFamily="34" charset="0"/>
              </a:rPr>
              <a:t>A1 Professional (Physician) Visit - Nursing Home</a:t>
            </a:r>
          </a:p>
          <a:p>
            <a:r>
              <a:rPr lang="en-US" sz="800" b="0" i="0" u="none" strike="noStrike" baseline="0" dirty="0">
                <a:latin typeface="Arial" panose="020B0604020202020204" pitchFamily="34" charset="0"/>
                <a:cs typeface="Arial" panose="020B0604020202020204" pitchFamily="34" charset="0"/>
              </a:rPr>
              <a:t>A2 Professional (Physician) Visit - Skilled Nursing Facility</a:t>
            </a:r>
          </a:p>
          <a:p>
            <a:r>
              <a:rPr lang="en-US" sz="800" b="0" i="0" u="none" strike="noStrike" baseline="0" dirty="0">
                <a:latin typeface="Arial" panose="020B0604020202020204" pitchFamily="34" charset="0"/>
                <a:cs typeface="Arial" panose="020B0604020202020204" pitchFamily="34" charset="0"/>
              </a:rPr>
              <a:t>A3 Professional (Physician) Visit - Home</a:t>
            </a:r>
          </a:p>
          <a:p>
            <a:r>
              <a:rPr lang="en-US" sz="800" b="0" i="0" u="none" strike="noStrike" baseline="0" dirty="0">
                <a:latin typeface="Arial" panose="020B0604020202020204" pitchFamily="34" charset="0"/>
                <a:cs typeface="Arial" panose="020B0604020202020204" pitchFamily="34" charset="0"/>
              </a:rPr>
              <a:t>A4 Psychiatric</a:t>
            </a:r>
          </a:p>
          <a:p>
            <a:r>
              <a:rPr lang="en-US" sz="800" b="0" i="0" u="none" strike="noStrike" baseline="0" dirty="0">
                <a:latin typeface="Arial" panose="020B0604020202020204" pitchFamily="34" charset="0"/>
                <a:cs typeface="Arial" panose="020B0604020202020204" pitchFamily="34" charset="0"/>
              </a:rPr>
              <a:t>A5 Psychiatric - Room and Board</a:t>
            </a:r>
          </a:p>
          <a:p>
            <a:r>
              <a:rPr lang="en-US" sz="800" b="0" i="0" u="none" strike="noStrike" baseline="0" dirty="0">
                <a:latin typeface="Arial" panose="020B0604020202020204" pitchFamily="34" charset="0"/>
                <a:cs typeface="Arial" panose="020B0604020202020204" pitchFamily="34" charset="0"/>
              </a:rPr>
              <a:t>A9 Rehabilitation</a:t>
            </a:r>
          </a:p>
          <a:p>
            <a:r>
              <a:rPr lang="en-US" sz="800" b="0" i="0" u="none" strike="noStrike" baseline="0" dirty="0">
                <a:latin typeface="Arial" panose="020B0604020202020204" pitchFamily="34" charset="0"/>
                <a:cs typeface="Arial" panose="020B0604020202020204" pitchFamily="34" charset="0"/>
              </a:rPr>
              <a:t>AA Rehabilitation - Room and Board</a:t>
            </a:r>
          </a:p>
          <a:p>
            <a:r>
              <a:rPr lang="en-US" sz="800" b="0" i="0" u="none" strike="noStrike" baseline="0" dirty="0">
                <a:latin typeface="Arial" panose="020B0604020202020204" pitchFamily="34" charset="0"/>
                <a:cs typeface="Arial" panose="020B0604020202020204" pitchFamily="34" charset="0"/>
              </a:rPr>
              <a:t>AB Rehabilitation - Inpatient</a:t>
            </a:r>
          </a:p>
          <a:p>
            <a:r>
              <a:rPr lang="en-US" sz="800" b="0" i="0" u="none" strike="noStrike" baseline="0" dirty="0">
                <a:latin typeface="Arial" panose="020B0604020202020204" pitchFamily="34" charset="0"/>
                <a:cs typeface="Arial" panose="020B0604020202020204" pitchFamily="34" charset="0"/>
              </a:rPr>
              <a:t>AC Rehabilitation - Outpatient</a:t>
            </a:r>
          </a:p>
          <a:p>
            <a:r>
              <a:rPr lang="en-US" sz="800" b="0" i="0" u="none" strike="noStrike" baseline="0" dirty="0">
                <a:latin typeface="Arial" panose="020B0604020202020204" pitchFamily="34" charset="0"/>
                <a:cs typeface="Arial" panose="020B0604020202020204" pitchFamily="34" charset="0"/>
              </a:rPr>
              <a:t>AD Occupational Therapy</a:t>
            </a:r>
          </a:p>
          <a:p>
            <a:r>
              <a:rPr lang="en-US" sz="800" b="0" i="0" u="none" strike="noStrike" baseline="0" dirty="0">
                <a:latin typeface="Arial" panose="020B0604020202020204" pitchFamily="34" charset="0"/>
                <a:cs typeface="Arial" panose="020B0604020202020204" pitchFamily="34" charset="0"/>
              </a:rPr>
              <a:t>AE Physical Medicine</a:t>
            </a:r>
          </a:p>
          <a:p>
            <a:r>
              <a:rPr lang="en-US" sz="800" b="0" i="0" u="none" strike="noStrike" baseline="0" dirty="0">
                <a:latin typeface="Arial" panose="020B0604020202020204" pitchFamily="34" charset="0"/>
                <a:cs typeface="Arial" panose="020B0604020202020204" pitchFamily="34" charset="0"/>
              </a:rPr>
              <a:t>AF Speech Therapy</a:t>
            </a:r>
          </a:p>
          <a:p>
            <a:r>
              <a:rPr lang="en-US" sz="800" b="0" i="0" u="none" strike="noStrike" baseline="0" dirty="0">
                <a:latin typeface="Arial" panose="020B0604020202020204" pitchFamily="34" charset="0"/>
                <a:cs typeface="Arial" panose="020B0604020202020204" pitchFamily="34" charset="0"/>
              </a:rPr>
              <a:t>AG Skilled Nursing Care</a:t>
            </a:r>
          </a:p>
          <a:p>
            <a:r>
              <a:rPr lang="en-US" sz="800" b="0" i="0" u="none" strike="noStrike" baseline="0" dirty="0">
                <a:latin typeface="Arial" panose="020B0604020202020204" pitchFamily="34" charset="0"/>
                <a:cs typeface="Arial" panose="020B0604020202020204" pitchFamily="34" charset="0"/>
              </a:rPr>
              <a:t>AH Skilled Nursing Care - Room and Board</a:t>
            </a:r>
          </a:p>
          <a:p>
            <a:r>
              <a:rPr lang="en-US" sz="800" b="0" i="0" u="none" strike="noStrike" baseline="0" dirty="0">
                <a:latin typeface="Arial" panose="020B0604020202020204" pitchFamily="34" charset="0"/>
                <a:cs typeface="Arial" panose="020B0604020202020204" pitchFamily="34" charset="0"/>
              </a:rPr>
              <a:t>AI Substance Abuse</a:t>
            </a:r>
          </a:p>
          <a:p>
            <a:r>
              <a:rPr lang="en-US" sz="800" b="0" i="0" u="none" strike="noStrike" baseline="0" dirty="0">
                <a:latin typeface="Arial" panose="020B0604020202020204" pitchFamily="34" charset="0"/>
                <a:cs typeface="Arial" panose="020B0604020202020204" pitchFamily="34" charset="0"/>
              </a:rPr>
              <a:t>AJ Alcoholism</a:t>
            </a:r>
          </a:p>
          <a:p>
            <a:r>
              <a:rPr lang="en-US" sz="800" b="0" i="0" u="none" strike="noStrike" baseline="0" dirty="0">
                <a:latin typeface="Arial" panose="020B0604020202020204" pitchFamily="34" charset="0"/>
                <a:cs typeface="Arial" panose="020B0604020202020204" pitchFamily="34" charset="0"/>
              </a:rPr>
              <a:t>AK Drug Addiction</a:t>
            </a:r>
          </a:p>
          <a:p>
            <a:r>
              <a:rPr lang="en-US" sz="800" b="0" i="0" u="none" strike="noStrike" baseline="0" dirty="0">
                <a:latin typeface="Arial" panose="020B0604020202020204" pitchFamily="34" charset="0"/>
                <a:cs typeface="Arial" panose="020B0604020202020204" pitchFamily="34" charset="0"/>
              </a:rPr>
              <a:t>AL Vision (Optometry)</a:t>
            </a:r>
          </a:p>
          <a:p>
            <a:r>
              <a:rPr lang="en-US" sz="800" b="0" i="0" u="none" strike="noStrike" baseline="0" dirty="0">
                <a:latin typeface="Arial" panose="020B0604020202020204" pitchFamily="34" charset="0"/>
                <a:cs typeface="Arial" panose="020B0604020202020204" pitchFamily="34" charset="0"/>
              </a:rPr>
              <a:t>AM Frames</a:t>
            </a:r>
          </a:p>
          <a:p>
            <a:r>
              <a:rPr lang="en-US" sz="800" b="0" i="0" u="none" strike="noStrike" baseline="0" dirty="0">
                <a:latin typeface="Arial" panose="020B0604020202020204" pitchFamily="34" charset="0"/>
                <a:cs typeface="Arial" panose="020B0604020202020204" pitchFamily="34" charset="0"/>
              </a:rPr>
              <a:t>AN Routine Exam</a:t>
            </a:r>
          </a:p>
          <a:p>
            <a:r>
              <a:rPr lang="en-US" sz="800" b="0" i="0" u="none" strike="noStrike" baseline="0" dirty="0">
                <a:latin typeface="Arial" panose="020B0604020202020204" pitchFamily="34" charset="0"/>
                <a:cs typeface="Arial" panose="020B0604020202020204" pitchFamily="34" charset="0"/>
              </a:rPr>
              <a:t>AO Lenses</a:t>
            </a:r>
          </a:p>
          <a:p>
            <a:r>
              <a:rPr lang="en-US" sz="800" b="0" i="0" u="none" strike="noStrike" baseline="0" dirty="0">
                <a:latin typeface="Arial" panose="020B0604020202020204" pitchFamily="34" charset="0"/>
                <a:cs typeface="Arial" panose="020B0604020202020204" pitchFamily="34" charset="0"/>
              </a:rPr>
              <a:t>AQ Nonmedically Necessary Physical</a:t>
            </a:r>
          </a:p>
          <a:p>
            <a:r>
              <a:rPr lang="en-US" sz="800" b="0" i="0" u="none" strike="noStrike" baseline="0" dirty="0">
                <a:latin typeface="Arial" panose="020B0604020202020204" pitchFamily="34" charset="0"/>
                <a:cs typeface="Arial" panose="020B0604020202020204" pitchFamily="34" charset="0"/>
              </a:rPr>
              <a:t>AR Experimental Drug Therapy</a:t>
            </a:r>
          </a:p>
          <a:p>
            <a:r>
              <a:rPr lang="en-US" sz="800" b="0" i="0" u="none" strike="noStrike" baseline="0" dirty="0">
                <a:latin typeface="Arial" panose="020B0604020202020204" pitchFamily="34" charset="0"/>
                <a:cs typeface="Arial" panose="020B0604020202020204" pitchFamily="34" charset="0"/>
              </a:rPr>
              <a:t>BA Independent Medical Evaluation</a:t>
            </a:r>
          </a:p>
          <a:p>
            <a:r>
              <a:rPr lang="en-US" sz="800" b="0" i="0" u="none" strike="noStrike" baseline="0" dirty="0">
                <a:latin typeface="Arial" panose="020B0604020202020204" pitchFamily="34" charset="0"/>
                <a:cs typeface="Arial" panose="020B0604020202020204" pitchFamily="34" charset="0"/>
              </a:rPr>
              <a:t>BB Partial Hospitalization (Psychiatric)</a:t>
            </a:r>
          </a:p>
          <a:p>
            <a:r>
              <a:rPr lang="en-US" sz="800" b="0" i="0" u="none" strike="noStrike" baseline="0" dirty="0">
                <a:latin typeface="Arial" panose="020B0604020202020204" pitchFamily="34" charset="0"/>
                <a:cs typeface="Arial" panose="020B0604020202020204" pitchFamily="34" charset="0"/>
              </a:rPr>
              <a:t>BC Day Care (Psychiatric)</a:t>
            </a:r>
          </a:p>
          <a:p>
            <a:r>
              <a:rPr lang="en-US" sz="800" b="0" i="0" u="none" strike="noStrike" baseline="0" dirty="0">
                <a:latin typeface="Arial" panose="020B0604020202020204" pitchFamily="34" charset="0"/>
                <a:cs typeface="Arial" panose="020B0604020202020204" pitchFamily="34" charset="0"/>
              </a:rPr>
              <a:t>BD Cognitive Therapy</a:t>
            </a:r>
          </a:p>
          <a:p>
            <a:r>
              <a:rPr lang="en-US" sz="800" b="0" i="0" u="none" strike="noStrike" baseline="0" dirty="0">
                <a:latin typeface="Arial" panose="020B0604020202020204" pitchFamily="34" charset="0"/>
                <a:cs typeface="Arial" panose="020B0604020202020204" pitchFamily="34" charset="0"/>
              </a:rPr>
              <a:t>BE Massage Therapy</a:t>
            </a:r>
          </a:p>
          <a:p>
            <a:r>
              <a:rPr lang="en-US" sz="800" b="0" i="0" u="none" strike="noStrike" baseline="0" dirty="0">
                <a:latin typeface="Arial" panose="020B0604020202020204" pitchFamily="34" charset="0"/>
                <a:cs typeface="Arial" panose="020B0604020202020204" pitchFamily="34" charset="0"/>
              </a:rPr>
              <a:t>BF Pulmonary Rehabilitation</a:t>
            </a:r>
          </a:p>
          <a:p>
            <a:r>
              <a:rPr lang="en-US" sz="800" b="0" i="0" u="none" strike="noStrike" baseline="0" dirty="0">
                <a:latin typeface="Arial" panose="020B0604020202020204" pitchFamily="34" charset="0"/>
                <a:cs typeface="Arial" panose="020B0604020202020204" pitchFamily="34" charset="0"/>
              </a:rPr>
              <a:t>BG Cardiac Rehabilitation</a:t>
            </a:r>
          </a:p>
          <a:p>
            <a:r>
              <a:rPr lang="en-US" sz="800" b="0" i="0" u="none" strike="noStrike" baseline="0" dirty="0">
                <a:latin typeface="Arial" panose="020B0604020202020204" pitchFamily="34" charset="0"/>
                <a:cs typeface="Arial" panose="020B0604020202020204" pitchFamily="34" charset="0"/>
              </a:rPr>
              <a:t>BH Pediatric</a:t>
            </a:r>
          </a:p>
          <a:p>
            <a:r>
              <a:rPr lang="en-US" sz="800" b="0" i="0" u="none" strike="noStrike" baseline="0" dirty="0">
                <a:latin typeface="Arial" panose="020B0604020202020204" pitchFamily="34" charset="0"/>
                <a:cs typeface="Arial" panose="020B0604020202020204" pitchFamily="34" charset="0"/>
              </a:rPr>
              <a:t>BI Nursery</a:t>
            </a:r>
          </a:p>
          <a:p>
            <a:r>
              <a:rPr lang="en-US" sz="800" b="0" i="0" u="none" strike="noStrike" baseline="0" dirty="0">
                <a:latin typeface="Arial" panose="020B0604020202020204" pitchFamily="34" charset="0"/>
                <a:cs typeface="Arial" panose="020B0604020202020204" pitchFamily="34" charset="0"/>
              </a:rPr>
              <a:t>BJ Skin</a:t>
            </a:r>
          </a:p>
          <a:p>
            <a:r>
              <a:rPr lang="en-US" sz="800" b="0" i="0" u="none" strike="noStrike" baseline="0" dirty="0">
                <a:latin typeface="Arial" panose="020B0604020202020204" pitchFamily="34" charset="0"/>
                <a:cs typeface="Arial" panose="020B0604020202020204" pitchFamily="34" charset="0"/>
              </a:rPr>
              <a:t>BK Orthopedic</a:t>
            </a:r>
          </a:p>
          <a:p>
            <a:r>
              <a:rPr lang="en-US" sz="800" b="0" i="0" u="none" strike="noStrike" baseline="0" dirty="0">
                <a:latin typeface="Arial" panose="020B0604020202020204" pitchFamily="34" charset="0"/>
                <a:cs typeface="Arial" panose="020B0604020202020204" pitchFamily="34" charset="0"/>
              </a:rPr>
              <a:t>BL Cardiac</a:t>
            </a:r>
          </a:p>
          <a:p>
            <a:r>
              <a:rPr lang="en-US" sz="800" b="0" i="0" u="none" strike="noStrike" baseline="0" dirty="0">
                <a:latin typeface="Arial" panose="020B0604020202020204" pitchFamily="34" charset="0"/>
                <a:cs typeface="Arial" panose="020B0604020202020204" pitchFamily="34" charset="0"/>
              </a:rPr>
              <a:t>BM Lymphatic</a:t>
            </a:r>
          </a:p>
          <a:p>
            <a:r>
              <a:rPr lang="en-US" sz="800" b="0" i="0" u="none" strike="noStrike" baseline="0" dirty="0">
                <a:latin typeface="Arial" panose="020B0604020202020204" pitchFamily="34" charset="0"/>
                <a:cs typeface="Arial" panose="020B0604020202020204" pitchFamily="34" charset="0"/>
              </a:rPr>
              <a:t>BN Gastrointestinal</a:t>
            </a:r>
          </a:p>
          <a:p>
            <a:r>
              <a:rPr lang="en-US" sz="800" b="0" i="0" u="none" strike="noStrike" baseline="0" dirty="0">
                <a:latin typeface="Arial" panose="020B0604020202020204" pitchFamily="34" charset="0"/>
                <a:cs typeface="Arial" panose="020B0604020202020204" pitchFamily="34" charset="0"/>
              </a:rPr>
              <a:t>BP Endocrine</a:t>
            </a:r>
          </a:p>
          <a:p>
            <a:r>
              <a:rPr lang="en-US" sz="800" b="0" i="0" u="none" strike="noStrike" baseline="0" dirty="0">
                <a:latin typeface="Arial" panose="020B0604020202020204" pitchFamily="34" charset="0"/>
                <a:cs typeface="Arial" panose="020B0604020202020204" pitchFamily="34" charset="0"/>
              </a:rPr>
              <a:t>BQ Neurology</a:t>
            </a:r>
          </a:p>
          <a:p>
            <a:r>
              <a:rPr lang="en-US" sz="800" b="0" i="0" u="none" strike="noStrike" baseline="0" dirty="0">
                <a:latin typeface="Arial" panose="020B0604020202020204" pitchFamily="34" charset="0"/>
                <a:cs typeface="Arial" panose="020B0604020202020204" pitchFamily="34" charset="0"/>
              </a:rPr>
              <a:t>BR Eye</a:t>
            </a:r>
          </a:p>
          <a:p>
            <a:r>
              <a:rPr lang="en-US" sz="800" b="0" i="0" u="none" strike="noStrike" baseline="0" dirty="0">
                <a:latin typeface="Arial" panose="020B0604020202020204" pitchFamily="34" charset="0"/>
                <a:cs typeface="Arial" panose="020B0604020202020204" pitchFamily="34" charset="0"/>
              </a:rPr>
              <a:t>BS Invasive Procedures</a:t>
            </a:r>
          </a:p>
          <a:p>
            <a:r>
              <a:rPr lang="en-US" sz="800" b="0" i="0" u="none" strike="noStrike" baseline="0" dirty="0">
                <a:latin typeface="Arial" panose="020B0604020202020204" pitchFamily="34" charset="0"/>
                <a:cs typeface="Arial" panose="020B0604020202020204" pitchFamily="34" charset="0"/>
              </a:rPr>
              <a:t>BT Gynecological</a:t>
            </a:r>
          </a:p>
          <a:p>
            <a:r>
              <a:rPr lang="en-US" sz="800" b="0" i="0" u="none" strike="noStrike" baseline="0" dirty="0">
                <a:latin typeface="Arial" panose="020B0604020202020204" pitchFamily="34" charset="0"/>
                <a:cs typeface="Arial" panose="020B0604020202020204" pitchFamily="34" charset="0"/>
              </a:rPr>
              <a:t>BU Obstetrical</a:t>
            </a:r>
          </a:p>
          <a:p>
            <a:r>
              <a:rPr lang="en-US" sz="800" b="0" i="0" u="none" strike="noStrike" baseline="0" dirty="0">
                <a:latin typeface="Arial" panose="020B0604020202020204" pitchFamily="34" charset="0"/>
                <a:cs typeface="Arial" panose="020B0604020202020204" pitchFamily="34" charset="0"/>
              </a:rPr>
              <a:t>BV Obstetrical/Gynecological</a:t>
            </a:r>
          </a:p>
          <a:p>
            <a:r>
              <a:rPr lang="en-US" sz="800" b="0" i="0" u="none" strike="noStrike" baseline="0" dirty="0">
                <a:latin typeface="Arial" panose="020B0604020202020204" pitchFamily="34" charset="0"/>
                <a:cs typeface="Arial" panose="020B0604020202020204" pitchFamily="34" charset="0"/>
              </a:rPr>
              <a:t>BY Physician Visit – Office: Sick</a:t>
            </a:r>
          </a:p>
          <a:p>
            <a:r>
              <a:rPr lang="en-US" sz="800" b="0" i="0" u="none" strike="noStrike" baseline="0" dirty="0">
                <a:latin typeface="Arial" panose="020B0604020202020204" pitchFamily="34" charset="0"/>
                <a:cs typeface="Arial" panose="020B0604020202020204" pitchFamily="34" charset="0"/>
              </a:rPr>
              <a:t>BZ Physician Visit – Office: Well</a:t>
            </a:r>
          </a:p>
          <a:p>
            <a:r>
              <a:rPr lang="en-US" sz="800" b="0" i="0" u="none" strike="noStrike" baseline="0" dirty="0">
                <a:latin typeface="Arial" panose="020B0604020202020204" pitchFamily="34" charset="0"/>
                <a:cs typeface="Arial" panose="020B0604020202020204" pitchFamily="34" charset="0"/>
              </a:rPr>
              <a:t>CE MH Provider – Inpatient </a:t>
            </a:r>
          </a:p>
          <a:p>
            <a:r>
              <a:rPr lang="en-US" sz="800" b="0" i="0" u="none" strike="noStrike" baseline="0" dirty="0">
                <a:latin typeface="Arial" panose="020B0604020202020204" pitchFamily="34" charset="0"/>
                <a:cs typeface="Arial" panose="020B0604020202020204" pitchFamily="34" charset="0"/>
              </a:rPr>
              <a:t>CF MH Provider – Outpatient </a:t>
            </a:r>
          </a:p>
          <a:p>
            <a:r>
              <a:rPr lang="en-US" sz="800" b="0" i="0" u="none" strike="noStrike" baseline="0" dirty="0">
                <a:latin typeface="Arial" panose="020B0604020202020204" pitchFamily="34" charset="0"/>
                <a:cs typeface="Arial" panose="020B0604020202020204" pitchFamily="34" charset="0"/>
              </a:rPr>
              <a:t>CG MH Provider Facility – Inpatient </a:t>
            </a:r>
          </a:p>
          <a:p>
            <a:r>
              <a:rPr lang="en-US" sz="800" b="0" i="0" u="none" strike="noStrike" baseline="0" dirty="0">
                <a:latin typeface="Arial" panose="020B0604020202020204" pitchFamily="34" charset="0"/>
                <a:cs typeface="Arial" panose="020B0604020202020204" pitchFamily="34" charset="0"/>
              </a:rPr>
              <a:t>CH MH Provider Facility – Outpatient</a:t>
            </a:r>
          </a:p>
          <a:p>
            <a:r>
              <a:rPr lang="en-US" sz="800" b="0" i="0" u="none" strike="noStrike" baseline="0" dirty="0">
                <a:latin typeface="Arial" panose="020B0604020202020204" pitchFamily="34" charset="0"/>
                <a:cs typeface="Arial" panose="020B0604020202020204" pitchFamily="34" charset="0"/>
              </a:rPr>
              <a:t>CI Substance Abuse Facility – Inpatient</a:t>
            </a:r>
          </a:p>
          <a:p>
            <a:r>
              <a:rPr lang="en-US" sz="800" b="0" i="0" u="none" strike="noStrike" baseline="0" dirty="0">
                <a:latin typeface="Arial" panose="020B0604020202020204" pitchFamily="34" charset="0"/>
                <a:cs typeface="Arial" panose="020B0604020202020204" pitchFamily="34" charset="0"/>
              </a:rPr>
              <a:t>CJ Substance Abuse Facility – Outpatient</a:t>
            </a:r>
          </a:p>
          <a:p>
            <a:r>
              <a:rPr lang="en-US" sz="800" b="0" i="0" u="none" strike="noStrike" baseline="0" dirty="0">
                <a:latin typeface="Arial" panose="020B0604020202020204" pitchFamily="34" charset="0"/>
                <a:cs typeface="Arial" panose="020B0604020202020204" pitchFamily="34" charset="0"/>
              </a:rPr>
              <a:t>CK Screening X-ray</a:t>
            </a:r>
          </a:p>
          <a:p>
            <a:r>
              <a:rPr lang="en-US" sz="800" b="0" i="0" u="none" strike="noStrike" baseline="0" dirty="0">
                <a:latin typeface="Arial" panose="020B0604020202020204" pitchFamily="34" charset="0"/>
                <a:cs typeface="Arial" panose="020B0604020202020204" pitchFamily="34" charset="0"/>
              </a:rPr>
              <a:t>CL Screening Laboratory</a:t>
            </a:r>
          </a:p>
          <a:p>
            <a:r>
              <a:rPr lang="en-US" sz="800" b="0" i="0" u="none" strike="noStrike" baseline="0" dirty="0">
                <a:latin typeface="Arial" panose="020B0604020202020204" pitchFamily="34" charset="0"/>
                <a:cs typeface="Arial" panose="020B0604020202020204" pitchFamily="34" charset="0"/>
              </a:rPr>
              <a:t>CM Mammogram, HR Patient</a:t>
            </a:r>
          </a:p>
          <a:p>
            <a:r>
              <a:rPr lang="en-US" sz="800" b="0" i="0" u="none" strike="noStrike" baseline="0" dirty="0">
                <a:latin typeface="Arial" panose="020B0604020202020204" pitchFamily="34" charset="0"/>
                <a:cs typeface="Arial" panose="020B0604020202020204" pitchFamily="34" charset="0"/>
              </a:rPr>
              <a:t>CN Mammogram, LR Patient</a:t>
            </a:r>
          </a:p>
          <a:p>
            <a:r>
              <a:rPr lang="en-US" sz="800" b="0" i="0" u="none" strike="noStrike" baseline="0" dirty="0">
                <a:latin typeface="Arial" panose="020B0604020202020204" pitchFamily="34" charset="0"/>
                <a:cs typeface="Arial" panose="020B0604020202020204" pitchFamily="34" charset="0"/>
              </a:rPr>
              <a:t>CO Flu Vaccination </a:t>
            </a:r>
          </a:p>
          <a:p>
            <a:r>
              <a:rPr lang="en-US" sz="800" b="0" i="0" u="none" strike="noStrike" baseline="0" dirty="0">
                <a:latin typeface="Arial" panose="020B0604020202020204" pitchFamily="34" charset="0"/>
                <a:cs typeface="Arial" panose="020B0604020202020204" pitchFamily="34" charset="0"/>
              </a:rPr>
              <a:t>DM Durable Medical Equipment</a:t>
            </a:r>
          </a:p>
          <a:p>
            <a:r>
              <a:rPr lang="en-US" sz="800" b="0" i="0" u="none" strike="noStrike" baseline="0" dirty="0">
                <a:latin typeface="Arial" panose="020B0604020202020204" pitchFamily="34" charset="0"/>
                <a:cs typeface="Arial" panose="020B0604020202020204" pitchFamily="34" charset="0"/>
              </a:rPr>
              <a:t>MH Mental Health</a:t>
            </a:r>
          </a:p>
          <a:p>
            <a:r>
              <a:rPr lang="en-US" sz="800" b="0" i="0" u="none" strike="noStrike" baseline="0" dirty="0">
                <a:latin typeface="Arial" panose="020B0604020202020204" pitchFamily="34" charset="0"/>
                <a:cs typeface="Arial" panose="020B0604020202020204" pitchFamily="34" charset="0"/>
              </a:rPr>
              <a:t>PT Physical Therapy</a:t>
            </a:r>
          </a:p>
          <a:p>
            <a:r>
              <a:rPr lang="en-US" sz="800" b="0" i="0" u="none" strike="noStrike" baseline="0" dirty="0">
                <a:latin typeface="Arial" panose="020B0604020202020204" pitchFamily="34" charset="0"/>
                <a:cs typeface="Arial" panose="020B0604020202020204" pitchFamily="34" charset="0"/>
              </a:rPr>
              <a:t>UC Urgent Care</a:t>
            </a:r>
            <a:endParaRPr lang="en-US" sz="800" dirty="0">
              <a:latin typeface="Arial" panose="020B0604020202020204" pitchFamily="34" charset="0"/>
              <a:cs typeface="Arial" panose="020B0604020202020204" pitchFamily="34" charset="0"/>
            </a:endParaRPr>
          </a:p>
        </p:txBody>
      </p:sp>
      <p:pic>
        <p:nvPicPr>
          <p:cNvPr id="17" name="Picture 16" descr="A blue and white cover&#10;&#10;AI-generated content may be incorrect.">
            <a:extLst>
              <a:ext uri="{FF2B5EF4-FFF2-40B4-BE49-F238E27FC236}">
                <a16:creationId xmlns:a16="http://schemas.microsoft.com/office/drawing/2014/main" id="{58D953D1-CDC2-E302-D7EC-FB1B83AE9EFE}"/>
              </a:ext>
            </a:extLst>
          </p:cNvPr>
          <p:cNvPicPr>
            <a:picLocks noChangeAspect="1"/>
          </p:cNvPicPr>
          <p:nvPr/>
        </p:nvPicPr>
        <p:blipFill>
          <a:blip r:embed="rId3"/>
          <a:stretch>
            <a:fillRect/>
          </a:stretch>
        </p:blipFill>
        <p:spPr>
          <a:xfrm>
            <a:off x="10095722" y="4963269"/>
            <a:ext cx="1012939" cy="1303997"/>
          </a:xfrm>
          <a:prstGeom prst="rect">
            <a:avLst/>
          </a:prstGeom>
          <a:ln>
            <a:solidFill>
              <a:schemeClr val="tx1"/>
            </a:solidFill>
          </a:ln>
        </p:spPr>
      </p:pic>
    </p:spTree>
    <p:extLst>
      <p:ext uri="{BB962C8B-B14F-4D97-AF65-F5344CB8AC3E}">
        <p14:creationId xmlns:p14="http://schemas.microsoft.com/office/powerpoint/2010/main" val="864649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770A7F9E-C826-B876-196F-3A25AE01E1A2}"/>
              </a:ext>
            </a:extLst>
          </p:cNvPr>
          <p:cNvPicPr>
            <a:picLocks noChangeAspect="1"/>
          </p:cNvPicPr>
          <p:nvPr/>
        </p:nvPicPr>
        <p:blipFill>
          <a:blip r:embed="rId3"/>
          <a:srcRect l="951"/>
          <a:stretch/>
        </p:blipFill>
        <p:spPr>
          <a:xfrm>
            <a:off x="2369975" y="3154776"/>
            <a:ext cx="7767927" cy="3518414"/>
          </a:xfrm>
          <a:prstGeom prst="rect">
            <a:avLst/>
          </a:prstGeom>
          <a:ln w="3175">
            <a:solidFill>
              <a:schemeClr val="tx1"/>
            </a:solidFill>
          </a:ln>
        </p:spPr>
      </p:pic>
      <p:sp>
        <p:nvSpPr>
          <p:cNvPr id="30" name="TextBox 29">
            <a:extLst>
              <a:ext uri="{FF2B5EF4-FFF2-40B4-BE49-F238E27FC236}">
                <a16:creationId xmlns:a16="http://schemas.microsoft.com/office/drawing/2014/main" id="{D484A8FF-3C56-9512-64A3-4C9D711CBAAB}"/>
              </a:ext>
            </a:extLst>
          </p:cNvPr>
          <p:cNvSpPr txBox="1"/>
          <p:nvPr/>
        </p:nvSpPr>
        <p:spPr>
          <a:xfrm>
            <a:off x="234536" y="2168650"/>
            <a:ext cx="10341994" cy="1508106"/>
          </a:xfrm>
          <a:prstGeom prst="rect">
            <a:avLst/>
          </a:prstGeom>
          <a:noFill/>
        </p:spPr>
        <p:txBody>
          <a:bodyPr wrap="square">
            <a:noAutofit/>
          </a:bodyPr>
          <a:lstStyle/>
          <a:p>
            <a:pPr defTabSz="457200">
              <a:defRPr/>
            </a:pPr>
            <a:r>
              <a:rPr lang="en-US" b="1" dirty="0">
                <a:solidFill>
                  <a:schemeClr val="tx1">
                    <a:lumMod val="75000"/>
                    <a:lumOff val="25000"/>
                  </a:schemeClr>
                </a:solidFill>
                <a:latin typeface="Arial" panose="020B0604020202020204" pitchFamily="34" charset="0"/>
                <a:cs typeface="Arial" panose="020B0604020202020204" pitchFamily="34" charset="0"/>
              </a:rPr>
              <a:t>Claims Status Search </a:t>
            </a:r>
            <a:r>
              <a:rPr lang="en-US" sz="1600" dirty="0">
                <a:solidFill>
                  <a:schemeClr val="tx1">
                    <a:lumMod val="75000"/>
                    <a:lumOff val="25000"/>
                  </a:schemeClr>
                </a:solidFill>
                <a:latin typeface="Arial" panose="020B0604020202020204" pitchFamily="34" charset="0"/>
                <a:cs typeface="Arial" panose="020B0604020202020204" pitchFamily="34" charset="0"/>
              </a:rPr>
              <a:t>– research paid/rejected or pended claims. You can also search by claim number. </a:t>
            </a:r>
          </a:p>
          <a:p>
            <a:pPr defTabSz="457200">
              <a:defRP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defTabSz="457200">
              <a:defRPr/>
            </a:pPr>
            <a:r>
              <a:rPr lang="en-US" sz="1600" dirty="0">
                <a:solidFill>
                  <a:schemeClr val="tx1">
                    <a:lumMod val="75000"/>
                    <a:lumOff val="25000"/>
                  </a:schemeClr>
                </a:solidFill>
                <a:latin typeface="Arial" panose="020B0604020202020204" pitchFamily="34" charset="0"/>
                <a:cs typeface="Arial" panose="020B0604020202020204" pitchFamily="34" charset="0"/>
              </a:rPr>
              <a:t>Research BCBSLA, FEP and BlueCard - Out of Area claims.</a:t>
            </a:r>
          </a:p>
          <a:p>
            <a:pPr defTabSz="457200">
              <a:defRPr/>
            </a:pPr>
            <a:endParaRPr lang="en-US" dirty="0">
              <a:solidFill>
                <a:srgbClr val="404040"/>
              </a:solidFill>
              <a:latin typeface="Corbel" panose="020B0503020204020204" pitchFamily="34" charset="0"/>
            </a:endParaRPr>
          </a:p>
          <a:p>
            <a:pPr defTabSz="457200">
              <a:defRPr/>
            </a:pPr>
            <a:endParaRPr lang="en-US" dirty="0">
              <a:solidFill>
                <a:srgbClr val="211D1E"/>
              </a:solidFill>
              <a:latin typeface="Corbel" panose="020B0503020204020204" pitchFamily="34" charset="0"/>
            </a:endParaRPr>
          </a:p>
        </p:txBody>
      </p:sp>
      <p:sp>
        <p:nvSpPr>
          <p:cNvPr id="10" name="Oval 9">
            <a:extLst>
              <a:ext uri="{FF2B5EF4-FFF2-40B4-BE49-F238E27FC236}">
                <a16:creationId xmlns:a16="http://schemas.microsoft.com/office/drawing/2014/main" id="{EEF3E4F4-B2CB-0365-19A2-0050AA67F9AE}"/>
              </a:ext>
            </a:extLst>
          </p:cNvPr>
          <p:cNvSpPr/>
          <p:nvPr/>
        </p:nvSpPr>
        <p:spPr bwMode="auto">
          <a:xfrm>
            <a:off x="2456319" y="3918857"/>
            <a:ext cx="1461442" cy="382555"/>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2" name="Title 1">
            <a:extLst>
              <a:ext uri="{FF2B5EF4-FFF2-40B4-BE49-F238E27FC236}">
                <a16:creationId xmlns:a16="http://schemas.microsoft.com/office/drawing/2014/main" id="{05986B10-A25F-1232-3D86-08F0B4033001}"/>
              </a:ext>
            </a:extLst>
          </p:cNvPr>
          <p:cNvSpPr>
            <a:spLocks noGrp="1"/>
          </p:cNvSpPr>
          <p:nvPr>
            <p:ph type="title"/>
          </p:nvPr>
        </p:nvSpPr>
        <p:spPr/>
        <p:txBody>
          <a:bodyPr>
            <a:normAutofit/>
          </a:bodyPr>
          <a:lstStyle/>
          <a:p>
            <a:r>
              <a:rPr lang="en-US" sz="3600" dirty="0" err="1"/>
              <a:t>iLinkBlue</a:t>
            </a:r>
            <a:r>
              <a:rPr lang="en-US" sz="3600" dirty="0"/>
              <a:t>: Claims </a:t>
            </a:r>
            <a:r>
              <a:rPr lang="en-US" sz="2400" i="1" dirty="0" err="1"/>
              <a:t>Claims</a:t>
            </a:r>
            <a:r>
              <a:rPr lang="en-US" sz="2400" i="1" dirty="0"/>
              <a:t> Status Search</a:t>
            </a:r>
            <a:endParaRPr lang="en-US" i="1" dirty="0"/>
          </a:p>
        </p:txBody>
      </p:sp>
      <p:sp>
        <p:nvSpPr>
          <p:cNvPr id="4" name="Slide Number Placeholder 3">
            <a:extLst>
              <a:ext uri="{FF2B5EF4-FFF2-40B4-BE49-F238E27FC236}">
                <a16:creationId xmlns:a16="http://schemas.microsoft.com/office/drawing/2014/main" id="{DCE36B8B-7ED1-D3A0-1FBD-59E96D19212E}"/>
              </a:ext>
            </a:extLst>
          </p:cNvPr>
          <p:cNvSpPr>
            <a:spLocks noGrp="1"/>
          </p:cNvSpPr>
          <p:nvPr>
            <p:ph type="sldNum" sz="quarter" idx="12"/>
          </p:nvPr>
        </p:nvSpPr>
        <p:spPr/>
        <p:txBody>
          <a:bodyPr/>
          <a:lstStyle/>
          <a:p>
            <a:fld id="{6E0164D9-D6C1-A640-8D22-9F2FAF55BC19}" type="slidenum">
              <a:rPr lang="en-US" smtClean="0"/>
              <a:t>22</a:t>
            </a:fld>
            <a:endParaRPr lang="en-US"/>
          </a:p>
        </p:txBody>
      </p:sp>
    </p:spTree>
    <p:extLst>
      <p:ext uri="{BB962C8B-B14F-4D97-AF65-F5344CB8AC3E}">
        <p14:creationId xmlns:p14="http://schemas.microsoft.com/office/powerpoint/2010/main" val="347415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bwMode="auto">
          <a:xfrm>
            <a:off x="4134714" y="5054082"/>
            <a:ext cx="3200400" cy="465075"/>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3" name="TextBox 2">
            <a:extLst>
              <a:ext uri="{FF2B5EF4-FFF2-40B4-BE49-F238E27FC236}">
                <a16:creationId xmlns:a16="http://schemas.microsoft.com/office/drawing/2014/main" id="{2E6EA1B8-D44E-3BF0-FB18-59D55DBD8D51}"/>
              </a:ext>
            </a:extLst>
          </p:cNvPr>
          <p:cNvSpPr txBox="1"/>
          <p:nvPr/>
        </p:nvSpPr>
        <p:spPr>
          <a:xfrm>
            <a:off x="1906555" y="2021891"/>
            <a:ext cx="4581236" cy="369332"/>
          </a:xfrm>
          <a:prstGeom prst="rect">
            <a:avLst/>
          </a:prstGeom>
          <a:noFill/>
        </p:spPr>
        <p:txBody>
          <a:bodyPr wrap="square">
            <a:spAutoFit/>
          </a:bodyPr>
          <a:lstStyle/>
          <a:p>
            <a:pPr defTabSz="457200">
              <a:defRPr/>
            </a:pPr>
            <a:r>
              <a:rPr lang="en-US" b="1" dirty="0">
                <a:solidFill>
                  <a:schemeClr val="tx1">
                    <a:lumMod val="75000"/>
                    <a:lumOff val="25000"/>
                  </a:schemeClr>
                </a:solidFill>
                <a:latin typeface="Arial" panose="020B0604020202020204" pitchFamily="34" charset="0"/>
                <a:cs typeface="Arial" panose="020B0604020202020204" pitchFamily="34" charset="0"/>
              </a:rPr>
              <a:t>Paid/Reject Search</a:t>
            </a:r>
          </a:p>
        </p:txBody>
      </p:sp>
      <p:sp>
        <p:nvSpPr>
          <p:cNvPr id="4" name="Rectangle: Rounded Corners 3">
            <a:extLst>
              <a:ext uri="{FF2B5EF4-FFF2-40B4-BE49-F238E27FC236}">
                <a16:creationId xmlns:a16="http://schemas.microsoft.com/office/drawing/2014/main" id="{F13C965B-83DB-9ADB-320F-583715F10215}"/>
              </a:ext>
            </a:extLst>
          </p:cNvPr>
          <p:cNvSpPr/>
          <p:nvPr/>
        </p:nvSpPr>
        <p:spPr>
          <a:xfrm>
            <a:off x="2354425" y="4226768"/>
            <a:ext cx="685800" cy="27703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Calibri" panose="020F0502020204030204"/>
            </a:endParaRPr>
          </a:p>
        </p:txBody>
      </p:sp>
      <p:sp>
        <p:nvSpPr>
          <p:cNvPr id="5" name="Title 4">
            <a:extLst>
              <a:ext uri="{FF2B5EF4-FFF2-40B4-BE49-F238E27FC236}">
                <a16:creationId xmlns:a16="http://schemas.microsoft.com/office/drawing/2014/main" id="{BA6FB653-83A6-306B-BC12-2639B184241A}"/>
              </a:ext>
            </a:extLst>
          </p:cNvPr>
          <p:cNvSpPr>
            <a:spLocks noGrp="1"/>
          </p:cNvSpPr>
          <p:nvPr>
            <p:ph type="title"/>
          </p:nvPr>
        </p:nvSpPr>
        <p:spPr>
          <a:xfrm>
            <a:off x="425533" y="543904"/>
            <a:ext cx="11471563" cy="1325563"/>
          </a:xfrm>
        </p:spPr>
        <p:txBody>
          <a:bodyPr>
            <a:normAutofit/>
          </a:bodyPr>
          <a:lstStyle/>
          <a:p>
            <a:r>
              <a:rPr lang="en-US" sz="3600" dirty="0" err="1"/>
              <a:t>iLinkBlue</a:t>
            </a:r>
            <a:r>
              <a:rPr lang="en-US" sz="3600" dirty="0"/>
              <a:t>: Claims </a:t>
            </a:r>
            <a:r>
              <a:rPr lang="en-US" sz="2400" i="1" dirty="0"/>
              <a:t>BlueCard – Out of Area Claims Status</a:t>
            </a:r>
            <a:endParaRPr lang="en-US" i="1" dirty="0"/>
          </a:p>
        </p:txBody>
      </p:sp>
      <p:sp>
        <p:nvSpPr>
          <p:cNvPr id="6" name="Slide Number Placeholder 5">
            <a:extLst>
              <a:ext uri="{FF2B5EF4-FFF2-40B4-BE49-F238E27FC236}">
                <a16:creationId xmlns:a16="http://schemas.microsoft.com/office/drawing/2014/main" id="{8560B331-DF1F-7D61-7B1C-3CB6504E34F3}"/>
              </a:ext>
            </a:extLst>
          </p:cNvPr>
          <p:cNvSpPr>
            <a:spLocks noGrp="1"/>
          </p:cNvSpPr>
          <p:nvPr>
            <p:ph type="sldNum" sz="quarter" idx="12"/>
          </p:nvPr>
        </p:nvSpPr>
        <p:spPr/>
        <p:txBody>
          <a:bodyPr/>
          <a:lstStyle/>
          <a:p>
            <a:fld id="{6E0164D9-D6C1-A640-8D22-9F2FAF55BC19}" type="slidenum">
              <a:rPr lang="en-US" smtClean="0"/>
              <a:t>23</a:t>
            </a:fld>
            <a:endParaRPr lang="en-US"/>
          </a:p>
        </p:txBody>
      </p:sp>
      <p:grpSp>
        <p:nvGrpSpPr>
          <p:cNvPr id="8" name="Group 7">
            <a:extLst>
              <a:ext uri="{FF2B5EF4-FFF2-40B4-BE49-F238E27FC236}">
                <a16:creationId xmlns:a16="http://schemas.microsoft.com/office/drawing/2014/main" id="{7B749497-D49D-7B81-7C9E-44A25A38D33E}"/>
              </a:ext>
            </a:extLst>
          </p:cNvPr>
          <p:cNvGrpSpPr/>
          <p:nvPr/>
        </p:nvGrpSpPr>
        <p:grpSpPr>
          <a:xfrm>
            <a:off x="1906555" y="2579274"/>
            <a:ext cx="8224838" cy="4145728"/>
            <a:chOff x="1906555" y="2579274"/>
            <a:chExt cx="8224838" cy="4145728"/>
          </a:xfrm>
        </p:grpSpPr>
        <p:pic>
          <p:nvPicPr>
            <p:cNvPr id="1026" name="Picture 2">
              <a:extLst>
                <a:ext uri="{FF2B5EF4-FFF2-40B4-BE49-F238E27FC236}">
                  <a16:creationId xmlns:a16="http://schemas.microsoft.com/office/drawing/2014/main" id="{CA04A2D4-6815-4215-AE04-E877D14AA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55" y="2579274"/>
              <a:ext cx="8224838" cy="4145728"/>
            </a:xfrm>
            <a:prstGeom prst="rect">
              <a:avLst/>
            </a:prstGeom>
            <a:noFill/>
            <a:ln w="9525">
              <a:solidFill>
                <a:srgbClr val="54565B"/>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A58C4E0-E940-0AC4-947C-2FDD156C7165}"/>
                </a:ext>
              </a:extLst>
            </p:cNvPr>
            <p:cNvSpPr/>
            <p:nvPr/>
          </p:nvSpPr>
          <p:spPr>
            <a:xfrm>
              <a:off x="8388219" y="5225143"/>
              <a:ext cx="513184" cy="1026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486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67A91-C54A-B833-ABD6-22D8DBE5B165}"/>
              </a:ext>
            </a:extLst>
          </p:cNvPr>
          <p:cNvPicPr>
            <a:picLocks noChangeAspect="1"/>
          </p:cNvPicPr>
          <p:nvPr/>
        </p:nvPicPr>
        <p:blipFill rotWithShape="1">
          <a:blip r:embed="rId3"/>
          <a:srcRect l="648" t="2746" b="2746"/>
          <a:stretch/>
        </p:blipFill>
        <p:spPr>
          <a:xfrm>
            <a:off x="2822561" y="4405566"/>
            <a:ext cx="6437451" cy="2196517"/>
          </a:xfrm>
          <a:prstGeom prst="rect">
            <a:avLst/>
          </a:prstGeom>
          <a:ln w="3175">
            <a:solidFill>
              <a:srgbClr val="54565B"/>
            </a:solidFill>
          </a:ln>
        </p:spPr>
      </p:pic>
      <p:sp>
        <p:nvSpPr>
          <p:cNvPr id="2" name="TextBox 1">
            <a:extLst>
              <a:ext uri="{FF2B5EF4-FFF2-40B4-BE49-F238E27FC236}">
                <a16:creationId xmlns:a16="http://schemas.microsoft.com/office/drawing/2014/main" id="{C8D2D5E9-FEB3-4092-BDCF-A9C8585E6632}"/>
              </a:ext>
            </a:extLst>
          </p:cNvPr>
          <p:cNvSpPr txBox="1"/>
          <p:nvPr/>
        </p:nvSpPr>
        <p:spPr>
          <a:xfrm>
            <a:off x="381988" y="1793091"/>
            <a:ext cx="11318599" cy="2369880"/>
          </a:xfrm>
          <a:prstGeom prst="rect">
            <a:avLst/>
          </a:prstGeom>
          <a:noFill/>
        </p:spPr>
        <p:txBody>
          <a:bodyPr wrap="square" rtlCol="0">
            <a:spAutoFit/>
          </a:bodyPr>
          <a:lstStyle/>
          <a:p>
            <a:pPr defTabSz="457200">
              <a:defRPr/>
            </a:pPr>
            <a:r>
              <a:rPr lang="en-US" b="1" dirty="0">
                <a:latin typeface="Arial" panose="020B0604020202020204" pitchFamily="34" charset="0"/>
                <a:cs typeface="Arial" panose="020B0604020202020204" pitchFamily="34" charset="0"/>
              </a:rPr>
              <a:t>Out of Area (Pre-Service Review - EPA) </a:t>
            </a:r>
            <a:r>
              <a:rPr lang="en-US" dirty="0">
                <a:solidFill>
                  <a:srgbClr val="55565A"/>
                </a:solidFill>
                <a:latin typeface="Arial" panose="020B0604020202020204" pitchFamily="34" charset="0"/>
                <a:cs typeface="Arial" panose="020B0604020202020204" pitchFamily="34" charset="0"/>
              </a:rPr>
              <a:t>– is designed to allow Louisiana Blue providers access to pre-service information offered by other Blue Plans.</a:t>
            </a:r>
          </a:p>
          <a:p>
            <a:pPr defTabSz="457200">
              <a:defRPr/>
            </a:pPr>
            <a:endParaRPr lang="en-US" dirty="0">
              <a:solidFill>
                <a:srgbClr val="55565A"/>
              </a:solidFill>
              <a:latin typeface="Arial" panose="020B0604020202020204" pitchFamily="34" charset="0"/>
              <a:cs typeface="Arial" panose="020B0604020202020204" pitchFamily="34" charset="0"/>
            </a:endParaRPr>
          </a:p>
          <a:p>
            <a:pPr marL="742950" lvl="1" indent="-285750" defTabSz="457200">
              <a:spcBef>
                <a:spcPts val="300"/>
              </a:spcBef>
              <a:buClr>
                <a:schemeClr val="tx1"/>
              </a:buClr>
              <a:buFont typeface="Arial" panose="020B0604020202020204" pitchFamily="34" charset="0"/>
              <a:buChar char="•"/>
              <a:defRPr/>
            </a:pPr>
            <a:r>
              <a:rPr lang="en-US" dirty="0">
                <a:solidFill>
                  <a:srgbClr val="55565A"/>
                </a:solidFill>
                <a:latin typeface="Arial" panose="020B0604020202020204" pitchFamily="34" charset="0"/>
                <a:cs typeface="Arial" panose="020B0604020202020204" pitchFamily="34" charset="0"/>
              </a:rPr>
              <a:t>Enter the member ID three-character prefix.</a:t>
            </a:r>
          </a:p>
          <a:p>
            <a:pPr marL="742950" lvl="1" indent="-285750" defTabSz="457200">
              <a:spcBef>
                <a:spcPts val="300"/>
              </a:spcBef>
              <a:buClr>
                <a:schemeClr val="tx1"/>
              </a:buClr>
              <a:buFont typeface="Arial" panose="020B0604020202020204" pitchFamily="34" charset="0"/>
              <a:buChar char="•"/>
              <a:defRPr/>
            </a:pPr>
            <a:r>
              <a:rPr lang="en-US" dirty="0">
                <a:solidFill>
                  <a:srgbClr val="55565A"/>
                </a:solidFill>
                <a:latin typeface="Arial" panose="020B0604020202020204" pitchFamily="34" charset="0"/>
                <a:cs typeface="Arial" panose="020B0604020202020204" pitchFamily="34" charset="0"/>
              </a:rPr>
              <a:t>This will route you to the member’s Blue Plan.</a:t>
            </a:r>
          </a:p>
          <a:p>
            <a:pPr marL="1200150" lvl="2" indent="-285750" defTabSz="457200">
              <a:spcBef>
                <a:spcPts val="300"/>
              </a:spcBef>
              <a:buClr>
                <a:schemeClr val="tx1"/>
              </a:buClr>
              <a:buFont typeface="Courier New" panose="02070309020205020404" pitchFamily="49" charset="0"/>
              <a:buChar char="o"/>
              <a:defRPr/>
            </a:pPr>
            <a:r>
              <a:rPr lang="en-US" sz="1600" dirty="0">
                <a:solidFill>
                  <a:srgbClr val="55565A"/>
                </a:solidFill>
                <a:latin typeface="Arial" panose="020B0604020202020204" pitchFamily="34" charset="0"/>
                <a:cs typeface="Arial" panose="020B0604020202020204" pitchFamily="34" charset="0"/>
              </a:rPr>
              <a:t>If the member’s plan offers functionality, you will be able to enter the authorization request.</a:t>
            </a:r>
          </a:p>
          <a:p>
            <a:pPr marL="1200150" lvl="2" indent="-285750" defTabSz="457200">
              <a:spcBef>
                <a:spcPts val="300"/>
              </a:spcBef>
              <a:buClr>
                <a:schemeClr val="tx1"/>
              </a:buClr>
              <a:buFont typeface="Courier New" panose="02070309020205020404" pitchFamily="49" charset="0"/>
              <a:buChar char="o"/>
              <a:defRPr/>
            </a:pPr>
            <a:r>
              <a:rPr lang="en-US" sz="1600" dirty="0">
                <a:solidFill>
                  <a:srgbClr val="55565A"/>
                </a:solidFill>
                <a:latin typeface="Arial" panose="020B0604020202020204" pitchFamily="34" charset="0"/>
                <a:cs typeface="Arial" panose="020B0604020202020204" pitchFamily="34" charset="0"/>
              </a:rPr>
              <a:t>If the member’s plan does not offer functionality, instructions on how to obtain the authorization request will be available.</a:t>
            </a:r>
          </a:p>
        </p:txBody>
      </p:sp>
      <p:sp>
        <p:nvSpPr>
          <p:cNvPr id="16" name="Oval 15"/>
          <p:cNvSpPr/>
          <p:nvPr/>
        </p:nvSpPr>
        <p:spPr bwMode="auto">
          <a:xfrm>
            <a:off x="7000883" y="5021891"/>
            <a:ext cx="1600200" cy="216052"/>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3" name="Title 2">
            <a:extLst>
              <a:ext uri="{FF2B5EF4-FFF2-40B4-BE49-F238E27FC236}">
                <a16:creationId xmlns:a16="http://schemas.microsoft.com/office/drawing/2014/main" id="{A5F1FAAB-3C3B-5701-7080-D42CF495A3D8}"/>
              </a:ext>
            </a:extLst>
          </p:cNvPr>
          <p:cNvSpPr>
            <a:spLocks noGrp="1"/>
          </p:cNvSpPr>
          <p:nvPr>
            <p:ph type="title"/>
          </p:nvPr>
        </p:nvSpPr>
        <p:spPr>
          <a:xfrm>
            <a:off x="360218" y="705260"/>
            <a:ext cx="11471563" cy="1325563"/>
          </a:xfrm>
        </p:spPr>
        <p:txBody>
          <a:bodyPr>
            <a:normAutofit/>
          </a:bodyPr>
          <a:lstStyle/>
          <a:p>
            <a:r>
              <a:rPr lang="en-US" sz="3600" dirty="0" err="1"/>
              <a:t>iLinkBlue</a:t>
            </a:r>
            <a:r>
              <a:rPr lang="en-US" sz="3600" dirty="0"/>
              <a:t>: Obtaining Authorizations</a:t>
            </a:r>
          </a:p>
        </p:txBody>
      </p:sp>
      <p:sp>
        <p:nvSpPr>
          <p:cNvPr id="6" name="Slide Number Placeholder 5">
            <a:extLst>
              <a:ext uri="{FF2B5EF4-FFF2-40B4-BE49-F238E27FC236}">
                <a16:creationId xmlns:a16="http://schemas.microsoft.com/office/drawing/2014/main" id="{D927AA33-616A-855C-5C7F-A37FBB07FA91}"/>
              </a:ext>
            </a:extLst>
          </p:cNvPr>
          <p:cNvSpPr>
            <a:spLocks noGrp="1"/>
          </p:cNvSpPr>
          <p:nvPr>
            <p:ph type="sldNum" sz="quarter" idx="12"/>
          </p:nvPr>
        </p:nvSpPr>
        <p:spPr/>
        <p:txBody>
          <a:bodyPr/>
          <a:lstStyle/>
          <a:p>
            <a:fld id="{6E0164D9-D6C1-A640-8D22-9F2FAF55BC19}" type="slidenum">
              <a:rPr lang="en-US" smtClean="0"/>
              <a:t>24</a:t>
            </a:fld>
            <a:endParaRPr lang="en-US"/>
          </a:p>
        </p:txBody>
      </p:sp>
    </p:spTree>
    <p:extLst>
      <p:ext uri="{BB962C8B-B14F-4D97-AF65-F5344CB8AC3E}">
        <p14:creationId xmlns:p14="http://schemas.microsoft.com/office/powerpoint/2010/main" val="114615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48" t="2746" b="2746"/>
          <a:stretch/>
        </p:blipFill>
        <p:spPr>
          <a:xfrm>
            <a:off x="3619094" y="2445712"/>
            <a:ext cx="5428126" cy="1852126"/>
          </a:xfrm>
          <a:prstGeom prst="rect">
            <a:avLst/>
          </a:prstGeom>
          <a:ln w="3175">
            <a:solidFill>
              <a:srgbClr val="54565B"/>
            </a:solidFill>
          </a:ln>
        </p:spPr>
      </p:pic>
      <p:sp>
        <p:nvSpPr>
          <p:cNvPr id="16" name="Oval 15"/>
          <p:cNvSpPr/>
          <p:nvPr/>
        </p:nvSpPr>
        <p:spPr bwMode="auto">
          <a:xfrm>
            <a:off x="3619094" y="2925972"/>
            <a:ext cx="1263918" cy="252601"/>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t="3879" r="1045"/>
          <a:stretch/>
        </p:blipFill>
        <p:spPr>
          <a:xfrm>
            <a:off x="3583709" y="5033922"/>
            <a:ext cx="5463510" cy="1617188"/>
          </a:xfrm>
          <a:prstGeom prst="rect">
            <a:avLst/>
          </a:prstGeom>
          <a:ln w="3175">
            <a:solidFill>
              <a:srgbClr val="54565B"/>
            </a:solidFill>
          </a:ln>
        </p:spPr>
      </p:pic>
      <p:sp>
        <p:nvSpPr>
          <p:cNvPr id="7" name="TextBox 6"/>
          <p:cNvSpPr txBox="1"/>
          <p:nvPr/>
        </p:nvSpPr>
        <p:spPr>
          <a:xfrm>
            <a:off x="578498" y="1782148"/>
            <a:ext cx="10879494" cy="338554"/>
          </a:xfrm>
          <a:prstGeom prst="rect">
            <a:avLst/>
          </a:prstGeom>
          <a:noFill/>
        </p:spPr>
        <p:txBody>
          <a:bodyPr wrap="square" rtlCol="0">
            <a:spAutoFit/>
          </a:bodyPr>
          <a:lstStyle/>
          <a:p>
            <a:pPr defTabSz="457200">
              <a:defRPr/>
            </a:pPr>
            <a:r>
              <a:rPr lang="en-US" sz="1600" b="1" dirty="0">
                <a:latin typeface="Arial" panose="020B0604020202020204" pitchFamily="34" charset="0"/>
                <a:ea typeface="Segoe UI" panose="020B0502040204020203" pitchFamily="34" charset="0"/>
                <a:cs typeface="Arial" panose="020B0604020202020204" pitchFamily="34" charset="0"/>
              </a:rPr>
              <a:t>Step 1</a:t>
            </a:r>
            <a:r>
              <a:rPr lang="en-US" sz="1600" dirty="0">
                <a:latin typeface="Arial" panose="020B0604020202020204" pitchFamily="34" charset="0"/>
                <a:ea typeface="Segoe UI" panose="020B0502040204020203" pitchFamily="34" charset="0"/>
                <a:cs typeface="Arial" panose="020B0604020202020204" pitchFamily="34" charset="0"/>
              </a:rPr>
              <a:t>: </a:t>
            </a: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Log into </a:t>
            </a:r>
            <a:r>
              <a:rPr lang="en-US" sz="16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 and click “Authorization Guidelines – Do I need an authorization?” under Authorizations.</a:t>
            </a:r>
          </a:p>
        </p:txBody>
      </p:sp>
      <p:sp>
        <p:nvSpPr>
          <p:cNvPr id="12" name="TextBox 11"/>
          <p:cNvSpPr txBox="1"/>
          <p:nvPr/>
        </p:nvSpPr>
        <p:spPr>
          <a:xfrm>
            <a:off x="656757" y="4500522"/>
            <a:ext cx="6710063" cy="338554"/>
          </a:xfrm>
          <a:prstGeom prst="rect">
            <a:avLst/>
          </a:prstGeom>
          <a:noFill/>
        </p:spPr>
        <p:txBody>
          <a:bodyPr wrap="square" rtlCol="0">
            <a:spAutoFit/>
          </a:bodyPr>
          <a:lstStyle/>
          <a:p>
            <a:pPr defTabSz="457200">
              <a:defRPr/>
            </a:pPr>
            <a:r>
              <a:rPr lang="en-US" sz="1600" b="1" dirty="0">
                <a:latin typeface="Arial" panose="020B0604020202020204" pitchFamily="34" charset="0"/>
                <a:ea typeface="Segoe UI" panose="020B0502040204020203" pitchFamily="34" charset="0"/>
                <a:cs typeface="Arial" panose="020B0604020202020204" pitchFamily="34" charset="0"/>
              </a:rPr>
              <a:t>Step 2</a:t>
            </a:r>
            <a:r>
              <a:rPr lang="en-US" sz="1600" dirty="0">
                <a:latin typeface="Arial" panose="020B0604020202020204" pitchFamily="34" charset="0"/>
                <a:ea typeface="Segoe UI" panose="020B0502040204020203" pitchFamily="34" charset="0"/>
                <a:cs typeface="Arial" panose="020B0604020202020204" pitchFamily="34" charset="0"/>
              </a:rPr>
              <a:t>: </a:t>
            </a: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Enter the member ID prefix.</a:t>
            </a:r>
          </a:p>
        </p:txBody>
      </p:sp>
      <p:sp>
        <p:nvSpPr>
          <p:cNvPr id="14" name="Oval 13"/>
          <p:cNvSpPr/>
          <p:nvPr/>
        </p:nvSpPr>
        <p:spPr bwMode="auto">
          <a:xfrm>
            <a:off x="3674243" y="6125474"/>
            <a:ext cx="1092564" cy="330902"/>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2" name="Title 1">
            <a:extLst>
              <a:ext uri="{FF2B5EF4-FFF2-40B4-BE49-F238E27FC236}">
                <a16:creationId xmlns:a16="http://schemas.microsoft.com/office/drawing/2014/main" id="{691905EB-E283-6946-9C8D-8928B6B6FDE6}"/>
              </a:ext>
            </a:extLst>
          </p:cNvPr>
          <p:cNvSpPr>
            <a:spLocks noGrp="1"/>
          </p:cNvSpPr>
          <p:nvPr>
            <p:ph type="title"/>
          </p:nvPr>
        </p:nvSpPr>
        <p:spPr>
          <a:xfrm>
            <a:off x="360218" y="644086"/>
            <a:ext cx="11471563" cy="1325563"/>
          </a:xfrm>
        </p:spPr>
        <p:txBody>
          <a:bodyPr>
            <a:normAutofit/>
          </a:bodyPr>
          <a:lstStyle/>
          <a:p>
            <a:r>
              <a:rPr lang="en-US" sz="3600" dirty="0" err="1"/>
              <a:t>iLinkBlue</a:t>
            </a:r>
            <a:r>
              <a:rPr lang="en-US" sz="3600" dirty="0"/>
              <a:t>: Authorization and Billing Guidelines</a:t>
            </a:r>
          </a:p>
        </p:txBody>
      </p:sp>
      <p:sp>
        <p:nvSpPr>
          <p:cNvPr id="5" name="Slide Number Placeholder 4">
            <a:extLst>
              <a:ext uri="{FF2B5EF4-FFF2-40B4-BE49-F238E27FC236}">
                <a16:creationId xmlns:a16="http://schemas.microsoft.com/office/drawing/2014/main" id="{FEF0242B-FFC4-B0E9-61BD-BD0A16F731BE}"/>
              </a:ext>
            </a:extLst>
          </p:cNvPr>
          <p:cNvSpPr>
            <a:spLocks noGrp="1"/>
          </p:cNvSpPr>
          <p:nvPr>
            <p:ph type="sldNum" sz="quarter" idx="12"/>
          </p:nvPr>
        </p:nvSpPr>
        <p:spPr/>
        <p:txBody>
          <a:bodyPr/>
          <a:lstStyle/>
          <a:p>
            <a:fld id="{6E0164D9-D6C1-A640-8D22-9F2FAF55BC19}" type="slidenum">
              <a:rPr lang="en-US" smtClean="0"/>
              <a:t>25</a:t>
            </a:fld>
            <a:endParaRPr lang="en-US"/>
          </a:p>
        </p:txBody>
      </p:sp>
    </p:spTree>
    <p:extLst>
      <p:ext uri="{BB962C8B-B14F-4D97-AF65-F5344CB8AC3E}">
        <p14:creationId xmlns:p14="http://schemas.microsoft.com/office/powerpoint/2010/main" val="218003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19E4F-966D-624C-82BF-A1D71235CEFD}"/>
              </a:ext>
            </a:extLst>
          </p:cNvPr>
          <p:cNvSpPr/>
          <p:nvPr/>
        </p:nvSpPr>
        <p:spPr bwMode="auto">
          <a:xfrm>
            <a:off x="360217" y="6011521"/>
            <a:ext cx="11359032" cy="492443"/>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4" name="TextBox 3"/>
          <p:cNvSpPr txBox="1"/>
          <p:nvPr/>
        </p:nvSpPr>
        <p:spPr>
          <a:xfrm>
            <a:off x="368336" y="1796698"/>
            <a:ext cx="11471563" cy="4093428"/>
          </a:xfrm>
          <a:prstGeom prst="rect">
            <a:avLst/>
          </a:prstGeom>
          <a:noFill/>
        </p:spPr>
        <p:txBody>
          <a:bodyPr wrap="square" rtlCol="0">
            <a:spAutoFit/>
          </a:bodyPr>
          <a:lstStyle/>
          <a:p>
            <a:pPr marL="285750" indent="-285750" defTabSz="457200">
              <a:spcAft>
                <a:spcPts val="600"/>
              </a:spcAft>
              <a:buClr>
                <a:srgbClr val="0A437C"/>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Always direct medical records submissions to Louisiana Blue when requested. You will be alerted of BlueCard medical record requests through our secure online tool </a:t>
            </a:r>
            <a:r>
              <a:rPr lang="en-US" sz="14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 (</a:t>
            </a:r>
            <a:r>
              <a:rPr lang="en-US" sz="14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www.lablue.com/ilinkblue</a:t>
            </a:r>
            <a:r>
              <a:rPr lang="en-US" sz="14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These alerts will be visible on the </a:t>
            </a:r>
            <a:r>
              <a:rPr lang="en-US" sz="14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 home page. Medical Record Requests will no longer be sent hardcopy.</a:t>
            </a:r>
          </a:p>
          <a:p>
            <a:pPr marL="285750" indent="-285750" defTabSz="457200">
              <a:spcAft>
                <a:spcPts val="600"/>
              </a:spcAft>
              <a:buClr>
                <a:srgbClr val="0A437C"/>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spcAft>
                <a:spcPts val="600"/>
              </a:spcAft>
              <a:buClr>
                <a:srgbClr val="0A437C"/>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spcAft>
                <a:spcPts val="600"/>
              </a:spcAft>
              <a:buClr>
                <a:srgbClr val="0A437C"/>
              </a:buCl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spcAft>
                <a:spcPts val="600"/>
              </a:spcAft>
              <a:buClr>
                <a:srgbClr val="0A437C"/>
              </a:buCl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spcAft>
                <a:spcPts val="1200"/>
              </a:spcAft>
              <a:buClr>
                <a:srgbClr val="0A437C"/>
              </a:buClr>
              <a:defRPr/>
            </a:pPr>
            <a:endParaRPr lang="en-US" sz="1400" dirty="0">
              <a:solidFill>
                <a:srgbClr val="55565A"/>
              </a:solidFill>
              <a:latin typeface="Arial" panose="020B0604020202020204" pitchFamily="34" charset="0"/>
              <a:cs typeface="Arial" panose="020B0604020202020204" pitchFamily="34" charset="0"/>
            </a:endParaRPr>
          </a:p>
          <a:p>
            <a:pPr marL="285750" indent="-285750" defTabSz="457200">
              <a:spcAft>
                <a:spcPts val="600"/>
              </a:spcAft>
              <a:buClr>
                <a:srgbClr val="0A437C"/>
              </a:buClr>
              <a:buFont typeface="Arial" panose="020B0604020202020204" pitchFamily="34" charset="0"/>
              <a:buChar char="•"/>
              <a:defRPr/>
            </a:pPr>
            <a:r>
              <a:rPr lang="en-US" sz="1400" dirty="0">
                <a:solidFill>
                  <a:srgbClr val="55565A"/>
                </a:solidFill>
                <a:latin typeface="Arial" panose="020B0604020202020204" pitchFamily="34" charset="0"/>
                <a:cs typeface="Arial" panose="020B0604020202020204" pitchFamily="34" charset="0"/>
              </a:rPr>
              <a:t>If a claim denies for one of the following reasons: “lack of information received,” “additional information needed” or “waiting on requested information,” wait until you receive a medical records request in </a:t>
            </a:r>
            <a:r>
              <a:rPr lang="en-US" sz="1400" dirty="0" err="1">
                <a:solidFill>
                  <a:srgbClr val="55565A"/>
                </a:solidFill>
                <a:latin typeface="Arial" panose="020B0604020202020204" pitchFamily="34" charset="0"/>
                <a:cs typeface="Arial" panose="020B0604020202020204" pitchFamily="34" charset="0"/>
              </a:rPr>
              <a:t>iLinkBlue</a:t>
            </a:r>
            <a:r>
              <a:rPr lang="en-US" sz="1400" dirty="0">
                <a:solidFill>
                  <a:srgbClr val="55565A"/>
                </a:solidFill>
                <a:latin typeface="Arial" panose="020B0604020202020204" pitchFamily="34" charset="0"/>
                <a:cs typeface="Arial" panose="020B0604020202020204" pitchFamily="34" charset="0"/>
              </a:rPr>
              <a:t> before submitting records.  </a:t>
            </a:r>
          </a:p>
          <a:p>
            <a:pPr marL="285750" indent="-285750" defTabSz="457200">
              <a:spcAft>
                <a:spcPts val="600"/>
              </a:spcAft>
              <a:buClr>
                <a:srgbClr val="0A437C"/>
              </a:buClr>
              <a:buFont typeface="Arial" panose="020B0604020202020204" pitchFamily="34" charset="0"/>
              <a:buChar char="•"/>
              <a:defRPr/>
            </a:pPr>
            <a:r>
              <a:rPr lang="en-US" sz="1400" dirty="0">
                <a:solidFill>
                  <a:srgbClr val="55565A"/>
                </a:solidFill>
                <a:latin typeface="Arial" panose="020B0604020202020204" pitchFamily="34" charset="0"/>
                <a:cs typeface="Arial" panose="020B0604020202020204" pitchFamily="34" charset="0"/>
              </a:rPr>
              <a:t>For these types of denials, providers should wait 10 business days to allow us time to send a request for medical records. If you do not receive a request after 10 business days, contact customer service to verify the exact information needed. </a:t>
            </a:r>
          </a:p>
          <a:p>
            <a:pPr marL="285750" indent="-285750" defTabSz="457200">
              <a:spcAft>
                <a:spcPts val="600"/>
              </a:spcAft>
              <a:buClr>
                <a:srgbClr val="0A437C"/>
              </a:buClr>
              <a:buFont typeface="Arial" panose="020B0604020202020204" pitchFamily="34" charset="0"/>
              <a:buChar char="•"/>
              <a:defRPr/>
            </a:pPr>
            <a:r>
              <a:rPr lang="en-US" sz="1400" dirty="0">
                <a:solidFill>
                  <a:srgbClr val="55565A"/>
                </a:solidFill>
                <a:latin typeface="Arial" panose="020B0604020202020204" pitchFamily="34" charset="0"/>
                <a:cs typeface="Arial" panose="020B0604020202020204" pitchFamily="34" charset="0"/>
              </a:rPr>
              <a:t>Send medical records to us within 10 business days after receiving an alert. </a:t>
            </a:r>
          </a:p>
          <a:p>
            <a:pPr marL="285750" indent="-285750" defTabSz="457200">
              <a:spcAft>
                <a:spcPts val="600"/>
              </a:spcAft>
              <a:buClr>
                <a:srgbClr val="0A437C"/>
              </a:buClr>
              <a:buFont typeface="Arial" panose="020B0604020202020204" pitchFamily="34" charset="0"/>
              <a:buChar char="•"/>
              <a:defRPr/>
            </a:pPr>
            <a:r>
              <a:rPr lang="en-US" sz="1400" dirty="0">
                <a:solidFill>
                  <a:srgbClr val="55565A"/>
                </a:solidFill>
                <a:latin typeface="Arial" panose="020B0604020202020204" pitchFamily="34" charset="0"/>
                <a:cs typeface="Arial" panose="020B0604020202020204" pitchFamily="34" charset="0"/>
              </a:rPr>
              <a:t>Include a printed copy of the </a:t>
            </a:r>
            <a:r>
              <a:rPr lang="en-US" sz="1400" dirty="0" err="1">
                <a:solidFill>
                  <a:srgbClr val="55565A"/>
                </a:solidFill>
                <a:latin typeface="Arial" panose="020B0604020202020204" pitchFamily="34" charset="0"/>
                <a:cs typeface="Arial" panose="020B0604020202020204" pitchFamily="34" charset="0"/>
              </a:rPr>
              <a:t>iLinkBlue</a:t>
            </a:r>
            <a:r>
              <a:rPr lang="en-US" sz="1400" dirty="0">
                <a:solidFill>
                  <a:srgbClr val="55565A"/>
                </a:solidFill>
                <a:latin typeface="Arial" panose="020B0604020202020204" pitchFamily="34" charset="0"/>
                <a:cs typeface="Arial" panose="020B0604020202020204" pitchFamily="34" charset="0"/>
              </a:rPr>
              <a:t> medical record alert as the cover or first page of </a:t>
            </a:r>
            <a:br>
              <a:rPr lang="en-US" sz="1400" dirty="0">
                <a:solidFill>
                  <a:srgbClr val="55565A"/>
                </a:solidFill>
                <a:latin typeface="Arial" panose="020B0604020202020204" pitchFamily="34" charset="0"/>
                <a:cs typeface="Arial" panose="020B0604020202020204" pitchFamily="34" charset="0"/>
              </a:rPr>
            </a:br>
            <a:r>
              <a:rPr lang="en-US" sz="1400" dirty="0">
                <a:solidFill>
                  <a:srgbClr val="55565A"/>
                </a:solidFill>
                <a:latin typeface="Arial" panose="020B0604020202020204" pitchFamily="34" charset="0"/>
                <a:cs typeface="Arial" panose="020B0604020202020204" pitchFamily="34" charset="0"/>
              </a:rPr>
              <a:t>your submission. </a:t>
            </a:r>
          </a:p>
        </p:txBody>
      </p:sp>
      <p:sp>
        <p:nvSpPr>
          <p:cNvPr id="12" name="TextBox 11">
            <a:extLst>
              <a:ext uri="{FF2B5EF4-FFF2-40B4-BE49-F238E27FC236}">
                <a16:creationId xmlns:a16="http://schemas.microsoft.com/office/drawing/2014/main" id="{B08B9ACD-1898-4883-88A8-D017E7139DF7}"/>
              </a:ext>
            </a:extLst>
          </p:cNvPr>
          <p:cNvSpPr txBox="1"/>
          <p:nvPr/>
        </p:nvSpPr>
        <p:spPr>
          <a:xfrm>
            <a:off x="352101" y="6129679"/>
            <a:ext cx="10727763" cy="276999"/>
          </a:xfrm>
          <a:prstGeom prst="rect">
            <a:avLst/>
          </a:prstGeom>
          <a:noFill/>
          <a:ln>
            <a:noFill/>
          </a:ln>
        </p:spPr>
        <p:txBody>
          <a:bodyPr wrap="square" rtlCol="0">
            <a:spAutoFit/>
          </a:bodyPr>
          <a:lstStyle/>
          <a:p>
            <a:pPr defTabSz="457200">
              <a:defRPr/>
            </a:pPr>
            <a:r>
              <a:rPr lang="en-US" sz="1200" dirty="0">
                <a:solidFill>
                  <a:schemeClr val="tx1">
                    <a:lumMod val="75000"/>
                    <a:lumOff val="25000"/>
                  </a:schemeClr>
                </a:solidFill>
                <a:latin typeface="Arial" panose="020B0604020202020204" pitchFamily="34" charset="0"/>
                <a:cs typeface="Arial" panose="020B0604020202020204" pitchFamily="34" charset="0"/>
              </a:rPr>
              <a:t>More information on Medical Records Guidelines for BlueCard can be found online at </a:t>
            </a:r>
            <a:r>
              <a:rPr lang="en-US" sz="1200" b="1" dirty="0">
                <a:solidFill>
                  <a:schemeClr val="tx1">
                    <a:lumMod val="75000"/>
                    <a:lumOff val="25000"/>
                  </a:schemeClr>
                </a:solidFill>
                <a:latin typeface="Arial" panose="020B0604020202020204" pitchFamily="34" charset="0"/>
                <a:cs typeface="Arial" panose="020B0604020202020204" pitchFamily="34" charset="0"/>
              </a:rPr>
              <a:t>www.lablue.com/providers </a:t>
            </a:r>
            <a:r>
              <a:rPr lang="en-US" sz="1200" dirty="0">
                <a:solidFill>
                  <a:schemeClr val="tx1">
                    <a:lumMod val="75000"/>
                    <a:lumOff val="25000"/>
                  </a:schemeClr>
                </a:solidFill>
                <a:latin typeface="Arial" panose="020B0604020202020204" pitchFamily="34" charset="0"/>
                <a:cs typeface="Arial" panose="020B0604020202020204" pitchFamily="34" charset="0"/>
              </a:rPr>
              <a:t>&gt;Resources &gt;Tidbits.</a:t>
            </a:r>
          </a:p>
        </p:txBody>
      </p:sp>
      <p:pic>
        <p:nvPicPr>
          <p:cNvPr id="7" name="Picture 6">
            <a:extLst>
              <a:ext uri="{FF2B5EF4-FFF2-40B4-BE49-F238E27FC236}">
                <a16:creationId xmlns:a16="http://schemas.microsoft.com/office/drawing/2014/main" id="{8FB4A417-6F39-408B-AB5B-F1EE6E0C7A08}"/>
              </a:ext>
            </a:extLst>
          </p:cNvPr>
          <p:cNvPicPr>
            <a:picLocks noChangeAspect="1"/>
          </p:cNvPicPr>
          <p:nvPr/>
        </p:nvPicPr>
        <p:blipFill>
          <a:blip r:embed="rId3"/>
          <a:srcRect/>
          <a:stretch/>
        </p:blipFill>
        <p:spPr>
          <a:xfrm>
            <a:off x="10245833" y="5056164"/>
            <a:ext cx="1118417" cy="1447800"/>
          </a:xfrm>
          <a:prstGeom prst="rect">
            <a:avLst/>
          </a:prstGeom>
          <a:ln w="3175">
            <a:solidFill>
              <a:srgbClr val="55565A"/>
            </a:solidFill>
          </a:ln>
        </p:spPr>
      </p:pic>
      <p:sp>
        <p:nvSpPr>
          <p:cNvPr id="3" name="Title 2">
            <a:extLst>
              <a:ext uri="{FF2B5EF4-FFF2-40B4-BE49-F238E27FC236}">
                <a16:creationId xmlns:a16="http://schemas.microsoft.com/office/drawing/2014/main" id="{36B00F1D-6371-DC5A-BC1B-87CFAB0F5506}"/>
              </a:ext>
            </a:extLst>
          </p:cNvPr>
          <p:cNvSpPr>
            <a:spLocks noGrp="1"/>
          </p:cNvSpPr>
          <p:nvPr>
            <p:ph type="title"/>
          </p:nvPr>
        </p:nvSpPr>
        <p:spPr>
          <a:xfrm>
            <a:off x="360217" y="654728"/>
            <a:ext cx="11471563" cy="1325563"/>
          </a:xfrm>
        </p:spPr>
        <p:txBody>
          <a:bodyPr>
            <a:normAutofit/>
          </a:bodyPr>
          <a:lstStyle/>
          <a:p>
            <a:r>
              <a:rPr lang="en-US" sz="3600" dirty="0"/>
              <a:t>Submitting BlueCard Medical Records</a:t>
            </a:r>
          </a:p>
        </p:txBody>
      </p:sp>
      <p:sp>
        <p:nvSpPr>
          <p:cNvPr id="8" name="Slide Number Placeholder 7">
            <a:extLst>
              <a:ext uri="{FF2B5EF4-FFF2-40B4-BE49-F238E27FC236}">
                <a16:creationId xmlns:a16="http://schemas.microsoft.com/office/drawing/2014/main" id="{D7D83099-AF16-C94D-F62B-8CCC96AE013D}"/>
              </a:ext>
            </a:extLst>
          </p:cNvPr>
          <p:cNvSpPr>
            <a:spLocks noGrp="1"/>
          </p:cNvSpPr>
          <p:nvPr>
            <p:ph type="sldNum" sz="quarter" idx="12"/>
          </p:nvPr>
        </p:nvSpPr>
        <p:spPr/>
        <p:txBody>
          <a:bodyPr/>
          <a:lstStyle/>
          <a:p>
            <a:fld id="{6E0164D9-D6C1-A640-8D22-9F2FAF55BC19}" type="slidenum">
              <a:rPr lang="en-US" smtClean="0"/>
              <a:t>26</a:t>
            </a:fld>
            <a:endParaRPr lang="en-US"/>
          </a:p>
        </p:txBody>
      </p:sp>
      <p:grpSp>
        <p:nvGrpSpPr>
          <p:cNvPr id="15" name="Group 14">
            <a:extLst>
              <a:ext uri="{FF2B5EF4-FFF2-40B4-BE49-F238E27FC236}">
                <a16:creationId xmlns:a16="http://schemas.microsoft.com/office/drawing/2014/main" id="{D93D0DBE-08F0-3F64-E527-8211E3668A97}"/>
              </a:ext>
            </a:extLst>
          </p:cNvPr>
          <p:cNvGrpSpPr/>
          <p:nvPr/>
        </p:nvGrpSpPr>
        <p:grpSpPr>
          <a:xfrm>
            <a:off x="5058911" y="2496173"/>
            <a:ext cx="4389889" cy="1563601"/>
            <a:chOff x="5058911" y="2496173"/>
            <a:chExt cx="4389889" cy="1563601"/>
          </a:xfrm>
        </p:grpSpPr>
        <p:pic>
          <p:nvPicPr>
            <p:cNvPr id="11" name="Picture 10" descr="A screenshot of a computer&#10;&#10;AI-generated content may be incorrect.">
              <a:extLst>
                <a:ext uri="{FF2B5EF4-FFF2-40B4-BE49-F238E27FC236}">
                  <a16:creationId xmlns:a16="http://schemas.microsoft.com/office/drawing/2014/main" id="{7A5CBC72-D4C9-F101-AA1E-832934492BD5}"/>
                </a:ext>
              </a:extLst>
            </p:cNvPr>
            <p:cNvPicPr>
              <a:picLocks noChangeAspect="1"/>
            </p:cNvPicPr>
            <p:nvPr/>
          </p:nvPicPr>
          <p:blipFill>
            <a:blip r:embed="rId4"/>
            <a:stretch>
              <a:fillRect/>
            </a:stretch>
          </p:blipFill>
          <p:spPr>
            <a:xfrm>
              <a:off x="5058911" y="2496173"/>
              <a:ext cx="4211330" cy="1435863"/>
            </a:xfrm>
            <a:prstGeom prst="rect">
              <a:avLst/>
            </a:prstGeom>
          </p:spPr>
        </p:pic>
        <p:sp>
          <p:nvSpPr>
            <p:cNvPr id="10" name="Oval 9">
              <a:extLst>
                <a:ext uri="{FF2B5EF4-FFF2-40B4-BE49-F238E27FC236}">
                  <a16:creationId xmlns:a16="http://schemas.microsoft.com/office/drawing/2014/main" id="{2DF5044D-1B39-45B5-A80D-ED0321A37880}"/>
                </a:ext>
              </a:extLst>
            </p:cNvPr>
            <p:cNvSpPr/>
            <p:nvPr/>
          </p:nvSpPr>
          <p:spPr bwMode="auto">
            <a:xfrm>
              <a:off x="7691018" y="2740062"/>
              <a:ext cx="1757782" cy="1319712"/>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13" name="Rectangle 12">
              <a:extLst>
                <a:ext uri="{FF2B5EF4-FFF2-40B4-BE49-F238E27FC236}">
                  <a16:creationId xmlns:a16="http://schemas.microsoft.com/office/drawing/2014/main" id="{D43D6C5D-F70E-C2D5-2198-64922A1F48D4}"/>
                </a:ext>
              </a:extLst>
            </p:cNvPr>
            <p:cNvSpPr/>
            <p:nvPr/>
          </p:nvSpPr>
          <p:spPr>
            <a:xfrm>
              <a:off x="8318517" y="3148057"/>
              <a:ext cx="860583" cy="1496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FF"/>
                </a:solidFill>
                <a:latin typeface="Calibri" panose="020F0502020204030204"/>
              </a:endParaRPr>
            </a:p>
          </p:txBody>
        </p:sp>
        <p:sp>
          <p:nvSpPr>
            <p:cNvPr id="14" name="TextBox 13">
              <a:extLst>
                <a:ext uri="{FF2B5EF4-FFF2-40B4-BE49-F238E27FC236}">
                  <a16:creationId xmlns:a16="http://schemas.microsoft.com/office/drawing/2014/main" id="{E022A09B-D38A-FB2A-F229-0ACE71F45285}"/>
                </a:ext>
              </a:extLst>
            </p:cNvPr>
            <p:cNvSpPr txBox="1"/>
            <p:nvPr/>
          </p:nvSpPr>
          <p:spPr>
            <a:xfrm>
              <a:off x="8281193" y="3090776"/>
              <a:ext cx="345056" cy="261610"/>
            </a:xfrm>
            <a:prstGeom prst="rect">
              <a:avLst/>
            </a:prstGeom>
            <a:noFill/>
          </p:spPr>
          <p:txBody>
            <a:bodyPr wrap="square" rtlCol="0">
              <a:spAutoFit/>
            </a:bodyPr>
            <a:lstStyle/>
            <a:p>
              <a:pPr defTabSz="457200">
                <a:defRPr/>
              </a:pPr>
              <a:r>
                <a:rPr lang="en-US" sz="1100" b="1" dirty="0">
                  <a:solidFill>
                    <a:srgbClr val="C00000"/>
                  </a:solidFill>
                  <a:latin typeface="Calibri" panose="020F0502020204030204"/>
                </a:rPr>
                <a:t>10</a:t>
              </a:r>
            </a:p>
          </p:txBody>
        </p:sp>
      </p:grpSp>
    </p:spTree>
    <p:extLst>
      <p:ext uri="{BB962C8B-B14F-4D97-AF65-F5344CB8AC3E}">
        <p14:creationId xmlns:p14="http://schemas.microsoft.com/office/powerpoint/2010/main" val="1236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3CCA9984-4BD4-2641-DBE4-94CDDA9C2A97}"/>
              </a:ext>
            </a:extLst>
          </p:cNvPr>
          <p:cNvSpPr/>
          <p:nvPr/>
        </p:nvSpPr>
        <p:spPr>
          <a:xfrm>
            <a:off x="8137930" y="1481534"/>
            <a:ext cx="3385375" cy="5096548"/>
          </a:xfrm>
          <a:prstGeom prst="round2SameRect">
            <a:avLst>
              <a:gd name="adj1" fmla="val 74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Calibri" panose="020F0502020204030204"/>
            </a:endParaRPr>
          </a:p>
        </p:txBody>
      </p:sp>
      <p:sp>
        <p:nvSpPr>
          <p:cNvPr id="3" name="TextBox 2">
            <a:extLst>
              <a:ext uri="{FF2B5EF4-FFF2-40B4-BE49-F238E27FC236}">
                <a16:creationId xmlns:a16="http://schemas.microsoft.com/office/drawing/2014/main" id="{EB8268AA-2B5E-E7E4-A292-73F2337D4286}"/>
              </a:ext>
            </a:extLst>
          </p:cNvPr>
          <p:cNvSpPr txBox="1"/>
          <p:nvPr/>
        </p:nvSpPr>
        <p:spPr>
          <a:xfrm>
            <a:off x="561391" y="4445478"/>
            <a:ext cx="7091261" cy="2232717"/>
          </a:xfrm>
          <a:prstGeom prst="rect">
            <a:avLst/>
          </a:prstGeom>
          <a:noFill/>
        </p:spPr>
        <p:txBody>
          <a:bodyPr wrap="square">
            <a:noAutofit/>
          </a:bodyPr>
          <a:lstStyle/>
          <a:p>
            <a:pPr defTabSz="457200">
              <a:defRPr/>
            </a:pPr>
            <a:r>
              <a:rPr lang="en-US" dirty="0">
                <a:solidFill>
                  <a:schemeClr val="accent3">
                    <a:lumMod val="50000"/>
                  </a:schemeClr>
                </a:solidFill>
                <a:latin typeface="Arial" panose="020B0604020202020204" pitchFamily="34" charset="0"/>
                <a:cs typeface="Arial" panose="020B0604020202020204" pitchFamily="34" charset="0"/>
              </a:rPr>
              <a:t>Document Upload - upload documents that would otherwise be faxed, emailed or mailed. </a:t>
            </a:r>
          </a:p>
          <a:p>
            <a:pPr defTabSz="457200">
              <a:defRPr/>
            </a:pPr>
            <a:endParaRPr lang="en-US" dirty="0">
              <a:solidFill>
                <a:schemeClr val="accent3">
                  <a:lumMod val="50000"/>
                </a:schemeClr>
              </a:solidFill>
              <a:latin typeface="Arial" panose="020B0604020202020204" pitchFamily="34" charset="0"/>
              <a:cs typeface="Arial" panose="020B0604020202020204" pitchFamily="34" charset="0"/>
            </a:endParaRPr>
          </a:p>
          <a:p>
            <a:pPr defTabSz="457200">
              <a:defRPr/>
            </a:pPr>
            <a:r>
              <a:rPr lang="en-US" dirty="0">
                <a:solidFill>
                  <a:schemeClr val="accent3">
                    <a:lumMod val="50000"/>
                  </a:schemeClr>
                </a:solidFill>
                <a:latin typeface="Arial" panose="020B0604020202020204" pitchFamily="34" charset="0"/>
                <a:cs typeface="Arial" panose="020B0604020202020204" pitchFamily="34" charset="0"/>
              </a:rPr>
              <a:t>Once Louisiana Blue receives the uploaded document, a confirmation message will display, “The uploaded file was successfully received and sent to XXX Department at HHMMSS am/pm, MM/DD/YY.”</a:t>
            </a:r>
          </a:p>
        </p:txBody>
      </p:sp>
      <p:sp>
        <p:nvSpPr>
          <p:cNvPr id="5" name="TextBox 4">
            <a:extLst>
              <a:ext uri="{FF2B5EF4-FFF2-40B4-BE49-F238E27FC236}">
                <a16:creationId xmlns:a16="http://schemas.microsoft.com/office/drawing/2014/main" id="{E43FE970-9B6B-32AC-D2BF-AFD8B666CB1F}"/>
              </a:ext>
            </a:extLst>
          </p:cNvPr>
          <p:cNvSpPr txBox="1"/>
          <p:nvPr/>
        </p:nvSpPr>
        <p:spPr>
          <a:xfrm>
            <a:off x="8467528" y="1634845"/>
            <a:ext cx="2794521" cy="2344503"/>
          </a:xfrm>
          <a:prstGeom prst="rect">
            <a:avLst/>
          </a:prstGeom>
          <a:noFill/>
        </p:spPr>
        <p:txBody>
          <a:bodyPr wrap="square" numCol="1">
            <a:noAutofit/>
          </a:bodyPr>
          <a:lstStyle/>
          <a:p>
            <a:pPr defTabSz="457200">
              <a:spcAft>
                <a:spcPts val="600"/>
              </a:spcAft>
              <a:defRPr/>
            </a:pPr>
            <a:r>
              <a:rPr lang="en-US" sz="1400" b="1" dirty="0">
                <a:latin typeface="Arial" panose="020B0604020202020204" pitchFamily="34" charset="0"/>
                <a:cs typeface="Arial" panose="020B0604020202020204" pitchFamily="34" charset="0"/>
              </a:rPr>
              <a:t>Louisiana Blue accepts document uploads for: </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Provider Disputes</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Payment Integrity</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ACA Risk Optimization </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ITS Host Medical Records</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Health and Quality Management (HEDIS</a:t>
            </a:r>
            <a:r>
              <a:rPr lang="en-US" sz="1400" baseline="30000" dirty="0">
                <a:solidFill>
                  <a:schemeClr val="accent3">
                    <a:lumMod val="50000"/>
                  </a:schemeClr>
                </a:solidFill>
                <a:latin typeface="Arial" panose="020B0604020202020204" pitchFamily="34" charset="0"/>
                <a:cs typeface="Arial" panose="020B0604020202020204" pitchFamily="34" charset="0"/>
              </a:rPr>
              <a:t>®</a:t>
            </a:r>
            <a:r>
              <a:rPr lang="en-US" sz="1400" dirty="0">
                <a:solidFill>
                  <a:schemeClr val="accent3">
                    <a:lumMod val="50000"/>
                  </a:schemeClr>
                </a:solidFill>
                <a:latin typeface="Arial" panose="020B0604020202020204" pitchFamily="34" charset="0"/>
                <a:cs typeface="Arial" panose="020B0604020202020204" pitchFamily="34" charset="0"/>
              </a:rPr>
              <a:t>) </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Federal Employee Program (FEP) Appeals</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Medical Necessity &amp; Investigational Appeals Only</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Medical Records for Retrospective or Post Claim Review</a:t>
            </a:r>
          </a:p>
          <a:p>
            <a:pPr marL="171450" indent="-171450" defTabSz="457200">
              <a:spcAft>
                <a:spcPts val="600"/>
              </a:spcAft>
              <a:buClr>
                <a:schemeClr val="tx1"/>
              </a:buClr>
              <a:buFont typeface="Arial" panose="020B0604020202020204" pitchFamily="34" charset="0"/>
              <a:buChar char="•"/>
              <a:defRPr/>
            </a:pPr>
            <a:r>
              <a:rPr lang="en-US" sz="1400" dirty="0">
                <a:solidFill>
                  <a:schemeClr val="accent3">
                    <a:lumMod val="50000"/>
                  </a:schemeClr>
                </a:solidFill>
                <a:latin typeface="Arial" panose="020B0604020202020204" pitchFamily="34" charset="0"/>
                <a:cs typeface="Arial" panose="020B0604020202020204" pitchFamily="34" charset="0"/>
              </a:rPr>
              <a:t>Population Health </a:t>
            </a:r>
          </a:p>
        </p:txBody>
      </p:sp>
      <p:sp>
        <p:nvSpPr>
          <p:cNvPr id="9" name="Title 8">
            <a:extLst>
              <a:ext uri="{FF2B5EF4-FFF2-40B4-BE49-F238E27FC236}">
                <a16:creationId xmlns:a16="http://schemas.microsoft.com/office/drawing/2014/main" id="{31FDE295-5B47-1C7D-2B63-C54A686930EF}"/>
              </a:ext>
            </a:extLst>
          </p:cNvPr>
          <p:cNvSpPr>
            <a:spLocks noGrp="1"/>
          </p:cNvSpPr>
          <p:nvPr>
            <p:ph type="title"/>
          </p:nvPr>
        </p:nvSpPr>
        <p:spPr>
          <a:xfrm>
            <a:off x="360218" y="673703"/>
            <a:ext cx="11471563" cy="1325563"/>
          </a:xfrm>
        </p:spPr>
        <p:txBody>
          <a:bodyPr>
            <a:normAutofit/>
          </a:bodyPr>
          <a:lstStyle/>
          <a:p>
            <a:r>
              <a:rPr lang="en-US" sz="3600" dirty="0"/>
              <a:t>Document Upload</a:t>
            </a:r>
          </a:p>
        </p:txBody>
      </p:sp>
      <p:sp>
        <p:nvSpPr>
          <p:cNvPr id="11" name="Arrow: Right 10">
            <a:extLst>
              <a:ext uri="{FF2B5EF4-FFF2-40B4-BE49-F238E27FC236}">
                <a16:creationId xmlns:a16="http://schemas.microsoft.com/office/drawing/2014/main" id="{47E7E755-9385-7867-DA53-FE7F432A2AD9}"/>
              </a:ext>
            </a:extLst>
          </p:cNvPr>
          <p:cNvSpPr/>
          <p:nvPr/>
        </p:nvSpPr>
        <p:spPr>
          <a:xfrm>
            <a:off x="7091265" y="3200400"/>
            <a:ext cx="1170988" cy="332232"/>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Calibri" panose="020F0502020204030204"/>
            </a:endParaRPr>
          </a:p>
        </p:txBody>
      </p:sp>
      <p:pic>
        <p:nvPicPr>
          <p:cNvPr id="10" name="Picture 9">
            <a:extLst>
              <a:ext uri="{FF2B5EF4-FFF2-40B4-BE49-F238E27FC236}">
                <a16:creationId xmlns:a16="http://schemas.microsoft.com/office/drawing/2014/main" id="{92E22C05-F20D-74FC-F094-F4DFD886C42A}"/>
              </a:ext>
            </a:extLst>
          </p:cNvPr>
          <p:cNvPicPr>
            <a:picLocks noChangeAspect="1"/>
          </p:cNvPicPr>
          <p:nvPr/>
        </p:nvPicPr>
        <p:blipFill>
          <a:blip r:embed="rId3"/>
          <a:srcRect t="1643" b="1643"/>
          <a:stretch/>
        </p:blipFill>
        <p:spPr>
          <a:xfrm>
            <a:off x="623027" y="1872949"/>
            <a:ext cx="6262963" cy="2232717"/>
          </a:xfrm>
          <a:prstGeom prst="rect">
            <a:avLst/>
          </a:prstGeom>
          <a:ln>
            <a:solidFill>
              <a:schemeClr val="accent6">
                <a:lumMod val="50000"/>
              </a:schemeClr>
            </a:solidFill>
          </a:ln>
        </p:spPr>
      </p:pic>
      <p:sp>
        <p:nvSpPr>
          <p:cNvPr id="8" name="Slide Number Placeholder 7">
            <a:extLst>
              <a:ext uri="{FF2B5EF4-FFF2-40B4-BE49-F238E27FC236}">
                <a16:creationId xmlns:a16="http://schemas.microsoft.com/office/drawing/2014/main" id="{6DC65D77-4621-D6D5-ADBD-2594B5136A86}"/>
              </a:ext>
            </a:extLst>
          </p:cNvPr>
          <p:cNvSpPr>
            <a:spLocks noGrp="1"/>
          </p:cNvSpPr>
          <p:nvPr>
            <p:ph type="sldNum" sz="quarter" idx="12"/>
          </p:nvPr>
        </p:nvSpPr>
        <p:spPr/>
        <p:txBody>
          <a:bodyPr/>
          <a:lstStyle/>
          <a:p>
            <a:fld id="{6E0164D9-D6C1-A640-8D22-9F2FAF55BC19}" type="slidenum">
              <a:rPr lang="en-US" smtClean="0"/>
              <a:t>27</a:t>
            </a:fld>
            <a:endParaRPr lang="en-US"/>
          </a:p>
        </p:txBody>
      </p:sp>
    </p:spTree>
    <p:extLst>
      <p:ext uri="{BB962C8B-B14F-4D97-AF65-F5344CB8AC3E}">
        <p14:creationId xmlns:p14="http://schemas.microsoft.com/office/powerpoint/2010/main" val="380022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85574" y="1845970"/>
            <a:ext cx="11471563" cy="2185214"/>
          </a:xfrm>
          <a:prstGeom prst="rect">
            <a:avLst/>
          </a:prstGeom>
          <a:noFill/>
        </p:spPr>
        <p:txBody>
          <a:bodyPr wrap="square" rtlCol="0">
            <a:spAutoFit/>
          </a:bodyPr>
          <a:lstStyle/>
          <a:p>
            <a:pPr defTabSz="457200">
              <a:spcAft>
                <a:spcPts val="1200"/>
              </a:spcAft>
              <a:defRPr/>
            </a:pPr>
            <a:r>
              <a:rPr lang="en-US"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BlueCard Medical Records Requests on </a:t>
            </a:r>
            <a:r>
              <a:rPr lang="en-US" b="1" dirty="0" err="1">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iLinkBlue</a:t>
            </a:r>
            <a:endParaRPr lang="en-US"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spcAft>
                <a:spcPts val="600"/>
              </a:spcAft>
              <a:buClr>
                <a:schemeClr val="tx1"/>
              </a:buClr>
              <a:buFont typeface="Arial" panose="020B0604020202020204" pitchFamily="34" charset="0"/>
              <a:buChar char="•"/>
              <a:defRPr/>
            </a:pPr>
            <a:r>
              <a:rPr lang="en-US" sz="1500" dirty="0">
                <a:solidFill>
                  <a:srgbClr val="55565A"/>
                </a:solidFill>
                <a:latin typeface="Arial" panose="020B0604020202020204" pitchFamily="34" charset="0"/>
                <a:ea typeface="Segoe UI" panose="020B0502040204020203" pitchFamily="34" charset="0"/>
                <a:cs typeface="Arial" panose="020B0604020202020204" pitchFamily="34" charset="0"/>
              </a:rPr>
              <a:t>View medical records requests for your BlueCard patients in </a:t>
            </a:r>
            <a:r>
              <a:rPr lang="en-US" sz="15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r>
              <a:rPr lang="en-US" sz="1500" dirty="0">
                <a:solidFill>
                  <a:srgbClr val="55565A"/>
                </a:solidFill>
                <a:latin typeface="Arial" panose="020B0604020202020204" pitchFamily="34" charset="0"/>
                <a:ea typeface="Segoe UI" panose="020B0502040204020203" pitchFamily="34" charset="0"/>
                <a:cs typeface="Arial" panose="020B0604020202020204" pitchFamily="34" charset="0"/>
              </a:rPr>
              <a:t> by clicking the Out of Area Medical Record Requests link on the message board alert. </a:t>
            </a:r>
          </a:p>
          <a:p>
            <a:pPr marL="285750" indent="-285750" defTabSz="457200">
              <a:spcAft>
                <a:spcPts val="600"/>
              </a:spcAft>
              <a:buClr>
                <a:schemeClr val="tx1"/>
              </a:buClr>
              <a:buFont typeface="Arial" panose="020B0604020202020204" pitchFamily="34" charset="0"/>
              <a:buChar char="•"/>
              <a:defRPr/>
            </a:pPr>
            <a:r>
              <a:rPr lang="en-US" sz="1500" dirty="0">
                <a:solidFill>
                  <a:srgbClr val="55565A"/>
                </a:solidFill>
                <a:latin typeface="Arial" panose="020B0604020202020204" pitchFamily="34" charset="0"/>
                <a:ea typeface="Segoe UI" panose="020B0502040204020203" pitchFamily="34" charset="0"/>
                <a:cs typeface="Arial" panose="020B0604020202020204" pitchFamily="34" charset="0"/>
              </a:rPr>
              <a:t>You can also access requests by clicking on Claims &gt;Medical Records &gt;Out of Area Medical Record Requests. </a:t>
            </a:r>
          </a:p>
          <a:p>
            <a:pPr marL="285750" indent="-285750" defTabSz="457200">
              <a:spcAft>
                <a:spcPts val="600"/>
              </a:spcAft>
              <a:buClr>
                <a:schemeClr val="tx1"/>
              </a:buClr>
              <a:buFont typeface="Arial" panose="020B0604020202020204" pitchFamily="34" charset="0"/>
              <a:buChar char="•"/>
              <a:defRPr/>
            </a:pPr>
            <a:r>
              <a:rPr lang="en-US" sz="1500" dirty="0">
                <a:solidFill>
                  <a:srgbClr val="55565A"/>
                </a:solidFill>
                <a:latin typeface="Arial" panose="020B0604020202020204" pitchFamily="34" charset="0"/>
                <a:ea typeface="Segoe UI" panose="020B0502040204020203" pitchFamily="34" charset="0"/>
                <a:cs typeface="Arial" panose="020B0604020202020204" pitchFamily="34" charset="0"/>
              </a:rPr>
              <a:t>Use the Medical Record Requests section to research Outstanding Requests, Requests Completed By Provider and Requests Received by Louisiana Blue. </a:t>
            </a:r>
          </a:p>
          <a:p>
            <a:pPr defTabSz="457200">
              <a:spcAft>
                <a:spcPts val="600"/>
              </a:spcAft>
              <a:defRPr/>
            </a:pPr>
            <a:endParaRPr lang="en-US"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F7F9FE3E-D754-4711-B01C-5069C21DA5FA}"/>
              </a:ext>
            </a:extLst>
          </p:cNvPr>
          <p:cNvPicPr>
            <a:picLocks noChangeAspect="1"/>
          </p:cNvPicPr>
          <p:nvPr/>
        </p:nvPicPr>
        <p:blipFill rotWithShape="1">
          <a:blip r:embed="rId3">
            <a:extLst>
              <a:ext uri="{28A0092B-C50C-407E-A947-70E740481C1C}">
                <a14:useLocalDpi xmlns:a14="http://schemas.microsoft.com/office/drawing/2010/main" val="0"/>
              </a:ext>
            </a:extLst>
          </a:blip>
          <a:srcRect l="1272"/>
          <a:stretch/>
        </p:blipFill>
        <p:spPr>
          <a:xfrm>
            <a:off x="3474948" y="3624943"/>
            <a:ext cx="5341630" cy="1857956"/>
          </a:xfrm>
          <a:prstGeom prst="rect">
            <a:avLst/>
          </a:prstGeom>
          <a:ln w="3175">
            <a:solidFill>
              <a:srgbClr val="55565A"/>
            </a:solidFill>
          </a:ln>
        </p:spPr>
      </p:pic>
      <p:sp>
        <p:nvSpPr>
          <p:cNvPr id="6" name="TextBox 5">
            <a:extLst>
              <a:ext uri="{FF2B5EF4-FFF2-40B4-BE49-F238E27FC236}">
                <a16:creationId xmlns:a16="http://schemas.microsoft.com/office/drawing/2014/main" id="{D0739B98-58A8-48AA-A436-EA506714EE2B}"/>
              </a:ext>
            </a:extLst>
          </p:cNvPr>
          <p:cNvSpPr txBox="1"/>
          <p:nvPr/>
        </p:nvSpPr>
        <p:spPr>
          <a:xfrm>
            <a:off x="285574" y="5611993"/>
            <a:ext cx="11355354" cy="1061829"/>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500" dirty="0">
                <a:solidFill>
                  <a:srgbClr val="55565A"/>
                </a:solidFill>
                <a:latin typeface="Arial" panose="020B0604020202020204" pitchFamily="34" charset="0"/>
                <a:ea typeface="Segoe UI" panose="020B0502040204020203" pitchFamily="34" charset="0"/>
                <a:cs typeface="Arial" panose="020B0604020202020204" pitchFamily="34" charset="0"/>
              </a:rPr>
              <a:t>You will receive confirmation once your files are uploaded. </a:t>
            </a:r>
          </a:p>
          <a:p>
            <a:pPr marL="285750" indent="-285750" defTabSz="457200">
              <a:buFont typeface="Arial" panose="020B0604020202020204" pitchFamily="34" charset="0"/>
              <a:buChar char="•"/>
              <a:defRPr/>
            </a:pPr>
            <a:r>
              <a:rPr lang="en-US" sz="1500" dirty="0">
                <a:solidFill>
                  <a:srgbClr val="55565A"/>
                </a:solidFill>
                <a:latin typeface="Arial" panose="020B0604020202020204" pitchFamily="34" charset="0"/>
                <a:ea typeface="Segoe UI" panose="020B0502040204020203" pitchFamily="34" charset="0"/>
                <a:cs typeface="Arial" panose="020B0604020202020204" pitchFamily="34" charset="0"/>
              </a:rPr>
              <a:t>Please allow 30 days for the review process. </a:t>
            </a:r>
          </a:p>
          <a:p>
            <a:pPr marL="285750" indent="-285750" defTabSz="457200">
              <a:buFont typeface="Arial" panose="020B0604020202020204" pitchFamily="34" charset="0"/>
              <a:buChar char="•"/>
              <a:defRPr/>
            </a:pPr>
            <a:r>
              <a:rPr lang="en-US" sz="1500" dirty="0">
                <a:solidFill>
                  <a:srgbClr val="55565A"/>
                </a:solidFill>
                <a:latin typeface="Arial" panose="020B0604020202020204" pitchFamily="34" charset="0"/>
                <a:ea typeface="Segoe UI" panose="020B0502040204020203" pitchFamily="34" charset="0"/>
                <a:cs typeface="Arial" panose="020B0604020202020204" pitchFamily="34" charset="0"/>
              </a:rPr>
              <a:t>If the claim has not been processed after 30 days, please follow up with the Customer Care Center at 1-800-922-8866. </a:t>
            </a:r>
          </a:p>
          <a:p>
            <a:pPr defTabSz="457200">
              <a:defRPr/>
            </a:pPr>
            <a:endParaRPr lang="en-US" dirty="0">
              <a:solidFill>
                <a:srgbClr val="003359"/>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1A2B53E-FB47-97A3-9477-C5AA9CAAC1A2}"/>
              </a:ext>
            </a:extLst>
          </p:cNvPr>
          <p:cNvSpPr>
            <a:spLocks noGrp="1"/>
          </p:cNvSpPr>
          <p:nvPr>
            <p:ph type="title"/>
          </p:nvPr>
        </p:nvSpPr>
        <p:spPr>
          <a:xfrm>
            <a:off x="285574" y="698821"/>
            <a:ext cx="11471563" cy="1325563"/>
          </a:xfrm>
        </p:spPr>
        <p:txBody>
          <a:bodyPr>
            <a:normAutofit/>
          </a:bodyPr>
          <a:lstStyle/>
          <a:p>
            <a:r>
              <a:rPr lang="en-US" sz="3600" dirty="0"/>
              <a:t>Submitting BlueCard Medical Records</a:t>
            </a:r>
          </a:p>
        </p:txBody>
      </p:sp>
      <p:sp>
        <p:nvSpPr>
          <p:cNvPr id="5" name="Slide Number Placeholder 4">
            <a:extLst>
              <a:ext uri="{FF2B5EF4-FFF2-40B4-BE49-F238E27FC236}">
                <a16:creationId xmlns:a16="http://schemas.microsoft.com/office/drawing/2014/main" id="{76A2E09F-C520-E96D-F4D8-BB8E730ED3C8}"/>
              </a:ext>
            </a:extLst>
          </p:cNvPr>
          <p:cNvSpPr>
            <a:spLocks noGrp="1"/>
          </p:cNvSpPr>
          <p:nvPr>
            <p:ph type="sldNum" sz="quarter" idx="12"/>
          </p:nvPr>
        </p:nvSpPr>
        <p:spPr/>
        <p:txBody>
          <a:bodyPr/>
          <a:lstStyle/>
          <a:p>
            <a:fld id="{6E0164D9-D6C1-A640-8D22-9F2FAF55BC19}" type="slidenum">
              <a:rPr lang="en-US" smtClean="0"/>
              <a:t>28</a:t>
            </a:fld>
            <a:endParaRPr lang="en-US"/>
          </a:p>
        </p:txBody>
      </p:sp>
    </p:spTree>
    <p:extLst>
      <p:ext uri="{BB962C8B-B14F-4D97-AF65-F5344CB8AC3E}">
        <p14:creationId xmlns:p14="http://schemas.microsoft.com/office/powerpoint/2010/main" val="2749655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8848" y="1819510"/>
            <a:ext cx="10675879" cy="1031051"/>
          </a:xfrm>
          <a:prstGeom prst="rect">
            <a:avLst/>
          </a:prstGeom>
          <a:noFill/>
        </p:spPr>
        <p:txBody>
          <a:bodyPr wrap="square" rtlCol="0">
            <a:spAutoFit/>
          </a:bodyPr>
          <a:lstStyle/>
          <a:p>
            <a:pPr defTabSz="457200">
              <a:spcAft>
                <a:spcPts val="600"/>
              </a:spcAft>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Second requests will </a:t>
            </a:r>
            <a:r>
              <a:rPr lang="en-US" sz="14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display in red under </a:t>
            </a:r>
            <a:r>
              <a:rPr lang="en-US" sz="14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Outstanding Requests</a:t>
            </a:r>
            <a:r>
              <a:rPr lang="en-US" sz="14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search results. A second request displays when records have been requested more than once with no response. </a:t>
            </a:r>
          </a:p>
          <a:p>
            <a:pPr defTabSz="457200">
              <a:spcAft>
                <a:spcPts val="600"/>
              </a:spcAft>
              <a:defRPr/>
            </a:pPr>
            <a:r>
              <a:rPr lang="en-US" sz="14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After selecting a request from the search results, the </a:t>
            </a:r>
            <a:r>
              <a:rPr lang="en-US" sz="14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Outstanding Request Details</a:t>
            </a:r>
            <a:r>
              <a:rPr lang="en-US" sz="14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screen displays. This screen shows a summary of the medical record request including the claim, patient and provider information.</a:t>
            </a:r>
          </a:p>
        </p:txBody>
      </p:sp>
      <p:sp>
        <p:nvSpPr>
          <p:cNvPr id="9" name="Rectangle 8">
            <a:extLst>
              <a:ext uri="{FF2B5EF4-FFF2-40B4-BE49-F238E27FC236}">
                <a16:creationId xmlns:a16="http://schemas.microsoft.com/office/drawing/2014/main" id="{A6A8224F-2F32-4CC6-B39D-6268F00AD8A4}"/>
              </a:ext>
            </a:extLst>
          </p:cNvPr>
          <p:cNvSpPr/>
          <p:nvPr/>
        </p:nvSpPr>
        <p:spPr bwMode="auto">
          <a:xfrm>
            <a:off x="0" y="6085820"/>
            <a:ext cx="12192000" cy="668816"/>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pic>
        <p:nvPicPr>
          <p:cNvPr id="3" name="Picture 2" descr="Graphical user interface, application, email, website&#10;&#10;Description automatically generated">
            <a:extLst>
              <a:ext uri="{FF2B5EF4-FFF2-40B4-BE49-F238E27FC236}">
                <a16:creationId xmlns:a16="http://schemas.microsoft.com/office/drawing/2014/main" id="{576AD79E-94FF-43B7-9CEF-A7572E915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53" y="3009255"/>
            <a:ext cx="4205287" cy="2819637"/>
          </a:xfrm>
          <a:prstGeom prst="rect">
            <a:avLst/>
          </a:prstGeom>
          <a:ln w="3175">
            <a:solidFill>
              <a:srgbClr val="55565A"/>
            </a:solidFill>
          </a:ln>
        </p:spPr>
      </p:pic>
      <p:sp>
        <p:nvSpPr>
          <p:cNvPr id="5" name="TextBox 4">
            <a:extLst>
              <a:ext uri="{FF2B5EF4-FFF2-40B4-BE49-F238E27FC236}">
                <a16:creationId xmlns:a16="http://schemas.microsoft.com/office/drawing/2014/main" id="{FECC260D-22CE-4932-B25B-358421178C00}"/>
              </a:ext>
            </a:extLst>
          </p:cNvPr>
          <p:cNvSpPr txBox="1"/>
          <p:nvPr/>
        </p:nvSpPr>
        <p:spPr>
          <a:xfrm>
            <a:off x="324478" y="6158618"/>
            <a:ext cx="11562722" cy="523220"/>
          </a:xfrm>
          <a:prstGeom prst="rect">
            <a:avLst/>
          </a:prstGeom>
          <a:noFill/>
        </p:spPr>
        <p:txBody>
          <a:bodyPr wrap="square" rtlCol="0">
            <a:spAutoFit/>
          </a:bodyPr>
          <a:lstStyle/>
          <a:p>
            <a:pPr defTabSz="457200">
              <a:defRPr/>
            </a:pPr>
            <a:r>
              <a:rPr lang="en-US" sz="1400" dirty="0">
                <a:solidFill>
                  <a:schemeClr val="tx1">
                    <a:lumMod val="75000"/>
                    <a:lumOff val="25000"/>
                  </a:schemeClr>
                </a:solidFill>
                <a:latin typeface="Arial" panose="020B0604020202020204" pitchFamily="34" charset="0"/>
                <a:cs typeface="Arial" panose="020B0604020202020204" pitchFamily="34" charset="0"/>
              </a:rPr>
              <a:t>You have the option to submit medical records through </a:t>
            </a:r>
            <a:r>
              <a:rPr lang="en-US" sz="1400" dirty="0" err="1">
                <a:solidFill>
                  <a:schemeClr val="tx1">
                    <a:lumMod val="75000"/>
                    <a:lumOff val="25000"/>
                  </a:schemeClr>
                </a:solidFill>
                <a:latin typeface="Arial" panose="020B0604020202020204" pitchFamily="34" charset="0"/>
                <a:cs typeface="Arial" panose="020B0604020202020204" pitchFamily="34" charset="0"/>
              </a:rPr>
              <a:t>iLinkBlue</a:t>
            </a:r>
            <a:r>
              <a:rPr lang="en-US" sz="1400" dirty="0">
                <a:solidFill>
                  <a:schemeClr val="tx1">
                    <a:lumMod val="75000"/>
                    <a:lumOff val="25000"/>
                  </a:schemeClr>
                </a:solidFill>
                <a:latin typeface="Arial" panose="020B0604020202020204" pitchFamily="34" charset="0"/>
                <a:cs typeface="Arial" panose="020B0604020202020204" pitchFamily="34" charset="0"/>
              </a:rPr>
              <a:t> by clicking on “</a:t>
            </a:r>
            <a:r>
              <a:rPr lang="en-US" sz="1400" b="1" dirty="0">
                <a:solidFill>
                  <a:schemeClr val="tx1">
                    <a:lumMod val="75000"/>
                    <a:lumOff val="25000"/>
                  </a:schemeClr>
                </a:solidFill>
                <a:latin typeface="Arial" panose="020B0604020202020204" pitchFamily="34" charset="0"/>
                <a:cs typeface="Arial" panose="020B0604020202020204" pitchFamily="34" charset="0"/>
              </a:rPr>
              <a:t>Document Upload</a:t>
            </a:r>
            <a:r>
              <a:rPr lang="en-US" sz="1400" dirty="0">
                <a:solidFill>
                  <a:schemeClr val="tx1">
                    <a:lumMod val="75000"/>
                    <a:lumOff val="25000"/>
                  </a:schemeClr>
                </a:solidFill>
                <a:latin typeface="Arial" panose="020B0604020202020204" pitchFamily="34" charset="0"/>
                <a:cs typeface="Arial" panose="020B0604020202020204" pitchFamily="34" charset="0"/>
              </a:rPr>
              <a:t>.” This accesses an application that allows you to upload documents directly into </a:t>
            </a:r>
            <a:r>
              <a:rPr lang="en-US" sz="1400" dirty="0" err="1">
                <a:solidFill>
                  <a:schemeClr val="tx1">
                    <a:lumMod val="75000"/>
                    <a:lumOff val="25000"/>
                  </a:schemeClr>
                </a:solidFill>
                <a:latin typeface="Arial" panose="020B0604020202020204" pitchFamily="34" charset="0"/>
                <a:cs typeface="Arial" panose="020B0604020202020204" pitchFamily="34" charset="0"/>
              </a:rPr>
              <a:t>iLinkBlue</a:t>
            </a:r>
            <a:r>
              <a:rPr lang="en-US" sz="14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C0377F86-B7DD-4034-8E96-28A3E016F3F6}"/>
              </a:ext>
            </a:extLst>
          </p:cNvPr>
          <p:cNvSpPr txBox="1"/>
          <p:nvPr/>
        </p:nvSpPr>
        <p:spPr>
          <a:xfrm>
            <a:off x="4974955" y="3408547"/>
            <a:ext cx="6343078" cy="1538883"/>
          </a:xfrm>
          <a:prstGeom prst="rect">
            <a:avLst/>
          </a:prstGeom>
          <a:noFill/>
        </p:spPr>
        <p:txBody>
          <a:bodyPr wrap="square" rtlCol="0">
            <a:spAutoFit/>
          </a:bodyPr>
          <a:lstStyle/>
          <a:p>
            <a:pPr marL="285750" indent="-285750" defTabSz="457200">
              <a:spcAft>
                <a:spcPts val="600"/>
              </a:spcAft>
              <a:buClr>
                <a:schemeClr val="tx1"/>
              </a:buClr>
              <a:buFont typeface="Arial" panose="020B0604020202020204" pitchFamily="34" charset="0"/>
              <a:buChar char="•"/>
              <a:defRPr/>
            </a:pPr>
            <a:r>
              <a:rPr lang="en-US" sz="1400" dirty="0">
                <a:solidFill>
                  <a:schemeClr val="tx1">
                    <a:lumMod val="75000"/>
                    <a:lumOff val="25000"/>
                  </a:schemeClr>
                </a:solidFill>
                <a:latin typeface="Arial" panose="020B0604020202020204" pitchFamily="34" charset="0"/>
                <a:cs typeface="Arial" panose="020B0604020202020204" pitchFamily="34" charset="0"/>
              </a:rPr>
              <a:t>The </a:t>
            </a:r>
            <a:r>
              <a:rPr lang="en-US" sz="1400" b="1" dirty="0">
                <a:solidFill>
                  <a:schemeClr val="tx1">
                    <a:lumMod val="75000"/>
                    <a:lumOff val="25000"/>
                  </a:schemeClr>
                </a:solidFill>
                <a:latin typeface="Arial" panose="020B0604020202020204" pitchFamily="34" charset="0"/>
                <a:cs typeface="Arial" panose="020B0604020202020204" pitchFamily="34" charset="0"/>
              </a:rPr>
              <a:t>Outstanding Request Details </a:t>
            </a:r>
            <a:r>
              <a:rPr lang="en-US" sz="1400" dirty="0">
                <a:solidFill>
                  <a:schemeClr val="tx1">
                    <a:lumMod val="75000"/>
                    <a:lumOff val="25000"/>
                  </a:schemeClr>
                </a:solidFill>
                <a:latin typeface="Arial" panose="020B0604020202020204" pitchFamily="34" charset="0"/>
                <a:cs typeface="Arial" panose="020B0604020202020204" pitchFamily="34" charset="0"/>
              </a:rPr>
              <a:t>screen displays second requests in red to the right of the Record Information. </a:t>
            </a:r>
          </a:p>
          <a:p>
            <a:pPr marL="285750" indent="-285750" defTabSz="457200">
              <a:spcAft>
                <a:spcPts val="600"/>
              </a:spcAft>
              <a:buClr>
                <a:schemeClr val="tx1"/>
              </a:buClr>
              <a:buFont typeface="Arial" panose="020B0604020202020204" pitchFamily="34" charset="0"/>
              <a:buChar char="•"/>
              <a:defRPr/>
            </a:pPr>
            <a:r>
              <a:rPr lang="en-US" sz="1400" dirty="0">
                <a:solidFill>
                  <a:schemeClr val="tx1">
                    <a:lumMod val="75000"/>
                    <a:lumOff val="25000"/>
                  </a:schemeClr>
                </a:solidFill>
                <a:latin typeface="Arial" panose="020B0604020202020204" pitchFamily="34" charset="0"/>
                <a:cs typeface="Arial" panose="020B0604020202020204" pitchFamily="34" charset="0"/>
              </a:rPr>
              <a:t>After submitting requested medical records to Louisiana Blue, click the </a:t>
            </a:r>
            <a:r>
              <a:rPr lang="en-US" sz="1400" b="1" dirty="0">
                <a:solidFill>
                  <a:schemeClr val="tx1">
                    <a:lumMod val="75000"/>
                    <a:lumOff val="25000"/>
                  </a:schemeClr>
                </a:solidFill>
                <a:latin typeface="Arial" panose="020B0604020202020204" pitchFamily="34" charset="0"/>
                <a:cs typeface="Arial" panose="020B0604020202020204" pitchFamily="34" charset="0"/>
              </a:rPr>
              <a:t>Mark as worked </a:t>
            </a:r>
            <a:r>
              <a:rPr lang="en-US" sz="1400" dirty="0">
                <a:solidFill>
                  <a:schemeClr val="tx1">
                    <a:lumMod val="75000"/>
                    <a:lumOff val="25000"/>
                  </a:schemeClr>
                </a:solidFill>
                <a:latin typeface="Arial" panose="020B0604020202020204" pitchFamily="34" charset="0"/>
                <a:cs typeface="Arial" panose="020B0604020202020204" pitchFamily="34" charset="0"/>
              </a:rPr>
              <a:t>button. </a:t>
            </a:r>
          </a:p>
          <a:p>
            <a:pPr marL="285750" indent="-285750" defTabSz="457200">
              <a:spcAft>
                <a:spcPts val="600"/>
              </a:spcAft>
              <a:buClr>
                <a:schemeClr val="tx1"/>
              </a:buClr>
              <a:buFont typeface="Arial" panose="020B0604020202020204" pitchFamily="34" charset="0"/>
              <a:buChar char="•"/>
              <a:defRPr/>
            </a:pPr>
            <a:r>
              <a:rPr lang="en-US" sz="1400" dirty="0">
                <a:solidFill>
                  <a:schemeClr val="tx1">
                    <a:lumMod val="75000"/>
                    <a:lumOff val="25000"/>
                  </a:schemeClr>
                </a:solidFill>
                <a:latin typeface="Arial" panose="020B0604020202020204" pitchFamily="34" charset="0"/>
                <a:cs typeface="Arial" panose="020B0604020202020204" pitchFamily="34" charset="0"/>
              </a:rPr>
              <a:t>This moves the request to the </a:t>
            </a:r>
            <a:r>
              <a:rPr lang="en-US" sz="1400" b="1" dirty="0">
                <a:solidFill>
                  <a:schemeClr val="tx1">
                    <a:lumMod val="75000"/>
                    <a:lumOff val="25000"/>
                  </a:schemeClr>
                </a:solidFill>
                <a:latin typeface="Arial" panose="020B0604020202020204" pitchFamily="34" charset="0"/>
                <a:cs typeface="Arial" panose="020B0604020202020204" pitchFamily="34" charset="0"/>
              </a:rPr>
              <a:t>Completed by Provider </a:t>
            </a:r>
            <a:r>
              <a:rPr lang="en-US" sz="1400" dirty="0">
                <a:solidFill>
                  <a:schemeClr val="tx1">
                    <a:lumMod val="75000"/>
                    <a:lumOff val="25000"/>
                  </a:schemeClr>
                </a:solidFill>
                <a:latin typeface="Arial" panose="020B0604020202020204" pitchFamily="34" charset="0"/>
                <a:cs typeface="Arial" panose="020B0604020202020204" pitchFamily="34" charset="0"/>
              </a:rPr>
              <a:t>section. The request will no longer appear on the Outstanding Requests Details screen.</a:t>
            </a:r>
          </a:p>
        </p:txBody>
      </p:sp>
      <p:sp>
        <p:nvSpPr>
          <p:cNvPr id="2" name="Title 1">
            <a:extLst>
              <a:ext uri="{FF2B5EF4-FFF2-40B4-BE49-F238E27FC236}">
                <a16:creationId xmlns:a16="http://schemas.microsoft.com/office/drawing/2014/main" id="{9549417F-27DF-54DB-87DB-63E822DEB121}"/>
              </a:ext>
            </a:extLst>
          </p:cNvPr>
          <p:cNvSpPr>
            <a:spLocks noGrp="1"/>
          </p:cNvSpPr>
          <p:nvPr>
            <p:ph type="title"/>
          </p:nvPr>
        </p:nvSpPr>
        <p:spPr>
          <a:xfrm>
            <a:off x="324478" y="681319"/>
            <a:ext cx="11471563" cy="1325563"/>
          </a:xfrm>
        </p:spPr>
        <p:txBody>
          <a:bodyPr>
            <a:normAutofit/>
          </a:bodyPr>
          <a:lstStyle/>
          <a:p>
            <a:r>
              <a:rPr lang="en-US" sz="3600" dirty="0"/>
              <a:t>Submitting BlueCard Medical Records</a:t>
            </a:r>
          </a:p>
        </p:txBody>
      </p:sp>
      <p:sp>
        <p:nvSpPr>
          <p:cNvPr id="7" name="Slide Number Placeholder 6">
            <a:extLst>
              <a:ext uri="{FF2B5EF4-FFF2-40B4-BE49-F238E27FC236}">
                <a16:creationId xmlns:a16="http://schemas.microsoft.com/office/drawing/2014/main" id="{F549BB6E-1326-62F3-84DF-D5B8B372A247}"/>
              </a:ext>
            </a:extLst>
          </p:cNvPr>
          <p:cNvSpPr>
            <a:spLocks noGrp="1"/>
          </p:cNvSpPr>
          <p:nvPr>
            <p:ph type="sldNum" sz="quarter" idx="12"/>
          </p:nvPr>
        </p:nvSpPr>
        <p:spPr/>
        <p:txBody>
          <a:bodyPr/>
          <a:lstStyle/>
          <a:p>
            <a:fld id="{6E0164D9-D6C1-A640-8D22-9F2FAF55BC19}" type="slidenum">
              <a:rPr lang="en-US" smtClean="0"/>
              <a:t>29</a:t>
            </a:fld>
            <a:endParaRPr lang="en-US"/>
          </a:p>
        </p:txBody>
      </p:sp>
    </p:spTree>
    <p:extLst>
      <p:ext uri="{BB962C8B-B14F-4D97-AF65-F5344CB8AC3E}">
        <p14:creationId xmlns:p14="http://schemas.microsoft.com/office/powerpoint/2010/main" val="75389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CA3934-2A4C-3492-7179-C46845427620}"/>
              </a:ext>
            </a:extLst>
          </p:cNvPr>
          <p:cNvSpPr>
            <a:spLocks noGrp="1"/>
          </p:cNvSpPr>
          <p:nvPr>
            <p:ph type="title"/>
          </p:nvPr>
        </p:nvSpPr>
        <p:spPr/>
        <p:txBody>
          <a:bodyPr/>
          <a:lstStyle/>
          <a:p>
            <a:r>
              <a:rPr lang="en-US" dirty="0"/>
              <a:t>Welcome!</a:t>
            </a:r>
          </a:p>
        </p:txBody>
      </p:sp>
      <p:sp>
        <p:nvSpPr>
          <p:cNvPr id="2" name="Content Placeholder 1">
            <a:extLst>
              <a:ext uri="{FF2B5EF4-FFF2-40B4-BE49-F238E27FC236}">
                <a16:creationId xmlns:a16="http://schemas.microsoft.com/office/drawing/2014/main" id="{65BF0AE3-E03A-1C4D-29DB-FBA05F4CDF65}"/>
              </a:ext>
            </a:extLst>
          </p:cNvPr>
          <p:cNvSpPr>
            <a:spLocks noGrp="1"/>
          </p:cNvSpPr>
          <p:nvPr>
            <p:ph idx="1"/>
          </p:nvPr>
        </p:nvSpPr>
        <p:spPr>
          <a:xfrm>
            <a:off x="360217" y="1982571"/>
            <a:ext cx="11471563" cy="4107294"/>
          </a:xfrm>
        </p:spPr>
        <p:txBody>
          <a:bodyPr>
            <a:normAutofit/>
          </a:bodyPr>
          <a:lstStyle/>
          <a:p>
            <a:pPr marL="0" indent="0">
              <a:lnSpc>
                <a:spcPct val="110000"/>
              </a:lnSpc>
              <a:buNone/>
            </a:pPr>
            <a:r>
              <a:rPr lang="en-US" sz="2400" dirty="0">
                <a:solidFill>
                  <a:srgbClr val="55565A"/>
                </a:solidFill>
              </a:rPr>
              <a:t>Today’s presentation will take you on a journey through:</a:t>
            </a:r>
          </a:p>
          <a:p>
            <a:pPr lvl="1">
              <a:lnSpc>
                <a:spcPct val="110000"/>
              </a:lnSpc>
            </a:pPr>
            <a:r>
              <a:rPr lang="en-US" dirty="0">
                <a:solidFill>
                  <a:srgbClr val="55565A"/>
                </a:solidFill>
              </a:rPr>
              <a:t>How the BlueCard Program Works</a:t>
            </a:r>
          </a:p>
          <a:p>
            <a:pPr lvl="1">
              <a:lnSpc>
                <a:spcPct val="110000"/>
              </a:lnSpc>
            </a:pPr>
            <a:r>
              <a:rPr lang="en-US" dirty="0">
                <a:solidFill>
                  <a:srgbClr val="55565A"/>
                </a:solidFill>
              </a:rPr>
              <a:t>Identifying Members</a:t>
            </a:r>
          </a:p>
          <a:p>
            <a:pPr lvl="1">
              <a:lnSpc>
                <a:spcPct val="110000"/>
              </a:lnSpc>
            </a:pPr>
            <a:r>
              <a:rPr lang="en-US" dirty="0">
                <a:solidFill>
                  <a:srgbClr val="55565A"/>
                </a:solidFill>
              </a:rPr>
              <a:t>Using </a:t>
            </a:r>
            <a:r>
              <a:rPr lang="en-US" dirty="0" err="1">
                <a:solidFill>
                  <a:srgbClr val="55565A"/>
                </a:solidFill>
              </a:rPr>
              <a:t>iLinkBlue</a:t>
            </a:r>
            <a:endParaRPr lang="en-US" dirty="0">
              <a:solidFill>
                <a:srgbClr val="55565A"/>
              </a:solidFill>
            </a:endParaRPr>
          </a:p>
          <a:p>
            <a:pPr lvl="1">
              <a:lnSpc>
                <a:spcPct val="110000"/>
              </a:lnSpc>
            </a:pPr>
            <a:r>
              <a:rPr lang="en-US" dirty="0">
                <a:solidFill>
                  <a:srgbClr val="55565A"/>
                </a:solidFill>
              </a:rPr>
              <a:t>Claims</a:t>
            </a:r>
          </a:p>
          <a:p>
            <a:pPr lvl="1">
              <a:lnSpc>
                <a:spcPct val="110000"/>
              </a:lnSpc>
            </a:pPr>
            <a:r>
              <a:rPr lang="en-US" dirty="0">
                <a:solidFill>
                  <a:srgbClr val="55565A"/>
                </a:solidFill>
              </a:rPr>
              <a:t>Online Resources</a:t>
            </a:r>
          </a:p>
          <a:p>
            <a:pPr lvl="1">
              <a:lnSpc>
                <a:spcPct val="110000"/>
              </a:lnSpc>
            </a:pPr>
            <a:r>
              <a:rPr lang="en-US" dirty="0">
                <a:solidFill>
                  <a:srgbClr val="55565A"/>
                </a:solidFill>
              </a:rPr>
              <a:t>Provider Support</a:t>
            </a:r>
            <a:endParaRPr lang="en-US" sz="2800" dirty="0"/>
          </a:p>
        </p:txBody>
      </p:sp>
      <p:sp>
        <p:nvSpPr>
          <p:cNvPr id="4" name="Content Placeholder 4">
            <a:extLst>
              <a:ext uri="{FF2B5EF4-FFF2-40B4-BE49-F238E27FC236}">
                <a16:creationId xmlns:a16="http://schemas.microsoft.com/office/drawing/2014/main" id="{EF9092D9-16B7-787F-05D0-36F4AAC71B84}"/>
              </a:ext>
            </a:extLst>
          </p:cNvPr>
          <p:cNvSpPr txBox="1">
            <a:spLocks/>
          </p:cNvSpPr>
          <p:nvPr/>
        </p:nvSpPr>
        <p:spPr>
          <a:xfrm>
            <a:off x="2057400" y="1828800"/>
            <a:ext cx="5638800" cy="409575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lnSpc>
                <a:spcPct val="110000"/>
              </a:lnSpc>
              <a:buNone/>
            </a:pPr>
            <a:endParaRPr lang="en-US" sz="1800" dirty="0">
              <a:solidFill>
                <a:srgbClr val="55565A"/>
              </a:solidFill>
              <a:latin typeface="Corbel" panose="020B0503020204020204" pitchFamily="34" charset="0"/>
              <a:cs typeface="Segoe UI" panose="020B0502040204020203" pitchFamily="34" charset="0"/>
            </a:endParaRPr>
          </a:p>
        </p:txBody>
      </p:sp>
      <p:pic>
        <p:nvPicPr>
          <p:cNvPr id="7" name="Picture 6" descr="A person holding her hand out&#10;&#10;Description automatically generated">
            <a:extLst>
              <a:ext uri="{FF2B5EF4-FFF2-40B4-BE49-F238E27FC236}">
                <a16:creationId xmlns:a16="http://schemas.microsoft.com/office/drawing/2014/main" id="{CB724B3B-FBAA-BBE9-49F5-ECA151CB06AC}"/>
              </a:ext>
            </a:extLst>
          </p:cNvPr>
          <p:cNvPicPr>
            <a:picLocks noChangeAspect="1"/>
          </p:cNvPicPr>
          <p:nvPr/>
        </p:nvPicPr>
        <p:blipFill rotWithShape="1">
          <a:blip r:embed="rId2"/>
          <a:srcRect l="18088"/>
          <a:stretch/>
        </p:blipFill>
        <p:spPr>
          <a:xfrm>
            <a:off x="7348451" y="2926080"/>
            <a:ext cx="4831079" cy="3931920"/>
          </a:xfrm>
          <a:prstGeom prst="rect">
            <a:avLst/>
          </a:prstGeom>
        </p:spPr>
      </p:pic>
      <p:sp>
        <p:nvSpPr>
          <p:cNvPr id="5" name="Slide Number Placeholder 4">
            <a:extLst>
              <a:ext uri="{FF2B5EF4-FFF2-40B4-BE49-F238E27FC236}">
                <a16:creationId xmlns:a16="http://schemas.microsoft.com/office/drawing/2014/main" id="{26E1BAD4-CDCC-5698-345D-3D23A94EAD5B}"/>
              </a:ext>
            </a:extLst>
          </p:cNvPr>
          <p:cNvSpPr>
            <a:spLocks noGrp="1"/>
          </p:cNvSpPr>
          <p:nvPr>
            <p:ph type="sldNum" sz="quarter" idx="12"/>
          </p:nvPr>
        </p:nvSpPr>
        <p:spPr/>
        <p:txBody>
          <a:bodyPr/>
          <a:lstStyle/>
          <a:p>
            <a:fld id="{6E0164D9-D6C1-A640-8D22-9F2FAF55BC19}" type="slidenum">
              <a:rPr lang="en-US" smtClean="0"/>
              <a:t>3</a:t>
            </a:fld>
            <a:endParaRPr lang="en-US"/>
          </a:p>
        </p:txBody>
      </p:sp>
    </p:spTree>
    <p:extLst>
      <p:ext uri="{BB962C8B-B14F-4D97-AF65-F5344CB8AC3E}">
        <p14:creationId xmlns:p14="http://schemas.microsoft.com/office/powerpoint/2010/main" val="1823576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6FF07-63D2-A9F0-6ED9-54AA1C615708}"/>
              </a:ext>
            </a:extLst>
          </p:cNvPr>
          <p:cNvSpPr>
            <a:spLocks noGrp="1"/>
          </p:cNvSpPr>
          <p:nvPr>
            <p:ph type="ctrTitle"/>
          </p:nvPr>
        </p:nvSpPr>
        <p:spPr>
          <a:xfrm>
            <a:off x="595744" y="4362375"/>
            <a:ext cx="11000509" cy="982373"/>
          </a:xfrm>
        </p:spPr>
        <p:txBody>
          <a:bodyPr>
            <a:normAutofit/>
          </a:bodyPr>
          <a:lstStyle/>
          <a:p>
            <a:pPr algn="ctr"/>
            <a:r>
              <a:rPr lang="en-US" sz="4800" dirty="0"/>
              <a:t>Claims</a:t>
            </a:r>
          </a:p>
        </p:txBody>
      </p:sp>
      <p:sp>
        <p:nvSpPr>
          <p:cNvPr id="4" name="Slide Number Placeholder 3">
            <a:extLst>
              <a:ext uri="{FF2B5EF4-FFF2-40B4-BE49-F238E27FC236}">
                <a16:creationId xmlns:a16="http://schemas.microsoft.com/office/drawing/2014/main" id="{0A2C3ECF-93DE-A4C2-7046-B3A136D8C396}"/>
              </a:ext>
            </a:extLst>
          </p:cNvPr>
          <p:cNvSpPr>
            <a:spLocks noGrp="1"/>
          </p:cNvSpPr>
          <p:nvPr>
            <p:ph type="sldNum" sz="quarter" idx="12"/>
          </p:nvPr>
        </p:nvSpPr>
        <p:spPr/>
        <p:txBody>
          <a:bodyPr/>
          <a:lstStyle/>
          <a:p>
            <a:fld id="{6E0164D9-D6C1-A640-8D22-9F2FAF55BC19}" type="slidenum">
              <a:rPr lang="en-US" smtClean="0"/>
              <a:pPr/>
              <a:t>30</a:t>
            </a:fld>
            <a:endParaRPr lang="en-US"/>
          </a:p>
        </p:txBody>
      </p:sp>
    </p:spTree>
    <p:extLst>
      <p:ext uri="{BB962C8B-B14F-4D97-AF65-F5344CB8AC3E}">
        <p14:creationId xmlns:p14="http://schemas.microsoft.com/office/powerpoint/2010/main" val="1407742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AC9297-4C94-903D-BD49-418196E8167A}"/>
              </a:ext>
            </a:extLst>
          </p:cNvPr>
          <p:cNvSpPr/>
          <p:nvPr/>
        </p:nvSpPr>
        <p:spPr bwMode="auto">
          <a:xfrm>
            <a:off x="438539" y="5958043"/>
            <a:ext cx="11090988" cy="604670"/>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2" name="TextBox 1"/>
          <p:cNvSpPr txBox="1"/>
          <p:nvPr/>
        </p:nvSpPr>
        <p:spPr>
          <a:xfrm>
            <a:off x="438539" y="1953303"/>
            <a:ext cx="11471563" cy="3785652"/>
          </a:xfrm>
          <a:prstGeom prst="rect">
            <a:avLst/>
          </a:prstGeom>
          <a:noFill/>
        </p:spPr>
        <p:txBody>
          <a:bodyPr wrap="square" rtlCol="0">
            <a:spAutoFit/>
          </a:bodyPr>
          <a:lstStyle/>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Medicare crossovers are electronically filed claims that Medicare automatically forwards or “crosses over” to the member’s Blue Plan when information is available in the Medicare eligibility file.</a:t>
            </a:r>
          </a:p>
          <a:p>
            <a:pPr marL="285750" indent="-285750" defTabSz="457200">
              <a:buClr>
                <a:schemeClr val="tx1"/>
              </a:buClr>
              <a:buFont typeface="Arial" panose="020B0604020202020204" pitchFamily="34" charset="0"/>
              <a:buChar char="•"/>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When a Medicare claim is crossed over to an out-of-state Blue Plan, the Medicare remittance advice will have a message beneath the patient’s claim information similar to:</a:t>
            </a:r>
          </a:p>
          <a:p>
            <a:pPr marL="285750" indent="-285750" defTabSz="457200">
              <a:buClr>
                <a:srgbClr val="0070C0"/>
              </a:buClr>
              <a:buFont typeface="Arial" panose="020B0604020202020204" pitchFamily="34" charset="0"/>
              <a:buChar char="•"/>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lvl="1" defTabSz="457200">
              <a:buClr>
                <a:srgbClr val="0070C0"/>
              </a:buClr>
              <a:defRPr/>
            </a:pPr>
            <a:r>
              <a:rPr lang="en-US" sz="1600" i="1" dirty="0">
                <a:solidFill>
                  <a:srgbClr val="55565A"/>
                </a:solidFill>
                <a:latin typeface="Arial" panose="020B0604020202020204" pitchFamily="34" charset="0"/>
                <a:ea typeface="Segoe UI" panose="020B0502040204020203" pitchFamily="34" charset="0"/>
                <a:cs typeface="Arial" panose="020B0604020202020204" pitchFamily="34" charset="0"/>
              </a:rPr>
              <a:t>“Claim information forwarded to: BCBS of Texas” </a:t>
            </a:r>
          </a:p>
          <a:p>
            <a:pPr marL="742950" lvl="1" indent="-285750" defTabSz="457200">
              <a:buClr>
                <a:srgbClr val="0070C0"/>
              </a:buClr>
              <a:buFont typeface="Arial" panose="020B0604020202020204" pitchFamily="34" charset="0"/>
              <a:buChar char="•"/>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If the remittance advice does not contain a message similar to this example, then the claim was not forwarded electronically to the member’s Blue Plan for processing. The provider must then file the claim, along with a copy of the Medicare Remittance Advice, with the member’s Blue Plan (as listed on the member ID card).</a:t>
            </a:r>
          </a:p>
          <a:p>
            <a:pPr marL="285750" indent="-285750" defTabSz="457200">
              <a:buClr>
                <a:schemeClr val="tx1"/>
              </a:buClr>
              <a:buFont typeface="Arial" panose="020B0604020202020204" pitchFamily="34" charset="0"/>
              <a:buChar char="•"/>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If Medicare has forwarded the claim to the member’s Blue Plan, please </a:t>
            </a:r>
            <a:b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allow 25-30 days from the Medicare remittance advice date before </a:t>
            </a:r>
            <a:b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contacting the member’s Blue Plan.</a:t>
            </a:r>
          </a:p>
        </p:txBody>
      </p:sp>
      <p:pic>
        <p:nvPicPr>
          <p:cNvPr id="5123" name="Picture 3" descr="C:\Users\e50699\AppData\Local\Microsoft\Windows\Temporary Internet Files\Content.IE5\2O6AQHK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50699\AppData\Local\Microsoft\Windows\Temporary Internet Files\Content.IE5\630PPVX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e50699\AppData\Local\Microsoft\Windows\Temporary Internet Files\Content.IE5\YEK5A7X2\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3978276"/>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e50699\AppData\Local\Microsoft\Windows\Temporary Internet Files\Content.IE5\DTWXSXEK\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002CCD-EECD-4524-9524-1921DDB95E50}"/>
              </a:ext>
            </a:extLst>
          </p:cNvPr>
          <p:cNvSpPr txBox="1"/>
          <p:nvPr/>
        </p:nvSpPr>
        <p:spPr>
          <a:xfrm>
            <a:off x="662473" y="5981582"/>
            <a:ext cx="8880736" cy="800219"/>
          </a:xfrm>
          <a:prstGeom prst="rect">
            <a:avLst/>
          </a:prstGeom>
          <a:noFill/>
        </p:spPr>
        <p:txBody>
          <a:bodyPr wrap="square" rtlCol="0">
            <a:spAutoFit/>
          </a:bodyPr>
          <a:lstStyle/>
          <a:p>
            <a:pPr defTabSz="457200">
              <a:defRPr/>
            </a:pPr>
            <a:r>
              <a:rPr lang="en-US" sz="1400" dirty="0">
                <a:solidFill>
                  <a:srgbClr val="55565A"/>
                </a:solidFill>
                <a:latin typeface="Arial" panose="020B0604020202020204" pitchFamily="34" charset="0"/>
                <a:cs typeface="Arial" panose="020B0604020202020204" pitchFamily="34" charset="0"/>
              </a:rPr>
              <a:t>For more information, refer to the “Medicare Crossover Claims” Tidbit online at </a:t>
            </a:r>
            <a:r>
              <a:rPr lang="en-US" sz="1400" b="1" dirty="0">
                <a:solidFill>
                  <a:schemeClr val="tx1">
                    <a:lumMod val="75000"/>
                    <a:lumOff val="25000"/>
                  </a:schemeClr>
                </a:solidFill>
                <a:latin typeface="Arial" panose="020B0604020202020204" pitchFamily="34" charset="0"/>
                <a:cs typeface="Arial" panose="020B0604020202020204" pitchFamily="34" charset="0"/>
              </a:rPr>
              <a:t>www.lablue.com/providers</a:t>
            </a:r>
            <a:r>
              <a:rPr lang="en-US" sz="1400" dirty="0">
                <a:solidFill>
                  <a:schemeClr val="tx1">
                    <a:lumMod val="75000"/>
                    <a:lumOff val="25000"/>
                  </a:schemeClr>
                </a:solidFill>
                <a:latin typeface="Arial" panose="020B0604020202020204" pitchFamily="34" charset="0"/>
                <a:cs typeface="Arial" panose="020B0604020202020204" pitchFamily="34" charset="0"/>
              </a:rPr>
              <a:t> </a:t>
            </a:r>
            <a:r>
              <a:rPr lang="en-US" sz="1400" dirty="0">
                <a:solidFill>
                  <a:srgbClr val="55565A"/>
                </a:solidFill>
                <a:latin typeface="Arial" panose="020B0604020202020204" pitchFamily="34" charset="0"/>
                <a:cs typeface="Arial" panose="020B0604020202020204" pitchFamily="34" charset="0"/>
              </a:rPr>
              <a:t>&gt;Resources &gt;Tidbits.</a:t>
            </a:r>
          </a:p>
          <a:p>
            <a:pPr defTabSz="457200">
              <a:defRPr/>
            </a:pPr>
            <a:endParaRPr lang="en-US" dirty="0">
              <a:solidFill>
                <a:srgbClr val="003359"/>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D02DAC-2436-4848-BB46-85192AF612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6947" y="4507360"/>
            <a:ext cx="1658842" cy="2145906"/>
          </a:xfrm>
          <a:prstGeom prst="rect">
            <a:avLst/>
          </a:prstGeom>
          <a:ln w="3175">
            <a:solidFill>
              <a:srgbClr val="000000"/>
            </a:solidFill>
          </a:ln>
        </p:spPr>
      </p:pic>
      <p:sp>
        <p:nvSpPr>
          <p:cNvPr id="5" name="Title 4">
            <a:extLst>
              <a:ext uri="{FF2B5EF4-FFF2-40B4-BE49-F238E27FC236}">
                <a16:creationId xmlns:a16="http://schemas.microsoft.com/office/drawing/2014/main" id="{2A7BFAF1-A378-BAC8-24E4-E8AFFC9DD19E}"/>
              </a:ext>
            </a:extLst>
          </p:cNvPr>
          <p:cNvSpPr>
            <a:spLocks noGrp="1"/>
          </p:cNvSpPr>
          <p:nvPr>
            <p:ph type="title"/>
          </p:nvPr>
        </p:nvSpPr>
        <p:spPr>
          <a:xfrm>
            <a:off x="350693" y="647630"/>
            <a:ext cx="11471563" cy="1325563"/>
          </a:xfrm>
        </p:spPr>
        <p:txBody>
          <a:bodyPr>
            <a:normAutofit/>
          </a:bodyPr>
          <a:lstStyle/>
          <a:p>
            <a:r>
              <a:rPr lang="en-US" sz="3600" dirty="0"/>
              <a:t>Medicare Crossover Claims</a:t>
            </a:r>
          </a:p>
        </p:txBody>
      </p:sp>
      <p:sp>
        <p:nvSpPr>
          <p:cNvPr id="8" name="Slide Number Placeholder 7">
            <a:extLst>
              <a:ext uri="{FF2B5EF4-FFF2-40B4-BE49-F238E27FC236}">
                <a16:creationId xmlns:a16="http://schemas.microsoft.com/office/drawing/2014/main" id="{570024B5-48A7-1D25-0044-39A214670CA2}"/>
              </a:ext>
            </a:extLst>
          </p:cNvPr>
          <p:cNvSpPr>
            <a:spLocks noGrp="1"/>
          </p:cNvSpPr>
          <p:nvPr>
            <p:ph type="sldNum" sz="quarter" idx="12"/>
          </p:nvPr>
        </p:nvSpPr>
        <p:spPr/>
        <p:txBody>
          <a:bodyPr/>
          <a:lstStyle/>
          <a:p>
            <a:fld id="{6E0164D9-D6C1-A640-8D22-9F2FAF55BC19}" type="slidenum">
              <a:rPr lang="en-US" smtClean="0"/>
              <a:t>31</a:t>
            </a:fld>
            <a:endParaRPr lang="en-US"/>
          </a:p>
        </p:txBody>
      </p:sp>
    </p:spTree>
    <p:extLst>
      <p:ext uri="{BB962C8B-B14F-4D97-AF65-F5344CB8AC3E}">
        <p14:creationId xmlns:p14="http://schemas.microsoft.com/office/powerpoint/2010/main" val="2436490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293" y="1867677"/>
            <a:ext cx="10932367" cy="1569660"/>
          </a:xfrm>
          <a:prstGeom prst="rect">
            <a:avLst/>
          </a:prstGeom>
          <a:noFill/>
        </p:spPr>
        <p:txBody>
          <a:bodyPr wrap="square" rtlCol="0">
            <a:spAutoFit/>
          </a:bodyPr>
          <a:lstStyle/>
          <a:p>
            <a:pPr defTabSz="457200">
              <a:buClr>
                <a:srgbClr val="002060"/>
              </a:buClr>
              <a:defRPr/>
            </a:pP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Ground Service</a:t>
            </a:r>
          </a:p>
          <a:p>
            <a:pPr marL="285750" indent="-285750" defTabSz="457200">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All ground ambulance claims must include the point-of-pick-up ZIP code.</a:t>
            </a:r>
          </a:p>
          <a:p>
            <a:pPr marL="285750" indent="-285750" defTabSz="457200">
              <a:buClr>
                <a:srgbClr val="002060"/>
              </a:buClr>
              <a:buFont typeface="Arial" panose="020B0604020202020204" pitchFamily="34" charset="0"/>
              <a:buChar char="•"/>
              <a:defRPr/>
            </a:pPr>
            <a:endPar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defTabSz="457200">
              <a:buClr>
                <a:srgbClr val="002060"/>
              </a:buClr>
              <a:defRPr/>
            </a:pP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Air Service</a:t>
            </a:r>
          </a:p>
          <a:p>
            <a:pPr marL="285750" indent="-285750" defTabSz="457200">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All air ambulance claims must include the 5-digit ZIP code of the point-of-pick-up. Claims that do not include the point-of-pick-up ZIP code on the claim will be denied for insufficient information.</a:t>
            </a:r>
          </a:p>
        </p:txBody>
      </p:sp>
      <p:pic>
        <p:nvPicPr>
          <p:cNvPr id="5124" name="Picture 4" descr="G:\Provider\Share\Communications\ARTWORK\ambulanc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61" y="4147069"/>
            <a:ext cx="2921888" cy="1948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10877" y="3705376"/>
            <a:ext cx="7085793" cy="2831544"/>
          </a:xfrm>
          <a:prstGeom prst="rect">
            <a:avLst/>
          </a:prstGeom>
          <a:noFill/>
        </p:spPr>
        <p:txBody>
          <a:bodyPr wrap="square" rtlCol="0">
            <a:spAutoFit/>
          </a:bodyPr>
          <a:lstStyle/>
          <a:p>
            <a:pPr defTabSz="457200">
              <a:buClr>
                <a:srgbClr val="002060"/>
              </a:buCl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Where to file air ambulance claims:</a:t>
            </a:r>
          </a:p>
          <a:p>
            <a:pPr defTabSz="457200">
              <a:buClr>
                <a:srgbClr val="002060"/>
              </a:buClr>
              <a:defRPr/>
            </a:pPr>
            <a:endPar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If the pick-up location is in Louisiana, the claim should be filed directly to Louisiana Blue.</a:t>
            </a:r>
          </a:p>
          <a:p>
            <a:pPr marL="285750" indent="-285750" defTabSz="457200">
              <a:buClr>
                <a:schemeClr val="tx1"/>
              </a:buClr>
              <a:buFont typeface="Arial" panose="020B0604020202020204" pitchFamily="34" charset="0"/>
              <a:buChar char="•"/>
              <a:defRPr/>
            </a:pPr>
            <a:endPar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If the pick-up location ZIP code is outside of Louisiana, the claim should be filed to the local Blue Plan that covers the area of pick-up.</a:t>
            </a:r>
          </a:p>
          <a:p>
            <a:pPr marL="285750" indent="-285750" defTabSz="457200">
              <a:buClr>
                <a:schemeClr val="tx1"/>
              </a:buClr>
              <a:buFont typeface="Arial" panose="020B0604020202020204" pitchFamily="34" charset="0"/>
              <a:buChar char="•"/>
              <a:defRPr/>
            </a:pPr>
            <a:endPar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If the pick-up location is outside the US, the claim must be filed to the Blue Cross Blue Shield Global</a:t>
            </a:r>
            <a:r>
              <a:rPr lang="en-US" sz="1600" baseline="300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Core (</a:t>
            </a: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www.bcbsglobalcore.com</a:t>
            </a: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p>
          <a:p>
            <a:pPr defTabSz="457200">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1ABB670-2275-172C-D95E-3683E6FD67C1}"/>
              </a:ext>
            </a:extLst>
          </p:cNvPr>
          <p:cNvSpPr>
            <a:spLocks noGrp="1"/>
          </p:cNvSpPr>
          <p:nvPr>
            <p:ph type="title"/>
          </p:nvPr>
        </p:nvSpPr>
        <p:spPr/>
        <p:txBody>
          <a:bodyPr>
            <a:normAutofit/>
          </a:bodyPr>
          <a:lstStyle/>
          <a:p>
            <a:r>
              <a:rPr lang="en-US" sz="3600" dirty="0"/>
              <a:t>Ambulance Claims</a:t>
            </a:r>
          </a:p>
        </p:txBody>
      </p:sp>
      <p:sp>
        <p:nvSpPr>
          <p:cNvPr id="6" name="Slide Number Placeholder 5">
            <a:extLst>
              <a:ext uri="{FF2B5EF4-FFF2-40B4-BE49-F238E27FC236}">
                <a16:creationId xmlns:a16="http://schemas.microsoft.com/office/drawing/2014/main" id="{0D489B36-7085-6924-3CDF-1976AFF2C53A}"/>
              </a:ext>
            </a:extLst>
          </p:cNvPr>
          <p:cNvSpPr>
            <a:spLocks noGrp="1"/>
          </p:cNvSpPr>
          <p:nvPr>
            <p:ph type="sldNum" sz="quarter" idx="12"/>
          </p:nvPr>
        </p:nvSpPr>
        <p:spPr/>
        <p:txBody>
          <a:bodyPr/>
          <a:lstStyle/>
          <a:p>
            <a:fld id="{6E0164D9-D6C1-A640-8D22-9F2FAF55BC19}" type="slidenum">
              <a:rPr lang="en-US" smtClean="0"/>
              <a:t>32</a:t>
            </a:fld>
            <a:endParaRPr lang="en-US"/>
          </a:p>
        </p:txBody>
      </p:sp>
    </p:spTree>
    <p:extLst>
      <p:ext uri="{BB962C8B-B14F-4D97-AF65-F5344CB8AC3E}">
        <p14:creationId xmlns:p14="http://schemas.microsoft.com/office/powerpoint/2010/main" val="1178985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2506824"/>
            <a:ext cx="11082435" cy="3046988"/>
          </a:xfrm>
          <a:prstGeom prst="rect">
            <a:avLst/>
          </a:prstGeom>
          <a:noFill/>
        </p:spPr>
        <p:txBody>
          <a:bodyPr wrap="square" rtlCol="0">
            <a:spAutoFit/>
          </a:bodyPr>
          <a:lstStyle/>
          <a:p>
            <a:pPr defTabSz="457200">
              <a:spcAft>
                <a:spcPts val="1200"/>
              </a:spcAft>
              <a:defRPr/>
            </a:pPr>
            <a:r>
              <a:rPr lang="en-US"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Submit BlueCard claims directly to Louisiana Blue.</a:t>
            </a:r>
          </a:p>
          <a:p>
            <a:pPr defTabSz="457200">
              <a:spcAft>
                <a:spcPts val="1200"/>
              </a:spcAft>
              <a:defRPr/>
            </a:pPr>
            <a:r>
              <a:rPr lang="en-US"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Once Louisiana Blue receives the claim, we will electronically route the claim to the member’s Blue Plan. The member’s plan then applies benefits, approves payment, routes the claim back to Louisiana Blue. Louisiana Blue will then reimburse you.  </a:t>
            </a:r>
          </a:p>
          <a:p>
            <a:pPr defTabSz="457200">
              <a:spcAft>
                <a:spcPts val="1200"/>
              </a:spcAft>
              <a:defRPr/>
            </a:pPr>
            <a:r>
              <a:rPr lang="en-US"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Filing Claims with Your National Provider Identifier (NPI) </a:t>
            </a:r>
            <a:r>
              <a:rPr lang="en-US"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Your NPI is used for claims processing and internal reporting. Claim payments are reported to the Internal Revenue Service (IRS) using your Tax ID Number (TIN).</a:t>
            </a:r>
          </a:p>
          <a:p>
            <a:pPr defTabSz="457200">
              <a:spcAft>
                <a:spcPts val="1200"/>
              </a:spcAft>
              <a:defRPr/>
            </a:pPr>
            <a:r>
              <a:rPr lang="en-US"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Referring Physician NPIs </a:t>
            </a:r>
            <a:r>
              <a:rPr lang="en-US"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Referring physician NPIs are required on all applicable claims filed with Louisiana Blue and HMO Louisiana.</a:t>
            </a:r>
          </a:p>
        </p:txBody>
      </p:sp>
      <p:sp>
        <p:nvSpPr>
          <p:cNvPr id="3" name="Title 2">
            <a:extLst>
              <a:ext uri="{FF2B5EF4-FFF2-40B4-BE49-F238E27FC236}">
                <a16:creationId xmlns:a16="http://schemas.microsoft.com/office/drawing/2014/main" id="{0E4B5DB4-195D-DEFF-C711-1668770B3230}"/>
              </a:ext>
            </a:extLst>
          </p:cNvPr>
          <p:cNvSpPr>
            <a:spLocks noGrp="1"/>
          </p:cNvSpPr>
          <p:nvPr>
            <p:ph type="title"/>
          </p:nvPr>
        </p:nvSpPr>
        <p:spPr/>
        <p:txBody>
          <a:bodyPr>
            <a:normAutofit/>
          </a:bodyPr>
          <a:lstStyle/>
          <a:p>
            <a:r>
              <a:rPr lang="en-US" sz="3600" dirty="0"/>
              <a:t>Filing Claims </a:t>
            </a:r>
            <a:r>
              <a:rPr lang="en-US" sz="2400" i="1" dirty="0"/>
              <a:t>Submitting Claims for BlueCard Members</a:t>
            </a:r>
            <a:endParaRPr lang="en-US" i="1" dirty="0"/>
          </a:p>
        </p:txBody>
      </p:sp>
      <p:sp>
        <p:nvSpPr>
          <p:cNvPr id="5" name="Slide Number Placeholder 4">
            <a:extLst>
              <a:ext uri="{FF2B5EF4-FFF2-40B4-BE49-F238E27FC236}">
                <a16:creationId xmlns:a16="http://schemas.microsoft.com/office/drawing/2014/main" id="{F375AB7B-85C8-3D5C-BB5D-27197396C7CD}"/>
              </a:ext>
            </a:extLst>
          </p:cNvPr>
          <p:cNvSpPr>
            <a:spLocks noGrp="1"/>
          </p:cNvSpPr>
          <p:nvPr>
            <p:ph type="sldNum" sz="quarter" idx="12"/>
          </p:nvPr>
        </p:nvSpPr>
        <p:spPr/>
        <p:txBody>
          <a:bodyPr/>
          <a:lstStyle/>
          <a:p>
            <a:fld id="{6E0164D9-D6C1-A640-8D22-9F2FAF55BC19}" type="slidenum">
              <a:rPr lang="en-US" smtClean="0"/>
              <a:t>33</a:t>
            </a:fld>
            <a:endParaRPr lang="en-US"/>
          </a:p>
        </p:txBody>
      </p:sp>
    </p:spTree>
    <p:extLst>
      <p:ext uri="{BB962C8B-B14F-4D97-AF65-F5344CB8AC3E}">
        <p14:creationId xmlns:p14="http://schemas.microsoft.com/office/powerpoint/2010/main" val="721822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79507" y="1782395"/>
            <a:ext cx="11274427" cy="2739211"/>
          </a:xfrm>
          <a:prstGeom prst="rect">
            <a:avLst/>
          </a:prstGeom>
          <a:noFill/>
        </p:spPr>
        <p:txBody>
          <a:bodyPr wrap="square" rtlCol="0">
            <a:spAutoFit/>
          </a:bodyPr>
          <a:lstStyle/>
          <a:p>
            <a:pPr defTabSz="457200">
              <a:spcAft>
                <a:spcPts val="1200"/>
              </a:spcAft>
              <a:defRPr/>
            </a:pPr>
            <a:r>
              <a:rPr lang="en-US"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Ancillary providers </a:t>
            </a:r>
            <a:r>
              <a:rPr lang="en-US"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are independent clinical laboratories, durable/home medical equipment (DME/HME) and supply providers and specialty pharmacies located within the Louisiana Blue service area.</a:t>
            </a:r>
          </a:p>
          <a:p>
            <a:pPr defTabSz="457200">
              <a:spcAft>
                <a:spcPts val="1200"/>
              </a:spcAft>
              <a:defRPr/>
            </a:pPr>
            <a:r>
              <a:rPr lang="en-US"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Remote providers </a:t>
            </a:r>
            <a:r>
              <a:rPr lang="en-US"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are those located outside of the service area and are contracted to act as a local provider.</a:t>
            </a:r>
          </a:p>
          <a:p>
            <a:pPr marL="285750" indent="-285750" defTabSz="457200">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If a remote provider contract is in place with the local plan, the claim must be filed to the local plan and would be considered a participating provider claim.</a:t>
            </a:r>
          </a:p>
          <a:p>
            <a:pPr marL="285750" indent="-285750" defTabSz="457200">
              <a:buClr>
                <a:schemeClr val="tx1"/>
              </a:buClr>
              <a:buFont typeface="Arial" panose="020B0604020202020204" pitchFamily="34" charset="0"/>
              <a:buChar char="•"/>
              <a:defRPr/>
            </a:pPr>
            <a:endPar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If a remote provider contract is not in place with the local plan, the claim must be filed to the local plan and would be considered a nonparticipating provider claim.</a:t>
            </a:r>
          </a:p>
          <a:p>
            <a:pPr defTabSz="457200">
              <a:spcAft>
                <a:spcPts val="1200"/>
              </a:spcAft>
              <a:defRPr/>
            </a:pPr>
            <a:endParaRPr lang="en-US"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p:txBody>
      </p:sp>
      <p:pic>
        <p:nvPicPr>
          <p:cNvPr id="1026" name="Picture 2" descr="G:\Provider\Share\Communications\ARTWORK\108614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3138" y="4563964"/>
            <a:ext cx="8185725" cy="229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602307-4BFC-C2CB-7849-B09FAEC22D5E}"/>
              </a:ext>
            </a:extLst>
          </p:cNvPr>
          <p:cNvSpPr>
            <a:spLocks noGrp="1"/>
          </p:cNvSpPr>
          <p:nvPr>
            <p:ph type="title"/>
          </p:nvPr>
        </p:nvSpPr>
        <p:spPr>
          <a:xfrm>
            <a:off x="360218" y="691694"/>
            <a:ext cx="11471563" cy="1325563"/>
          </a:xfrm>
        </p:spPr>
        <p:txBody>
          <a:bodyPr>
            <a:normAutofit/>
          </a:bodyPr>
          <a:lstStyle/>
          <a:p>
            <a:r>
              <a:rPr lang="en-US" sz="3600" dirty="0"/>
              <a:t>Ancillary and Remote Providers</a:t>
            </a:r>
          </a:p>
        </p:txBody>
      </p:sp>
      <p:sp>
        <p:nvSpPr>
          <p:cNvPr id="4" name="Slide Number Placeholder 3">
            <a:extLst>
              <a:ext uri="{FF2B5EF4-FFF2-40B4-BE49-F238E27FC236}">
                <a16:creationId xmlns:a16="http://schemas.microsoft.com/office/drawing/2014/main" id="{C357FB04-1AC3-3D17-550D-F74EE097832A}"/>
              </a:ext>
            </a:extLst>
          </p:cNvPr>
          <p:cNvSpPr>
            <a:spLocks noGrp="1"/>
          </p:cNvSpPr>
          <p:nvPr>
            <p:ph type="sldNum" sz="quarter" idx="12"/>
          </p:nvPr>
        </p:nvSpPr>
        <p:spPr/>
        <p:txBody>
          <a:bodyPr/>
          <a:lstStyle/>
          <a:p>
            <a:fld id="{6E0164D9-D6C1-A640-8D22-9F2FAF55BC19}" type="slidenum">
              <a:rPr lang="en-US" smtClean="0"/>
              <a:t>34</a:t>
            </a:fld>
            <a:endParaRPr lang="en-US"/>
          </a:p>
        </p:txBody>
      </p:sp>
    </p:spTree>
    <p:extLst>
      <p:ext uri="{BB962C8B-B14F-4D97-AF65-F5344CB8AC3E}">
        <p14:creationId xmlns:p14="http://schemas.microsoft.com/office/powerpoint/2010/main" val="3644354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95CE-F88B-BC84-C070-92BF6E078279}"/>
              </a:ext>
            </a:extLst>
          </p:cNvPr>
          <p:cNvSpPr>
            <a:spLocks noGrp="1"/>
          </p:cNvSpPr>
          <p:nvPr>
            <p:ph type="title"/>
          </p:nvPr>
        </p:nvSpPr>
        <p:spPr/>
        <p:txBody>
          <a:bodyPr>
            <a:normAutofit/>
          </a:bodyPr>
          <a:lstStyle/>
          <a:p>
            <a:r>
              <a:rPr lang="en-US" sz="3600" dirty="0">
                <a:ea typeface="Segoe UI" panose="020B0502040204020203" pitchFamily="34" charset="0"/>
              </a:rPr>
              <a:t>Ancillary Claims</a:t>
            </a:r>
            <a:br>
              <a:rPr lang="en-US" sz="3600" dirty="0">
                <a:latin typeface="Corbel" panose="020B0503020204020204" pitchFamily="34" charset="0"/>
                <a:ea typeface="Segoe UI" panose="020B0502040204020203" pitchFamily="34" charset="0"/>
                <a:cs typeface="Segoe UI" panose="020B0502040204020203" pitchFamily="34" charset="0"/>
              </a:rPr>
            </a:br>
            <a:r>
              <a:rPr lang="en-US" sz="2400" b="0" i="1" dirty="0">
                <a:ea typeface="Segoe UI" panose="020B0502040204020203" pitchFamily="34" charset="0"/>
              </a:rPr>
              <a:t>Examples</a:t>
            </a:r>
            <a:endParaRPr lang="en-US" dirty="0"/>
          </a:p>
        </p:txBody>
      </p:sp>
      <p:graphicFrame>
        <p:nvGraphicFramePr>
          <p:cNvPr id="6" name="Table 6">
            <a:extLst>
              <a:ext uri="{FF2B5EF4-FFF2-40B4-BE49-F238E27FC236}">
                <a16:creationId xmlns:a16="http://schemas.microsoft.com/office/drawing/2014/main" id="{ABBF0784-7F74-8B80-6F9B-D6EE87E9B65B}"/>
              </a:ext>
            </a:extLst>
          </p:cNvPr>
          <p:cNvGraphicFramePr>
            <a:graphicFrameLocks noGrp="1"/>
          </p:cNvGraphicFramePr>
          <p:nvPr>
            <p:extLst>
              <p:ext uri="{D42A27DB-BD31-4B8C-83A1-F6EECF244321}">
                <p14:modId xmlns:p14="http://schemas.microsoft.com/office/powerpoint/2010/main" val="3851961773"/>
              </p:ext>
            </p:extLst>
          </p:nvPr>
        </p:nvGraphicFramePr>
        <p:xfrm>
          <a:off x="494523" y="2157217"/>
          <a:ext cx="11056776" cy="3992880"/>
        </p:xfrm>
        <a:graphic>
          <a:graphicData uri="http://schemas.openxmlformats.org/drawingml/2006/table">
            <a:tbl>
              <a:tblPr firstRow="1" bandRow="1">
                <a:tableStyleId>{5C22544A-7EE6-4342-B048-85BDC9FD1C3A}</a:tableStyleId>
              </a:tblPr>
              <a:tblGrid>
                <a:gridCol w="1909807">
                  <a:extLst>
                    <a:ext uri="{9D8B030D-6E8A-4147-A177-3AD203B41FA5}">
                      <a16:colId xmlns:a16="http://schemas.microsoft.com/office/drawing/2014/main" val="729821790"/>
                    </a:ext>
                  </a:extLst>
                </a:gridCol>
                <a:gridCol w="4724259">
                  <a:extLst>
                    <a:ext uri="{9D8B030D-6E8A-4147-A177-3AD203B41FA5}">
                      <a16:colId xmlns:a16="http://schemas.microsoft.com/office/drawing/2014/main" val="359013584"/>
                    </a:ext>
                  </a:extLst>
                </a:gridCol>
                <a:gridCol w="4422710">
                  <a:extLst>
                    <a:ext uri="{9D8B030D-6E8A-4147-A177-3AD203B41FA5}">
                      <a16:colId xmlns:a16="http://schemas.microsoft.com/office/drawing/2014/main" val="905922825"/>
                    </a:ext>
                  </a:extLst>
                </a:gridCol>
              </a:tblGrid>
              <a:tr h="236220">
                <a:tc>
                  <a:txBody>
                    <a:bodyPr/>
                    <a:lstStyle/>
                    <a:p>
                      <a:pPr algn="ctr"/>
                      <a:r>
                        <a:rPr lang="en-US" dirty="0">
                          <a:latin typeface="Arial" panose="020B0604020202020204" pitchFamily="34" charset="0"/>
                          <a:cs typeface="Arial" panose="020B0604020202020204" pitchFamily="34" charset="0"/>
                        </a:rPr>
                        <a:t>Provider Type</a:t>
                      </a:r>
                    </a:p>
                  </a:txBody>
                  <a:tcPr>
                    <a:solidFill>
                      <a:schemeClr val="accent1"/>
                    </a:solidFill>
                  </a:tcPr>
                </a:tc>
                <a:tc>
                  <a:txBody>
                    <a:bodyPr/>
                    <a:lstStyle/>
                    <a:p>
                      <a:pPr algn="ctr">
                        <a:spcAft>
                          <a:spcPts val="300"/>
                        </a:spcAft>
                      </a:pPr>
                      <a:r>
                        <a:rPr lang="en-US">
                          <a:latin typeface="Arial" panose="020B0604020202020204" pitchFamily="34" charset="0"/>
                          <a:cs typeface="Arial" panose="020B0604020202020204" pitchFamily="34" charset="0"/>
                        </a:rPr>
                        <a:t>Where to File</a:t>
                      </a:r>
                    </a:p>
                  </a:txBody>
                  <a:tcPr>
                    <a:solidFill>
                      <a:schemeClr val="accent1"/>
                    </a:solidFill>
                  </a:tcPr>
                </a:tc>
                <a:tc>
                  <a:txBody>
                    <a:bodyPr/>
                    <a:lstStyle/>
                    <a:p>
                      <a:pPr algn="ctr"/>
                      <a:r>
                        <a:rPr lang="en-US" dirty="0">
                          <a:latin typeface="Arial" panose="020B0604020202020204" pitchFamily="34" charset="0"/>
                          <a:cs typeface="Arial" panose="020B0604020202020204" pitchFamily="34" charset="0"/>
                        </a:rPr>
                        <a:t>Example</a:t>
                      </a:r>
                    </a:p>
                  </a:txBody>
                  <a:tcPr>
                    <a:solidFill>
                      <a:schemeClr val="accent1"/>
                    </a:solidFill>
                  </a:tcPr>
                </a:tc>
                <a:extLst>
                  <a:ext uri="{0D108BD9-81ED-4DB2-BD59-A6C34878D82A}">
                    <a16:rowId xmlns:a16="http://schemas.microsoft.com/office/drawing/2014/main" val="2026010975"/>
                  </a:ext>
                </a:extLst>
              </a:tr>
              <a:tr h="980006">
                <a:tc>
                  <a:txBody>
                    <a:bodyPr/>
                    <a:lstStyle/>
                    <a:p>
                      <a:r>
                        <a:rPr lang="en-US" b="1">
                          <a:solidFill>
                            <a:srgbClr val="54565B"/>
                          </a:solidFill>
                          <a:latin typeface="Arial" panose="020B0604020202020204" pitchFamily="34" charset="0"/>
                          <a:cs typeface="Arial" panose="020B0604020202020204" pitchFamily="34" charset="0"/>
                        </a:rPr>
                        <a:t>Lab</a:t>
                      </a:r>
                    </a:p>
                  </a:txBody>
                  <a:tcPr>
                    <a:solidFill>
                      <a:srgbClr val="0070C0">
                        <a:alpha val="25000"/>
                      </a:srgbClr>
                    </a:solidFill>
                  </a:tcPr>
                </a:tc>
                <a:tc>
                  <a:txBody>
                    <a:bodyPr/>
                    <a:lstStyle/>
                    <a:p>
                      <a:pPr marL="0" indent="0">
                        <a:spcAft>
                          <a:spcPts val="600"/>
                        </a:spcAft>
                        <a:buFont typeface="Arial" panose="020B0604020202020204" pitchFamily="34" charset="0"/>
                        <a:buNone/>
                      </a:pPr>
                      <a:r>
                        <a:rPr lang="en-US" sz="1400" dirty="0">
                          <a:solidFill>
                            <a:srgbClr val="54565B"/>
                          </a:solidFill>
                          <a:latin typeface="Arial" panose="020B0604020202020204" pitchFamily="34" charset="0"/>
                          <a:cs typeface="Arial" panose="020B0604020202020204" pitchFamily="34" charset="0"/>
                        </a:rPr>
                        <a:t>File the claim to the Plan in which state the specimen was drawn. Where the specimen was drawn will be determined by which state the referring provider is located.</a:t>
                      </a:r>
                    </a:p>
                  </a:txBody>
                  <a:tcPr>
                    <a:solidFill>
                      <a:srgbClr val="0070C0">
                        <a:alpha val="25000"/>
                      </a:srgbClr>
                    </a:solidFill>
                  </a:tcPr>
                </a:tc>
                <a:tc>
                  <a:txBody>
                    <a:bodyPr/>
                    <a:lstStyle/>
                    <a:p>
                      <a:pPr>
                        <a:spcAft>
                          <a:spcPts val="600"/>
                        </a:spcAft>
                      </a:pPr>
                      <a:r>
                        <a:rPr lang="en-US" sz="1400">
                          <a:solidFill>
                            <a:srgbClr val="54565B"/>
                          </a:solidFill>
                          <a:latin typeface="Arial" panose="020B0604020202020204" pitchFamily="34" charset="0"/>
                          <a:cs typeface="Arial" panose="020B0604020202020204" pitchFamily="34" charset="0"/>
                        </a:rPr>
                        <a:t>Blood is drawn in lab located in Alabama. Blood analysis is done in South Carolina. </a:t>
                      </a:r>
                    </a:p>
                    <a:p>
                      <a:pPr>
                        <a:spcAft>
                          <a:spcPts val="600"/>
                        </a:spcAft>
                      </a:pPr>
                      <a:r>
                        <a:rPr lang="en-US" sz="1400">
                          <a:solidFill>
                            <a:srgbClr val="54565B"/>
                          </a:solidFill>
                          <a:latin typeface="Arial" panose="020B0604020202020204" pitchFamily="34" charset="0"/>
                          <a:cs typeface="Arial" panose="020B0604020202020204" pitchFamily="34" charset="0"/>
                        </a:rPr>
                        <a:t>File to: BlueCross BlueShield of Alabama. You must file claims for the analysis of a lab to the Plan in which state the specimen was drawn. </a:t>
                      </a:r>
                    </a:p>
                  </a:txBody>
                  <a:tcPr>
                    <a:solidFill>
                      <a:srgbClr val="0070C0">
                        <a:alpha val="25000"/>
                      </a:srgbClr>
                    </a:solidFill>
                  </a:tcPr>
                </a:tc>
                <a:extLst>
                  <a:ext uri="{0D108BD9-81ED-4DB2-BD59-A6C34878D82A}">
                    <a16:rowId xmlns:a16="http://schemas.microsoft.com/office/drawing/2014/main" val="929261690"/>
                  </a:ext>
                </a:extLst>
              </a:tr>
              <a:tr h="1082040">
                <a:tc>
                  <a:txBody>
                    <a:bodyPr/>
                    <a:lstStyle/>
                    <a:p>
                      <a:r>
                        <a:rPr lang="en-US" b="1">
                          <a:solidFill>
                            <a:srgbClr val="54565B"/>
                          </a:solidFill>
                          <a:latin typeface="Arial" panose="020B0604020202020204" pitchFamily="34" charset="0"/>
                          <a:cs typeface="Arial" panose="020B0604020202020204" pitchFamily="34" charset="0"/>
                        </a:rPr>
                        <a:t>DME</a:t>
                      </a:r>
                    </a:p>
                  </a:txBody>
                  <a:tcPr/>
                </a:tc>
                <a:tc>
                  <a:txBody>
                    <a:bodyPr/>
                    <a:lstStyle/>
                    <a:p>
                      <a:pPr marL="0" indent="0">
                        <a:spcAft>
                          <a:spcPts val="600"/>
                        </a:spcAft>
                        <a:buFont typeface="Arial" panose="020B0604020202020204" pitchFamily="34" charset="0"/>
                        <a:buNone/>
                      </a:pPr>
                      <a:r>
                        <a:rPr lang="en-US" sz="1400" dirty="0">
                          <a:solidFill>
                            <a:srgbClr val="54565B"/>
                          </a:solidFill>
                          <a:latin typeface="Arial" panose="020B0604020202020204" pitchFamily="34" charset="0"/>
                          <a:cs typeface="Arial" panose="020B0604020202020204" pitchFamily="34" charset="0"/>
                        </a:rPr>
                        <a:t>File the claim to the Plan in which state the equipment was shipped to or purchased in a retail store.</a:t>
                      </a:r>
                    </a:p>
                  </a:txBody>
                  <a:tcPr/>
                </a:tc>
                <a:tc>
                  <a:txBody>
                    <a:bodyPr/>
                    <a:lstStyle/>
                    <a:p>
                      <a:pPr>
                        <a:spcAft>
                          <a:spcPts val="600"/>
                        </a:spcAft>
                      </a:pPr>
                      <a:r>
                        <a:rPr lang="en-US" sz="1400">
                          <a:solidFill>
                            <a:srgbClr val="54565B"/>
                          </a:solidFill>
                          <a:latin typeface="Arial" panose="020B0604020202020204" pitchFamily="34" charset="0"/>
                          <a:cs typeface="Arial" panose="020B0604020202020204" pitchFamily="34" charset="0"/>
                        </a:rPr>
                        <a:t>Wheelchair is purchased at a retail store in South Carolina. </a:t>
                      </a:r>
                    </a:p>
                    <a:p>
                      <a:r>
                        <a:rPr lang="en-US" sz="1400">
                          <a:solidFill>
                            <a:srgbClr val="54565B"/>
                          </a:solidFill>
                          <a:latin typeface="Arial" panose="020B0604020202020204" pitchFamily="34" charset="0"/>
                          <a:cs typeface="Arial" panose="020B0604020202020204" pitchFamily="34" charset="0"/>
                        </a:rPr>
                        <a:t>File to: BlueCross BlueShield of South Carolina. </a:t>
                      </a:r>
                    </a:p>
                  </a:txBody>
                  <a:tcPr/>
                </a:tc>
                <a:extLst>
                  <a:ext uri="{0D108BD9-81ED-4DB2-BD59-A6C34878D82A}">
                    <a16:rowId xmlns:a16="http://schemas.microsoft.com/office/drawing/2014/main" val="4133954831"/>
                  </a:ext>
                </a:extLst>
              </a:tr>
              <a:tr h="1151873">
                <a:tc>
                  <a:txBody>
                    <a:bodyPr/>
                    <a:lstStyle/>
                    <a:p>
                      <a:r>
                        <a:rPr lang="en-US" b="1">
                          <a:solidFill>
                            <a:srgbClr val="54565B"/>
                          </a:solidFill>
                          <a:latin typeface="Arial" panose="020B0604020202020204" pitchFamily="34" charset="0"/>
                          <a:cs typeface="Arial" panose="020B0604020202020204" pitchFamily="34" charset="0"/>
                        </a:rPr>
                        <a:t>Specialty Pharmacy</a:t>
                      </a:r>
                    </a:p>
                  </a:txBody>
                  <a:tcPr>
                    <a:solidFill>
                      <a:srgbClr val="0070C0">
                        <a:alpha val="25000"/>
                      </a:srgbClr>
                    </a:solidFill>
                  </a:tcPr>
                </a:tc>
                <a:tc>
                  <a:txBody>
                    <a:bodyPr/>
                    <a:lstStyle/>
                    <a:p>
                      <a:pPr marL="0" indent="0">
                        <a:buFont typeface="Arial" panose="020B0604020202020204" pitchFamily="34" charset="0"/>
                        <a:buNone/>
                      </a:pPr>
                      <a:r>
                        <a:rPr lang="en-US" sz="1400" dirty="0">
                          <a:solidFill>
                            <a:srgbClr val="54565B"/>
                          </a:solidFill>
                          <a:latin typeface="Arial" panose="020B0604020202020204" pitchFamily="34" charset="0"/>
                          <a:cs typeface="Arial" panose="020B0604020202020204" pitchFamily="34" charset="0"/>
                        </a:rPr>
                        <a:t>File the claim to the Plan in the state where the ordering provider is located. </a:t>
                      </a:r>
                    </a:p>
                  </a:txBody>
                  <a:tcPr>
                    <a:solidFill>
                      <a:srgbClr val="0070C0">
                        <a:alpha val="25000"/>
                      </a:srgbClr>
                    </a:solidFill>
                  </a:tcPr>
                </a:tc>
                <a:tc>
                  <a:txBody>
                    <a:bodyPr/>
                    <a:lstStyle/>
                    <a:p>
                      <a:pPr>
                        <a:spcAft>
                          <a:spcPts val="600"/>
                        </a:spcAft>
                      </a:pPr>
                      <a:r>
                        <a:rPr lang="en-US" sz="1400" dirty="0">
                          <a:solidFill>
                            <a:srgbClr val="54565B"/>
                          </a:solidFill>
                          <a:latin typeface="Arial" panose="020B0604020202020204" pitchFamily="34" charset="0"/>
                          <a:cs typeface="Arial" panose="020B0604020202020204" pitchFamily="34" charset="0"/>
                        </a:rPr>
                        <a:t>Patient is seen by a physician in Ohio who orders a specialty pharmacy injectable for the patient.</a:t>
                      </a:r>
                    </a:p>
                    <a:p>
                      <a:pPr>
                        <a:spcAft>
                          <a:spcPts val="600"/>
                        </a:spcAft>
                      </a:pPr>
                      <a:r>
                        <a:rPr lang="en-US" sz="1400" dirty="0">
                          <a:solidFill>
                            <a:srgbClr val="54565B"/>
                          </a:solidFill>
                          <a:latin typeface="Arial" panose="020B0604020202020204" pitchFamily="34" charset="0"/>
                          <a:cs typeface="Arial" panose="020B0604020202020204" pitchFamily="34" charset="0"/>
                        </a:rPr>
                        <a:t>Patient will receive the injections in South Carolina where the member lives for six months of the year. </a:t>
                      </a:r>
                    </a:p>
                    <a:p>
                      <a:pPr>
                        <a:spcAft>
                          <a:spcPts val="600"/>
                        </a:spcAft>
                      </a:pPr>
                      <a:r>
                        <a:rPr lang="en-US" sz="1400" dirty="0">
                          <a:solidFill>
                            <a:srgbClr val="54565B"/>
                          </a:solidFill>
                          <a:latin typeface="Arial" panose="020B0604020202020204" pitchFamily="34" charset="0"/>
                          <a:cs typeface="Arial" panose="020B0604020202020204" pitchFamily="34" charset="0"/>
                        </a:rPr>
                        <a:t>File to: Blue Cross Blue Shield of Ohio.</a:t>
                      </a:r>
                    </a:p>
                  </a:txBody>
                  <a:tcPr>
                    <a:solidFill>
                      <a:srgbClr val="0070C0">
                        <a:alpha val="25000"/>
                      </a:srgbClr>
                    </a:solidFill>
                  </a:tcPr>
                </a:tc>
                <a:extLst>
                  <a:ext uri="{0D108BD9-81ED-4DB2-BD59-A6C34878D82A}">
                    <a16:rowId xmlns:a16="http://schemas.microsoft.com/office/drawing/2014/main" val="724049796"/>
                  </a:ext>
                </a:extLst>
              </a:tr>
            </a:tbl>
          </a:graphicData>
        </a:graphic>
      </p:graphicFrame>
      <p:sp>
        <p:nvSpPr>
          <p:cNvPr id="4" name="Slide Number Placeholder 3">
            <a:extLst>
              <a:ext uri="{FF2B5EF4-FFF2-40B4-BE49-F238E27FC236}">
                <a16:creationId xmlns:a16="http://schemas.microsoft.com/office/drawing/2014/main" id="{3D15D59B-ACAD-96EF-4294-0303E436B17E}"/>
              </a:ext>
            </a:extLst>
          </p:cNvPr>
          <p:cNvSpPr>
            <a:spLocks noGrp="1"/>
          </p:cNvSpPr>
          <p:nvPr>
            <p:ph type="sldNum" sz="quarter" idx="12"/>
          </p:nvPr>
        </p:nvSpPr>
        <p:spPr/>
        <p:txBody>
          <a:bodyPr/>
          <a:lstStyle/>
          <a:p>
            <a:fld id="{6E0164D9-D6C1-A640-8D22-9F2FAF55BC19}" type="slidenum">
              <a:rPr lang="en-US" smtClean="0"/>
              <a:t>35</a:t>
            </a:fld>
            <a:endParaRPr lang="en-US"/>
          </a:p>
        </p:txBody>
      </p:sp>
    </p:spTree>
    <p:extLst>
      <p:ext uri="{BB962C8B-B14F-4D97-AF65-F5344CB8AC3E}">
        <p14:creationId xmlns:p14="http://schemas.microsoft.com/office/powerpoint/2010/main" val="3367103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DF60-9FEF-4357-DF24-EAFC69BF18F4}"/>
              </a:ext>
            </a:extLst>
          </p:cNvPr>
          <p:cNvSpPr>
            <a:spLocks noGrp="1"/>
          </p:cNvSpPr>
          <p:nvPr>
            <p:ph type="title"/>
          </p:nvPr>
        </p:nvSpPr>
        <p:spPr>
          <a:xfrm>
            <a:off x="360218" y="640778"/>
            <a:ext cx="11471563" cy="1325563"/>
          </a:xfrm>
        </p:spPr>
        <p:txBody>
          <a:bodyPr>
            <a:normAutofit/>
          </a:bodyPr>
          <a:lstStyle/>
          <a:p>
            <a:r>
              <a:rPr lang="en-US" sz="3600" dirty="0"/>
              <a:t>Split Claims</a:t>
            </a:r>
          </a:p>
        </p:txBody>
      </p:sp>
      <p:sp>
        <p:nvSpPr>
          <p:cNvPr id="3" name="Content Placeholder 2">
            <a:extLst>
              <a:ext uri="{FF2B5EF4-FFF2-40B4-BE49-F238E27FC236}">
                <a16:creationId xmlns:a16="http://schemas.microsoft.com/office/drawing/2014/main" id="{7DD8BDB3-0DC8-C4CA-CFCD-DB543B35851F}"/>
              </a:ext>
            </a:extLst>
          </p:cNvPr>
          <p:cNvSpPr>
            <a:spLocks noGrp="1"/>
          </p:cNvSpPr>
          <p:nvPr>
            <p:ph idx="1"/>
          </p:nvPr>
        </p:nvSpPr>
        <p:spPr>
          <a:xfrm>
            <a:off x="388422" y="1795484"/>
            <a:ext cx="11471563" cy="4107294"/>
          </a:xfrm>
        </p:spPr>
        <p:txBody>
          <a:bodyPr>
            <a:normAutofit lnSpcReduction="10000"/>
          </a:bodyPr>
          <a:lstStyle/>
          <a:p>
            <a:pPr marL="0" indent="0">
              <a:lnSpc>
                <a:spcPct val="110000"/>
              </a:lnSpc>
              <a:spcBef>
                <a:spcPts val="0"/>
              </a:spcBef>
              <a:spcAft>
                <a:spcPts val="1200"/>
              </a:spcAft>
              <a:buNone/>
            </a:pPr>
            <a:r>
              <a:rPr lang="en-US" sz="1500" dirty="0">
                <a:solidFill>
                  <a:schemeClr val="tx1">
                    <a:lumMod val="75000"/>
                    <a:lumOff val="25000"/>
                  </a:schemeClr>
                </a:solidFill>
              </a:rPr>
              <a:t>When a claim is billed that meets the following criteria, the provider should split the charges into two claims: </a:t>
            </a:r>
          </a:p>
          <a:p>
            <a:pPr>
              <a:lnSpc>
                <a:spcPct val="110000"/>
              </a:lnSpc>
              <a:spcBef>
                <a:spcPts val="0"/>
              </a:spcBef>
              <a:spcAft>
                <a:spcPts val="600"/>
              </a:spcAft>
              <a:buClr>
                <a:schemeClr val="tx1">
                  <a:lumMod val="65000"/>
                  <a:lumOff val="35000"/>
                </a:schemeClr>
              </a:buClr>
            </a:pPr>
            <a:r>
              <a:rPr lang="en-US" sz="1500" dirty="0">
                <a:solidFill>
                  <a:schemeClr val="tx1">
                    <a:lumMod val="75000"/>
                    <a:lumOff val="25000"/>
                  </a:schemeClr>
                </a:solidFill>
              </a:rPr>
              <a:t>When the claim is outpatient, and the professional claim spans a calendar year. </a:t>
            </a:r>
          </a:p>
          <a:p>
            <a:pPr>
              <a:lnSpc>
                <a:spcPct val="110000"/>
              </a:lnSpc>
              <a:spcBef>
                <a:spcPts val="0"/>
              </a:spcBef>
              <a:spcAft>
                <a:spcPts val="600"/>
              </a:spcAft>
              <a:buClr>
                <a:schemeClr val="tx1">
                  <a:lumMod val="65000"/>
                  <a:lumOff val="35000"/>
                </a:schemeClr>
              </a:buClr>
            </a:pPr>
            <a:r>
              <a:rPr lang="en-US" sz="1500" dirty="0">
                <a:solidFill>
                  <a:schemeClr val="tx1">
                    <a:lumMod val="75000"/>
                    <a:lumOff val="25000"/>
                  </a:schemeClr>
                </a:solidFill>
              </a:rPr>
              <a:t>When participating and nonparticipating providers are billed on the claim. </a:t>
            </a:r>
          </a:p>
          <a:p>
            <a:pPr>
              <a:lnSpc>
                <a:spcPct val="110000"/>
              </a:lnSpc>
              <a:spcBef>
                <a:spcPts val="0"/>
              </a:spcBef>
              <a:spcAft>
                <a:spcPts val="600"/>
              </a:spcAft>
              <a:buClr>
                <a:schemeClr val="tx1">
                  <a:lumMod val="65000"/>
                  <a:lumOff val="35000"/>
                </a:schemeClr>
              </a:buClr>
            </a:pPr>
            <a:r>
              <a:rPr lang="en-US" sz="1500" dirty="0">
                <a:solidFill>
                  <a:schemeClr val="tx1">
                    <a:lumMod val="75000"/>
                    <a:lumOff val="25000"/>
                  </a:schemeClr>
                </a:solidFill>
              </a:rPr>
              <a:t>When the claim is from a single provider whose status changes from participating to non-participating or from non-participating to participating during the span of services billed on the claim. </a:t>
            </a:r>
          </a:p>
          <a:p>
            <a:pPr>
              <a:lnSpc>
                <a:spcPct val="110000"/>
              </a:lnSpc>
              <a:spcBef>
                <a:spcPts val="0"/>
              </a:spcBef>
              <a:spcAft>
                <a:spcPts val="600"/>
              </a:spcAft>
              <a:buClr>
                <a:schemeClr val="tx1">
                  <a:lumMod val="65000"/>
                  <a:lumOff val="35000"/>
                </a:schemeClr>
              </a:buClr>
            </a:pPr>
            <a:r>
              <a:rPr lang="en-US" sz="1500" dirty="0">
                <a:solidFill>
                  <a:schemeClr val="tx1">
                    <a:lumMod val="75000"/>
                    <a:lumOff val="25000"/>
                  </a:schemeClr>
                </a:solidFill>
              </a:rPr>
              <a:t>When there is membership coverage changes, the claim must be split at the date of coverage change. </a:t>
            </a:r>
          </a:p>
          <a:p>
            <a:pPr>
              <a:lnSpc>
                <a:spcPct val="110000"/>
              </a:lnSpc>
              <a:spcBef>
                <a:spcPts val="0"/>
              </a:spcBef>
              <a:spcAft>
                <a:spcPts val="600"/>
              </a:spcAft>
              <a:buClr>
                <a:schemeClr val="tx1">
                  <a:lumMod val="65000"/>
                  <a:lumOff val="35000"/>
                </a:schemeClr>
              </a:buClr>
            </a:pPr>
            <a:r>
              <a:rPr lang="en-US" sz="1500" dirty="0">
                <a:solidFill>
                  <a:schemeClr val="tx1">
                    <a:lumMod val="75000"/>
                    <a:lumOff val="25000"/>
                  </a:schemeClr>
                </a:solidFill>
              </a:rPr>
              <a:t>When a claim is received that includes both surprise bill services (as specified under the No Surprises Act and its accompanying regulations) and those that are not considered surprise bill services. For more information about the No Surprises Act, visit </a:t>
            </a:r>
            <a:r>
              <a:rPr lang="en-US" sz="1500" b="1" dirty="0">
                <a:solidFill>
                  <a:schemeClr val="tx1">
                    <a:lumMod val="75000"/>
                    <a:lumOff val="25000"/>
                  </a:schemeClr>
                </a:solidFill>
              </a:rPr>
              <a:t>www.cms.gov/nosurprises</a:t>
            </a:r>
            <a:r>
              <a:rPr lang="en-US" sz="1500" dirty="0">
                <a:solidFill>
                  <a:schemeClr val="tx1">
                    <a:lumMod val="75000"/>
                    <a:lumOff val="25000"/>
                  </a:schemeClr>
                </a:solidFill>
              </a:rPr>
              <a:t>. </a:t>
            </a:r>
          </a:p>
          <a:p>
            <a:pPr>
              <a:lnSpc>
                <a:spcPct val="110000"/>
              </a:lnSpc>
              <a:spcBef>
                <a:spcPts val="0"/>
              </a:spcBef>
              <a:spcAft>
                <a:spcPts val="600"/>
              </a:spcAft>
              <a:buClr>
                <a:schemeClr val="tx1">
                  <a:lumMod val="65000"/>
                  <a:lumOff val="35000"/>
                </a:schemeClr>
              </a:buClr>
            </a:pPr>
            <a:r>
              <a:rPr lang="en-US" sz="1500" dirty="0">
                <a:solidFill>
                  <a:schemeClr val="tx1">
                    <a:lumMod val="75000"/>
                    <a:lumOff val="25000"/>
                  </a:schemeClr>
                </a:solidFill>
              </a:rPr>
              <a:t>For hospitals, when a mother and newborn claim includes a discharge date for the baby that is after the mother’s discharge date. </a:t>
            </a:r>
          </a:p>
          <a:p>
            <a:pPr>
              <a:lnSpc>
                <a:spcPct val="110000"/>
              </a:lnSpc>
              <a:spcBef>
                <a:spcPts val="0"/>
              </a:spcBef>
              <a:spcAft>
                <a:spcPts val="1200"/>
              </a:spcAft>
              <a:buClr>
                <a:schemeClr val="tx1">
                  <a:lumMod val="65000"/>
                  <a:lumOff val="35000"/>
                </a:schemeClr>
              </a:buClr>
            </a:pPr>
            <a:r>
              <a:rPr lang="en-US" sz="1500" dirty="0">
                <a:solidFill>
                  <a:schemeClr val="tx1">
                    <a:lumMod val="75000"/>
                    <a:lumOff val="25000"/>
                  </a:schemeClr>
                </a:solidFill>
              </a:rPr>
              <a:t>For hospitals, when a mother and newborn claim includes NICU admission, the claim must be split on the </a:t>
            </a:r>
            <a:br>
              <a:rPr lang="en-US" sz="1500" dirty="0">
                <a:solidFill>
                  <a:schemeClr val="tx1">
                    <a:lumMod val="75000"/>
                    <a:lumOff val="25000"/>
                  </a:schemeClr>
                </a:solidFill>
              </a:rPr>
            </a:br>
            <a:r>
              <a:rPr lang="en-US" sz="1500" dirty="0">
                <a:solidFill>
                  <a:schemeClr val="tx1">
                    <a:lumMod val="75000"/>
                    <a:lumOff val="25000"/>
                  </a:schemeClr>
                </a:solidFill>
              </a:rPr>
              <a:t>date the baby is admitted to the NICU. </a:t>
            </a:r>
          </a:p>
          <a:p>
            <a:pPr marL="0" indent="0">
              <a:lnSpc>
                <a:spcPct val="110000"/>
              </a:lnSpc>
              <a:spcBef>
                <a:spcPts val="0"/>
              </a:spcBef>
              <a:spcAft>
                <a:spcPts val="600"/>
              </a:spcAft>
              <a:buNone/>
            </a:pPr>
            <a:r>
              <a:rPr lang="en-US" sz="1500" dirty="0">
                <a:solidFill>
                  <a:schemeClr val="tx1">
                    <a:lumMod val="75000"/>
                    <a:lumOff val="25000"/>
                  </a:schemeClr>
                </a:solidFill>
              </a:rPr>
              <a:t>Depending on plan processes, the Blue Plan may also require the claim to be split if multiple professional </a:t>
            </a:r>
            <a:br>
              <a:rPr lang="en-US" sz="1500" dirty="0">
                <a:solidFill>
                  <a:schemeClr val="tx1">
                    <a:lumMod val="75000"/>
                    <a:lumOff val="25000"/>
                  </a:schemeClr>
                </a:solidFill>
              </a:rPr>
            </a:br>
            <a:r>
              <a:rPr lang="en-US" sz="1500" dirty="0">
                <a:solidFill>
                  <a:schemeClr val="tx1">
                    <a:lumMod val="75000"/>
                    <a:lumOff val="25000"/>
                  </a:schemeClr>
                </a:solidFill>
              </a:rPr>
              <a:t>providers are billed on the same claim. </a:t>
            </a:r>
          </a:p>
        </p:txBody>
      </p:sp>
      <p:sp>
        <p:nvSpPr>
          <p:cNvPr id="4" name="Rectangle 3">
            <a:extLst>
              <a:ext uri="{FF2B5EF4-FFF2-40B4-BE49-F238E27FC236}">
                <a16:creationId xmlns:a16="http://schemas.microsoft.com/office/drawing/2014/main" id="{109D9AD1-DC41-D81E-1EF0-6184D3DC40C5}"/>
              </a:ext>
            </a:extLst>
          </p:cNvPr>
          <p:cNvSpPr/>
          <p:nvPr/>
        </p:nvSpPr>
        <p:spPr bwMode="auto">
          <a:xfrm>
            <a:off x="177283" y="6075933"/>
            <a:ext cx="11682702" cy="523220"/>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5" name="TextBox 4">
            <a:extLst>
              <a:ext uri="{FF2B5EF4-FFF2-40B4-BE49-F238E27FC236}">
                <a16:creationId xmlns:a16="http://schemas.microsoft.com/office/drawing/2014/main" id="{5AAE0383-03E2-B7F7-19AC-DCA373B6555C}"/>
              </a:ext>
            </a:extLst>
          </p:cNvPr>
          <p:cNvSpPr txBox="1"/>
          <p:nvPr/>
        </p:nvSpPr>
        <p:spPr>
          <a:xfrm>
            <a:off x="332015" y="6183654"/>
            <a:ext cx="9566590" cy="307777"/>
          </a:xfrm>
          <a:prstGeom prst="rect">
            <a:avLst/>
          </a:prstGeom>
          <a:noFill/>
        </p:spPr>
        <p:txBody>
          <a:bodyPr wrap="square" rtlCol="0">
            <a:spAutoFit/>
          </a:bodyPr>
          <a:lstStyle/>
          <a:p>
            <a:pPr defTabSz="457200">
              <a:defRPr/>
            </a:pPr>
            <a:r>
              <a:rPr lang="en-US" sz="1400" dirty="0">
                <a:solidFill>
                  <a:schemeClr val="tx1">
                    <a:lumMod val="75000"/>
                    <a:lumOff val="25000"/>
                  </a:schemeClr>
                </a:solidFill>
                <a:latin typeface="Arial" panose="020B0604020202020204" pitchFamily="34" charset="0"/>
                <a:cs typeface="Arial" panose="020B0604020202020204" pitchFamily="34" charset="0"/>
              </a:rPr>
              <a:t>More information can be found in our BlueCard Manual online at </a:t>
            </a:r>
            <a:r>
              <a:rPr lang="en-US" sz="1400" b="1" dirty="0">
                <a:solidFill>
                  <a:schemeClr val="tx1">
                    <a:lumMod val="75000"/>
                    <a:lumOff val="25000"/>
                  </a:schemeClr>
                </a:solidFill>
                <a:latin typeface="Arial" panose="020B0604020202020204" pitchFamily="34" charset="0"/>
                <a:cs typeface="Arial" panose="020B0604020202020204" pitchFamily="34" charset="0"/>
              </a:rPr>
              <a:t>www.lablue.com/providers </a:t>
            </a:r>
            <a:r>
              <a:rPr lang="en-US" sz="1400" dirty="0">
                <a:solidFill>
                  <a:schemeClr val="tx1">
                    <a:lumMod val="75000"/>
                    <a:lumOff val="25000"/>
                  </a:schemeClr>
                </a:solidFill>
                <a:latin typeface="Arial" panose="020B0604020202020204" pitchFamily="34" charset="0"/>
                <a:cs typeface="Arial" panose="020B0604020202020204" pitchFamily="34" charset="0"/>
              </a:rPr>
              <a:t>&gt;Resources &gt;Manuals.</a:t>
            </a:r>
          </a:p>
        </p:txBody>
      </p:sp>
      <p:pic>
        <p:nvPicPr>
          <p:cNvPr id="7" name="Picture 6">
            <a:extLst>
              <a:ext uri="{FF2B5EF4-FFF2-40B4-BE49-F238E27FC236}">
                <a16:creationId xmlns:a16="http://schemas.microsoft.com/office/drawing/2014/main" id="{F73CD5F6-9885-21B8-00B3-D452BDF64D6D}"/>
              </a:ext>
            </a:extLst>
          </p:cNvPr>
          <p:cNvPicPr>
            <a:picLocks noChangeAspect="1"/>
          </p:cNvPicPr>
          <p:nvPr/>
        </p:nvPicPr>
        <p:blipFill>
          <a:blip r:embed="rId3"/>
          <a:srcRect/>
          <a:stretch/>
        </p:blipFill>
        <p:spPr>
          <a:xfrm>
            <a:off x="10053337" y="4891660"/>
            <a:ext cx="1391683" cy="1801003"/>
          </a:xfrm>
          <a:prstGeom prst="rect">
            <a:avLst/>
          </a:prstGeom>
          <a:ln>
            <a:solidFill>
              <a:srgbClr val="54565B"/>
            </a:solidFill>
          </a:ln>
        </p:spPr>
      </p:pic>
      <p:sp>
        <p:nvSpPr>
          <p:cNvPr id="6" name="Slide Number Placeholder 5">
            <a:extLst>
              <a:ext uri="{FF2B5EF4-FFF2-40B4-BE49-F238E27FC236}">
                <a16:creationId xmlns:a16="http://schemas.microsoft.com/office/drawing/2014/main" id="{027C2291-475F-5F69-25A2-DD5CA30F6876}"/>
              </a:ext>
            </a:extLst>
          </p:cNvPr>
          <p:cNvSpPr>
            <a:spLocks noGrp="1"/>
          </p:cNvSpPr>
          <p:nvPr>
            <p:ph type="sldNum" sz="quarter" idx="12"/>
          </p:nvPr>
        </p:nvSpPr>
        <p:spPr/>
        <p:txBody>
          <a:bodyPr/>
          <a:lstStyle/>
          <a:p>
            <a:fld id="{6E0164D9-D6C1-A640-8D22-9F2FAF55BC19}" type="slidenum">
              <a:rPr lang="en-US" smtClean="0"/>
              <a:t>36</a:t>
            </a:fld>
            <a:endParaRPr lang="en-US"/>
          </a:p>
        </p:txBody>
      </p:sp>
    </p:spTree>
    <p:extLst>
      <p:ext uri="{BB962C8B-B14F-4D97-AF65-F5344CB8AC3E}">
        <p14:creationId xmlns:p14="http://schemas.microsoft.com/office/powerpoint/2010/main" val="403226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41988" y="5865237"/>
            <a:ext cx="11265322" cy="738664"/>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2" name="TextBox 1"/>
          <p:cNvSpPr txBox="1"/>
          <p:nvPr/>
        </p:nvSpPr>
        <p:spPr>
          <a:xfrm>
            <a:off x="329283" y="1632580"/>
            <a:ext cx="11514384" cy="3724096"/>
          </a:xfrm>
          <a:prstGeom prst="rect">
            <a:avLst/>
          </a:prstGeom>
          <a:noFill/>
        </p:spPr>
        <p:txBody>
          <a:bodyPr wrap="square" rtlCol="0">
            <a:spAutoFit/>
          </a:bodyPr>
          <a:lstStyle/>
          <a:p>
            <a:pPr defTabSz="457200">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Guidelines for BlueCard claims payment:</a:t>
            </a:r>
          </a:p>
          <a:p>
            <a:pPr defTabSz="457200">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If you have not received payment for a claim, do not resubmit the claim because it will deny as a duplicate.</a:t>
            </a:r>
          </a:p>
          <a:p>
            <a:pPr marL="285750" indent="-285750" defTabSz="457200">
              <a:buClr>
                <a:srgbClr val="0070C0"/>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Check the Not Accepted report on </a:t>
            </a:r>
            <a:r>
              <a:rPr lang="en-US" sz="14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 under Claims, then Louisiana Blue Claims Confirmation Reports. </a:t>
            </a:r>
          </a:p>
          <a:p>
            <a:pPr marL="285750" indent="-285750" defTabSz="457200">
              <a:buClr>
                <a:srgbClr val="0070C0"/>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Check claim status on </a:t>
            </a:r>
            <a:r>
              <a:rPr lang="en-US" sz="14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a:t>
            </a:r>
          </a:p>
          <a:p>
            <a:pPr defTabSz="457200">
              <a:buClr>
                <a:srgbClr val="0070C0"/>
              </a:buCl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If you have further questions about your claim, you may submit an Action Request.</a:t>
            </a:r>
          </a:p>
          <a:p>
            <a:pPr marL="285750" indent="-285750" defTabSz="457200">
              <a:buClr>
                <a:srgbClr val="0070C0"/>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Or call the Customer Care Center at 1-800-922-8866.</a:t>
            </a:r>
          </a:p>
          <a:p>
            <a:pPr marL="742950" lvl="1" indent="-285750" defTabSz="457200">
              <a:spcBef>
                <a:spcPts val="1200"/>
              </a:spcBef>
              <a:buClr>
                <a:srgbClr val="0A437C"/>
              </a:buClr>
              <a:buFont typeface="Courier New" panose="02070309020205020404" pitchFamily="49" charset="0"/>
              <a:buChar char="o"/>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For paid/rejected claims, you must provide the amount paid or ineligible amount, code </a:t>
            </a:r>
            <a:b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and claim number.</a:t>
            </a:r>
          </a:p>
          <a:p>
            <a:pPr marL="742950" lvl="1" indent="-285750" defTabSz="457200">
              <a:buClr>
                <a:srgbClr val="0A437C"/>
              </a:buClr>
              <a:buFont typeface="Courier New" panose="02070309020205020404" pitchFamily="49" charset="0"/>
              <a:buChar char="o"/>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For pended claims, you must provide the claim number and pended reason.</a:t>
            </a:r>
          </a:p>
          <a:p>
            <a:pPr marL="285750" indent="-285750" defTabSz="457200">
              <a:buClr>
                <a:srgbClr val="0070C0"/>
              </a:buClr>
              <a:buFont typeface="Arial" panose="020B0604020202020204" pitchFamily="34" charset="0"/>
              <a:buChar char="•"/>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rgbClr val="0A437C"/>
              </a:buClr>
              <a:buFont typeface="Arial" panose="020B0604020202020204" pitchFamily="34" charset="0"/>
              <a:buChar char="•"/>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pic>
        <p:nvPicPr>
          <p:cNvPr id="5123" name="Picture 3" descr="C:\Users\e50699\AppData\Local\Microsoft\Windows\Temporary Internet Files\Content.IE5\2O6AQHK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50699\AppData\Local\Microsoft\Windows\Temporary Internet Files\Content.IE5\630PPVX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e50699\AppData\Local\Microsoft\Windows\Temporary Internet Files\Content.IE5\YEK5A7X2\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3978276"/>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e50699\AppData\Local\Microsoft\Windows\Temporary Internet Files\Content.IE5\DTWXSXEK\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6051" y="5971905"/>
            <a:ext cx="10783961" cy="523220"/>
          </a:xfrm>
          <a:prstGeom prst="rect">
            <a:avLst/>
          </a:prstGeom>
          <a:noFill/>
        </p:spPr>
        <p:txBody>
          <a:bodyPr wrap="square" rtlCol="0">
            <a:spAutoFit/>
          </a:bodyPr>
          <a:lstStyle/>
          <a:p>
            <a:pPr defTabSz="457200">
              <a:defRPr/>
            </a:pPr>
            <a:r>
              <a:rPr lang="en-US" sz="1400" b="1"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Note: </a:t>
            </a: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In some cases, a member’s Blue Plan may pend a claim because medical review or additional information is necessary. Louisiana Blue may either ask you for the information or give the member’s Plan permission to contact you directly.  </a:t>
            </a:r>
          </a:p>
        </p:txBody>
      </p:sp>
      <p:pic>
        <p:nvPicPr>
          <p:cNvPr id="9219" name="Picture 3" descr="G:\Provider\Share\Communications\ARTWORK\1566073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27" r="4032" b="4000"/>
          <a:stretch/>
        </p:blipFill>
        <p:spPr bwMode="auto">
          <a:xfrm>
            <a:off x="8200299" y="2717715"/>
            <a:ext cx="324555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Provider\Share\Communications\ARTWORK\Logos\iLinkBLUE\ilinkBlue - 20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5363" y="3261018"/>
            <a:ext cx="1955426" cy="372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F50D49-E2DE-477C-82EA-176880311A24}"/>
              </a:ext>
            </a:extLst>
          </p:cNvPr>
          <p:cNvSpPr txBox="1"/>
          <p:nvPr/>
        </p:nvSpPr>
        <p:spPr>
          <a:xfrm>
            <a:off x="8957152" y="3672492"/>
            <a:ext cx="2056948" cy="261610"/>
          </a:xfrm>
          <a:prstGeom prst="rect">
            <a:avLst/>
          </a:prstGeom>
          <a:noFill/>
        </p:spPr>
        <p:txBody>
          <a:bodyPr wrap="square" rtlCol="0">
            <a:spAutoFit/>
          </a:bodyPr>
          <a:lstStyle/>
          <a:p>
            <a:pPr defTabSz="457200">
              <a:defRPr/>
            </a:pPr>
            <a:r>
              <a:rPr lang="en-US" sz="1100" b="1" dirty="0">
                <a:solidFill>
                  <a:srgbClr val="0070C0"/>
                </a:solidFill>
                <a:latin typeface="Arial" panose="020B0604020202020204" pitchFamily="34" charset="0"/>
                <a:cs typeface="Arial" panose="020B0604020202020204" pitchFamily="34" charset="0"/>
              </a:rPr>
              <a:t>www.lablue.com/ilinkblue</a:t>
            </a:r>
          </a:p>
        </p:txBody>
      </p:sp>
      <p:sp>
        <p:nvSpPr>
          <p:cNvPr id="6" name="Title 5">
            <a:extLst>
              <a:ext uri="{FF2B5EF4-FFF2-40B4-BE49-F238E27FC236}">
                <a16:creationId xmlns:a16="http://schemas.microsoft.com/office/drawing/2014/main" id="{B59CF162-888D-93EA-BF62-8FEC410B4868}"/>
              </a:ext>
            </a:extLst>
          </p:cNvPr>
          <p:cNvSpPr>
            <a:spLocks noGrp="1"/>
          </p:cNvSpPr>
          <p:nvPr>
            <p:ph type="title"/>
          </p:nvPr>
        </p:nvSpPr>
        <p:spPr>
          <a:xfrm>
            <a:off x="335747" y="683031"/>
            <a:ext cx="11471563" cy="1325563"/>
          </a:xfrm>
        </p:spPr>
        <p:txBody>
          <a:bodyPr>
            <a:normAutofit/>
          </a:bodyPr>
          <a:lstStyle/>
          <a:p>
            <a:r>
              <a:rPr lang="en-US" sz="3600" dirty="0"/>
              <a:t>Reimbursement </a:t>
            </a:r>
            <a:r>
              <a:rPr lang="en-US" sz="2400" i="1" dirty="0"/>
              <a:t>Claims Payment</a:t>
            </a:r>
            <a:endParaRPr lang="en-US" i="1" dirty="0"/>
          </a:p>
        </p:txBody>
      </p:sp>
      <p:sp>
        <p:nvSpPr>
          <p:cNvPr id="8" name="Slide Number Placeholder 7">
            <a:extLst>
              <a:ext uri="{FF2B5EF4-FFF2-40B4-BE49-F238E27FC236}">
                <a16:creationId xmlns:a16="http://schemas.microsoft.com/office/drawing/2014/main" id="{9F3AD222-3040-574F-3608-E011A2569836}"/>
              </a:ext>
            </a:extLst>
          </p:cNvPr>
          <p:cNvSpPr>
            <a:spLocks noGrp="1"/>
          </p:cNvSpPr>
          <p:nvPr>
            <p:ph type="sldNum" sz="quarter" idx="12"/>
          </p:nvPr>
        </p:nvSpPr>
        <p:spPr/>
        <p:txBody>
          <a:bodyPr/>
          <a:lstStyle/>
          <a:p>
            <a:fld id="{6E0164D9-D6C1-A640-8D22-9F2FAF55BC19}" type="slidenum">
              <a:rPr lang="en-US" smtClean="0"/>
              <a:t>37</a:t>
            </a:fld>
            <a:endParaRPr lang="en-US"/>
          </a:p>
        </p:txBody>
      </p:sp>
    </p:spTree>
    <p:extLst>
      <p:ext uri="{BB962C8B-B14F-4D97-AF65-F5344CB8AC3E}">
        <p14:creationId xmlns:p14="http://schemas.microsoft.com/office/powerpoint/2010/main" val="278243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4DFBB5-D647-4DDF-99D1-2B1CADF76C1D}"/>
              </a:ext>
            </a:extLst>
          </p:cNvPr>
          <p:cNvSpPr/>
          <p:nvPr/>
        </p:nvSpPr>
        <p:spPr bwMode="auto">
          <a:xfrm>
            <a:off x="522514" y="5902643"/>
            <a:ext cx="11168743" cy="754079"/>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2" name="TextBox 1"/>
          <p:cNvSpPr txBox="1"/>
          <p:nvPr/>
        </p:nvSpPr>
        <p:spPr>
          <a:xfrm>
            <a:off x="436008" y="1652424"/>
            <a:ext cx="10966000" cy="954107"/>
          </a:xfrm>
          <a:prstGeom prst="rect">
            <a:avLst/>
          </a:prstGeom>
          <a:noFill/>
        </p:spPr>
        <p:txBody>
          <a:bodyPr wrap="square" rtlCol="0">
            <a:spAutoFit/>
          </a:bodyPr>
          <a:lstStyle/>
          <a:p>
            <a:pPr defTabSz="457200">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Coordination of Benefits (COB) ensures members receive full benefits from their health benefit plans and prevents double payment for services when a member has coverage from two or more sources.</a:t>
            </a:r>
          </a:p>
          <a:p>
            <a:pPr defTabSz="457200">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Please use the following guidelines when submitting COB claims:</a:t>
            </a:r>
          </a:p>
        </p:txBody>
      </p:sp>
      <p:pic>
        <p:nvPicPr>
          <p:cNvPr id="5123" name="Picture 3" descr="C:\Users\e50699\AppData\Local\Microsoft\Windows\Temporary Internet Files\Content.IE5\2O6AQHK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50699\AppData\Local\Microsoft\Windows\Temporary Internet Files\Content.IE5\630PPVX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e50699\AppData\Local\Microsoft\Windows\Temporary Internet Files\Content.IE5\YEK5A7X2\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3978276"/>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e50699\AppData\Local\Microsoft\Windows\Temporary Internet Files\Content.IE5\DTWXSXEK\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G:\Provider\Share\Communications\ARTWORK\1355439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76" y="2807470"/>
            <a:ext cx="4115181" cy="27432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6212" y="2872223"/>
            <a:ext cx="6332212" cy="1892826"/>
          </a:xfrm>
          <a:prstGeom prst="rect">
            <a:avLst/>
          </a:prstGeom>
          <a:noFill/>
        </p:spPr>
        <p:txBody>
          <a:bodyPr wrap="square" rtlCol="0">
            <a:spAutoFit/>
          </a:bodyPr>
          <a:lstStyle/>
          <a:p>
            <a:pPr marL="285750" indent="-285750" defTabSz="457200">
              <a:spcAft>
                <a:spcPts val="600"/>
              </a:spcAft>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If Louisiana Blue or any other Blue Plan is the primary payor, submit the other carrier’s name and address with the claim to Louisiana Blue.</a:t>
            </a: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If a non-Blue health plan is primary and Louisiana Blue or any other Blue Plan is secondary, submit the claim to Louisiana Blue only after receiving payment and explanation of payment from the primary payor.</a:t>
            </a:r>
          </a:p>
          <a:p>
            <a:pPr defTabSz="457200">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Carefully review the payment information from all payors involved on the remittance advice(s) before balance billing the patient for any potential liability.</a:t>
            </a:r>
          </a:p>
        </p:txBody>
      </p:sp>
      <p:sp>
        <p:nvSpPr>
          <p:cNvPr id="6" name="TextBox 5"/>
          <p:cNvSpPr txBox="1"/>
          <p:nvPr/>
        </p:nvSpPr>
        <p:spPr>
          <a:xfrm>
            <a:off x="693576" y="6005858"/>
            <a:ext cx="10845429" cy="492443"/>
          </a:xfrm>
          <a:prstGeom prst="rect">
            <a:avLst/>
          </a:prstGeom>
          <a:noFill/>
        </p:spPr>
        <p:txBody>
          <a:bodyPr wrap="square" rtlCol="0">
            <a:spAutoFit/>
          </a:bodyPr>
          <a:lstStyle/>
          <a:p>
            <a:pPr defTabSz="457200">
              <a:defRPr/>
            </a:pPr>
            <a:r>
              <a:rPr lang="en-US" sz="13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Coordination of Benefits Questionnaire form </a:t>
            </a:r>
            <a:r>
              <a:rPr lang="en-US" sz="13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This will help you and your patients avoid potential claim issues while streamlining claims processing and reducing the number of denials related to COB. This form is available online at </a:t>
            </a:r>
            <a:r>
              <a:rPr lang="en-US" sz="13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www.lablue.com/providers </a:t>
            </a:r>
            <a:r>
              <a:rPr lang="en-US" sz="13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&gt;Resources &gt;Forms.</a:t>
            </a:r>
          </a:p>
        </p:txBody>
      </p:sp>
      <p:sp>
        <p:nvSpPr>
          <p:cNvPr id="3" name="Title 2">
            <a:extLst>
              <a:ext uri="{FF2B5EF4-FFF2-40B4-BE49-F238E27FC236}">
                <a16:creationId xmlns:a16="http://schemas.microsoft.com/office/drawing/2014/main" id="{3AC04DE6-34AE-5B4C-9C96-AC8D3317BFCF}"/>
              </a:ext>
            </a:extLst>
          </p:cNvPr>
          <p:cNvSpPr>
            <a:spLocks noGrp="1"/>
          </p:cNvSpPr>
          <p:nvPr>
            <p:ph type="title"/>
          </p:nvPr>
        </p:nvSpPr>
        <p:spPr>
          <a:xfrm>
            <a:off x="350693" y="645961"/>
            <a:ext cx="11471563" cy="1325563"/>
          </a:xfrm>
        </p:spPr>
        <p:txBody>
          <a:bodyPr>
            <a:normAutofit/>
          </a:bodyPr>
          <a:lstStyle/>
          <a:p>
            <a:r>
              <a:rPr lang="en-US" sz="3600" dirty="0"/>
              <a:t>Reimbursement </a:t>
            </a:r>
            <a:r>
              <a:rPr lang="en-US" sz="2400" i="1" dirty="0"/>
              <a:t>Coordination of Benefits</a:t>
            </a:r>
            <a:endParaRPr lang="en-US" i="1" dirty="0"/>
          </a:p>
        </p:txBody>
      </p:sp>
      <p:sp>
        <p:nvSpPr>
          <p:cNvPr id="7" name="Slide Number Placeholder 6">
            <a:extLst>
              <a:ext uri="{FF2B5EF4-FFF2-40B4-BE49-F238E27FC236}">
                <a16:creationId xmlns:a16="http://schemas.microsoft.com/office/drawing/2014/main" id="{F45C6A97-129A-924A-8962-F27F62259E14}"/>
              </a:ext>
            </a:extLst>
          </p:cNvPr>
          <p:cNvSpPr>
            <a:spLocks noGrp="1"/>
          </p:cNvSpPr>
          <p:nvPr>
            <p:ph type="sldNum" sz="quarter" idx="12"/>
          </p:nvPr>
        </p:nvSpPr>
        <p:spPr/>
        <p:txBody>
          <a:bodyPr/>
          <a:lstStyle/>
          <a:p>
            <a:fld id="{6E0164D9-D6C1-A640-8D22-9F2FAF55BC19}" type="slidenum">
              <a:rPr lang="en-US" smtClean="0"/>
              <a:t>38</a:t>
            </a:fld>
            <a:endParaRPr lang="en-US"/>
          </a:p>
        </p:txBody>
      </p:sp>
    </p:spTree>
    <p:extLst>
      <p:ext uri="{BB962C8B-B14F-4D97-AF65-F5344CB8AC3E}">
        <p14:creationId xmlns:p14="http://schemas.microsoft.com/office/powerpoint/2010/main" val="201753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75E-7CB2-4B60-AD99-B259975E5101}"/>
              </a:ext>
            </a:extLst>
          </p:cNvPr>
          <p:cNvSpPr>
            <a:spLocks noGrp="1"/>
          </p:cNvSpPr>
          <p:nvPr>
            <p:ph type="title"/>
          </p:nvPr>
        </p:nvSpPr>
        <p:spPr>
          <a:xfrm>
            <a:off x="360217" y="619840"/>
            <a:ext cx="11471563" cy="1325563"/>
          </a:xfrm>
        </p:spPr>
        <p:txBody>
          <a:bodyPr>
            <a:normAutofit/>
          </a:bodyPr>
          <a:lstStyle/>
          <a:p>
            <a:r>
              <a:rPr lang="en-US" sz="3600" dirty="0"/>
              <a:t>Refund Request Guidelines</a:t>
            </a:r>
          </a:p>
        </p:txBody>
      </p:sp>
      <p:sp>
        <p:nvSpPr>
          <p:cNvPr id="3" name="Content Placeholder 2">
            <a:extLst>
              <a:ext uri="{FF2B5EF4-FFF2-40B4-BE49-F238E27FC236}">
                <a16:creationId xmlns:a16="http://schemas.microsoft.com/office/drawing/2014/main" id="{D3CC1C55-9CFD-4FF7-AA4E-6B083DB55C75}"/>
              </a:ext>
            </a:extLst>
          </p:cNvPr>
          <p:cNvSpPr>
            <a:spLocks noGrp="1"/>
          </p:cNvSpPr>
          <p:nvPr>
            <p:ph idx="1"/>
          </p:nvPr>
        </p:nvSpPr>
        <p:spPr>
          <a:xfrm>
            <a:off x="266435" y="1831186"/>
            <a:ext cx="11471563" cy="4107294"/>
          </a:xfrm>
        </p:spPr>
        <p:txBody>
          <a:bodyPr>
            <a:noAutofit/>
          </a:bodyPr>
          <a:lstStyle/>
          <a:p>
            <a:pPr marL="0" indent="0">
              <a:lnSpc>
                <a:spcPct val="100000"/>
              </a:lnSpc>
              <a:spcAft>
                <a:spcPts val="600"/>
              </a:spcAft>
              <a:buNone/>
            </a:pPr>
            <a:r>
              <a:rPr lang="en-US" sz="1400" dirty="0">
                <a:solidFill>
                  <a:schemeClr val="tx1">
                    <a:lumMod val="75000"/>
                    <a:lumOff val="25000"/>
                  </a:schemeClr>
                </a:solidFill>
              </a:rPr>
              <a:t>When an overpayment occurs on a BlueCard claim, Louisiana Blue policy is: </a:t>
            </a:r>
          </a:p>
          <a:p>
            <a:pPr>
              <a:lnSpc>
                <a:spcPct val="100000"/>
              </a:lnSpc>
              <a:spcBef>
                <a:spcPts val="0"/>
              </a:spcBef>
              <a:spcAft>
                <a:spcPts val="600"/>
              </a:spcAft>
              <a:buClr>
                <a:schemeClr val="tx1">
                  <a:lumMod val="65000"/>
                  <a:lumOff val="35000"/>
                </a:schemeClr>
              </a:buClr>
              <a:buFont typeface="+mj-lt"/>
              <a:buAutoNum type="arabicPeriod"/>
            </a:pPr>
            <a:r>
              <a:rPr lang="en-US" sz="1400" dirty="0">
                <a:solidFill>
                  <a:schemeClr val="tx1">
                    <a:lumMod val="75000"/>
                    <a:lumOff val="25000"/>
                  </a:schemeClr>
                </a:solidFill>
              </a:rPr>
              <a:t>When the provider suspects an overpayment on a BlueCard claim, they may fill out and submit an Overpayment Notification Form notifying us of the overpayment after 10 business days of receipt of payment. The Overpayment Notification Form is available at </a:t>
            </a:r>
            <a:r>
              <a:rPr lang="en-US" sz="1400" b="1" dirty="0">
                <a:solidFill>
                  <a:schemeClr val="tx1">
                    <a:lumMod val="75000"/>
                    <a:lumOff val="25000"/>
                  </a:schemeClr>
                </a:solidFill>
              </a:rPr>
              <a:t>www.lablue.com/providers </a:t>
            </a:r>
            <a:r>
              <a:rPr lang="en-US" sz="1400" dirty="0">
                <a:solidFill>
                  <a:schemeClr val="tx1">
                    <a:lumMod val="75000"/>
                    <a:lumOff val="25000"/>
                  </a:schemeClr>
                </a:solidFill>
              </a:rPr>
              <a:t>&gt;Resources &gt;Forms. </a:t>
            </a:r>
          </a:p>
          <a:p>
            <a:pPr marL="233363" indent="0">
              <a:lnSpc>
                <a:spcPct val="100000"/>
              </a:lnSpc>
              <a:spcBef>
                <a:spcPts val="600"/>
              </a:spcBef>
              <a:buNone/>
            </a:pPr>
            <a:r>
              <a:rPr lang="en-US" sz="1400" dirty="0">
                <a:solidFill>
                  <a:schemeClr val="tx1">
                    <a:lumMod val="75000"/>
                    <a:lumOff val="25000"/>
                  </a:schemeClr>
                </a:solidFill>
              </a:rPr>
              <a:t>Providers may also notify us of an overpayment via the action request (AR) system available through </a:t>
            </a:r>
            <a:r>
              <a:rPr lang="en-US" sz="1400" dirty="0" err="1">
                <a:solidFill>
                  <a:schemeClr val="tx1">
                    <a:lumMod val="75000"/>
                    <a:lumOff val="25000"/>
                  </a:schemeClr>
                </a:solidFill>
              </a:rPr>
              <a:t>iLinkBlue</a:t>
            </a:r>
            <a:r>
              <a:rPr lang="en-US" sz="1400" dirty="0">
                <a:solidFill>
                  <a:schemeClr val="tx1">
                    <a:lumMod val="75000"/>
                    <a:lumOff val="25000"/>
                  </a:schemeClr>
                </a:solidFill>
              </a:rPr>
              <a:t> (</a:t>
            </a:r>
            <a:r>
              <a:rPr lang="en-US" sz="1400" b="1" dirty="0">
                <a:solidFill>
                  <a:schemeClr val="tx1">
                    <a:lumMod val="75000"/>
                    <a:lumOff val="25000"/>
                  </a:schemeClr>
                </a:solidFill>
              </a:rPr>
              <a:t>www.lablue.com/ilinkblue</a:t>
            </a:r>
            <a:r>
              <a:rPr lang="en-US" sz="1400" dirty="0">
                <a:solidFill>
                  <a:schemeClr val="tx1">
                    <a:lumMod val="75000"/>
                    <a:lumOff val="25000"/>
                  </a:schemeClr>
                </a:solidFill>
              </a:rPr>
              <a:t>), under the “Claims” tab. Click “Claims Status Search” then the orange “AR” button to start the request. Using </a:t>
            </a:r>
            <a:r>
              <a:rPr lang="en-US" sz="1400" dirty="0" err="1">
                <a:solidFill>
                  <a:schemeClr val="tx1">
                    <a:lumMod val="75000"/>
                    <a:lumOff val="25000"/>
                  </a:schemeClr>
                </a:solidFill>
              </a:rPr>
              <a:t>iLinkBlue</a:t>
            </a:r>
            <a:r>
              <a:rPr lang="en-US" sz="1400" dirty="0">
                <a:solidFill>
                  <a:schemeClr val="tx1">
                    <a:lumMod val="75000"/>
                    <a:lumOff val="25000"/>
                  </a:schemeClr>
                </a:solidFill>
              </a:rPr>
              <a:t> is quick, easy and reduces the wait time for processing the overpayment notification. </a:t>
            </a:r>
          </a:p>
          <a:p>
            <a:pPr marL="233363" indent="-233363">
              <a:buClr>
                <a:srgbClr val="55565A"/>
              </a:buClr>
              <a:buFont typeface="+mj-lt"/>
              <a:buAutoNum type="arabicPeriod" startAt="2"/>
            </a:pPr>
            <a:r>
              <a:rPr lang="en-US" sz="1400" dirty="0">
                <a:solidFill>
                  <a:schemeClr val="tx1">
                    <a:lumMod val="75000"/>
                    <a:lumOff val="25000"/>
                  </a:schemeClr>
                </a:solidFill>
              </a:rPr>
              <a:t>Upon discovery or notice of the overpayment, our BlueCard Department sends the provider an overpayment notification letter. </a:t>
            </a:r>
          </a:p>
          <a:p>
            <a:pPr>
              <a:buClr>
                <a:srgbClr val="55565A"/>
              </a:buClr>
              <a:buFont typeface="+mj-lt"/>
              <a:buAutoNum type="arabicPeriod" startAt="2"/>
            </a:pPr>
            <a:r>
              <a:rPr lang="en-US" sz="1400" dirty="0">
                <a:solidFill>
                  <a:schemeClr val="tx1">
                    <a:lumMod val="75000"/>
                    <a:lumOff val="25000"/>
                  </a:schemeClr>
                </a:solidFill>
              </a:rPr>
              <a:t>The provider has 30 days to respond to an overpayment notification letter to either agree to or appeal the </a:t>
            </a:r>
            <a:br>
              <a:rPr lang="en-US" sz="1400" dirty="0">
                <a:solidFill>
                  <a:schemeClr val="tx1">
                    <a:lumMod val="75000"/>
                    <a:lumOff val="25000"/>
                  </a:schemeClr>
                </a:solidFill>
              </a:rPr>
            </a:br>
            <a:r>
              <a:rPr lang="en-US" sz="1400" dirty="0">
                <a:solidFill>
                  <a:schemeClr val="tx1">
                    <a:lumMod val="75000"/>
                    <a:lumOff val="25000"/>
                  </a:schemeClr>
                </a:solidFill>
              </a:rPr>
              <a:t>overpayment. </a:t>
            </a:r>
          </a:p>
          <a:p>
            <a:pPr>
              <a:spcAft>
                <a:spcPts val="600"/>
              </a:spcAft>
              <a:buClr>
                <a:srgbClr val="55565A"/>
              </a:buClr>
              <a:buFont typeface="+mj-lt"/>
              <a:buAutoNum type="arabicPeriod" startAt="2"/>
            </a:pPr>
            <a:r>
              <a:rPr lang="en-US" sz="1400" dirty="0">
                <a:solidFill>
                  <a:schemeClr val="tx1">
                    <a:lumMod val="75000"/>
                    <a:lumOff val="25000"/>
                  </a:schemeClr>
                </a:solidFill>
              </a:rPr>
              <a:t>Confirmed overpayments are then automatically deducted from the provider’s Louisiana Blue payment </a:t>
            </a:r>
            <a:br>
              <a:rPr lang="en-US" sz="1400" dirty="0">
                <a:solidFill>
                  <a:schemeClr val="tx1">
                    <a:lumMod val="75000"/>
                    <a:lumOff val="25000"/>
                  </a:schemeClr>
                </a:solidFill>
              </a:rPr>
            </a:br>
            <a:r>
              <a:rPr lang="en-US" sz="1400" dirty="0">
                <a:solidFill>
                  <a:schemeClr val="tx1">
                    <a:lumMod val="75000"/>
                    <a:lumOff val="25000"/>
                  </a:schemeClr>
                </a:solidFill>
              </a:rPr>
              <a:t>registers. </a:t>
            </a:r>
          </a:p>
          <a:p>
            <a:pPr marL="233363" indent="0">
              <a:lnSpc>
                <a:spcPct val="100000"/>
              </a:lnSpc>
              <a:spcBef>
                <a:spcPts val="600"/>
              </a:spcBef>
              <a:spcAft>
                <a:spcPts val="1200"/>
              </a:spcAft>
              <a:buNone/>
            </a:pPr>
            <a:endParaRPr lang="en-US" sz="1400" dirty="0">
              <a:solidFill>
                <a:srgbClr val="55565A"/>
              </a:solidFill>
            </a:endParaRPr>
          </a:p>
        </p:txBody>
      </p:sp>
      <p:sp>
        <p:nvSpPr>
          <p:cNvPr id="4" name="Rectangle 3">
            <a:extLst>
              <a:ext uri="{FF2B5EF4-FFF2-40B4-BE49-F238E27FC236}">
                <a16:creationId xmlns:a16="http://schemas.microsoft.com/office/drawing/2014/main" id="{62E9D5C2-ACEA-4220-AA89-5AD64FEDC0E5}"/>
              </a:ext>
            </a:extLst>
          </p:cNvPr>
          <p:cNvSpPr/>
          <p:nvPr/>
        </p:nvSpPr>
        <p:spPr bwMode="auto">
          <a:xfrm>
            <a:off x="360217" y="5638801"/>
            <a:ext cx="11471563" cy="778321"/>
          </a:xfrm>
          <a:prstGeom prst="rect">
            <a:avLst/>
          </a:prstGeom>
          <a:solidFill>
            <a:srgbClr val="0070C0">
              <a:alpha val="20000"/>
            </a:srgbClr>
          </a:solidFill>
          <a:ln w="3175"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5" name="TextBox 4">
            <a:extLst>
              <a:ext uri="{FF2B5EF4-FFF2-40B4-BE49-F238E27FC236}">
                <a16:creationId xmlns:a16="http://schemas.microsoft.com/office/drawing/2014/main" id="{BD1ECF14-B9D9-42DB-A29C-17F6AF177394}"/>
              </a:ext>
            </a:extLst>
          </p:cNvPr>
          <p:cNvSpPr txBox="1"/>
          <p:nvPr/>
        </p:nvSpPr>
        <p:spPr>
          <a:xfrm>
            <a:off x="634482" y="5788763"/>
            <a:ext cx="8462865" cy="738664"/>
          </a:xfrm>
          <a:prstGeom prst="rect">
            <a:avLst/>
          </a:prstGeom>
          <a:noFill/>
        </p:spPr>
        <p:txBody>
          <a:bodyPr wrap="square" rtlCol="0">
            <a:spAutoFit/>
          </a:bodyPr>
          <a:lstStyle/>
          <a:p>
            <a:pPr defTabSz="457200">
              <a:defRPr/>
            </a:pPr>
            <a:r>
              <a:rPr lang="en-US" sz="1400" dirty="0">
                <a:solidFill>
                  <a:schemeClr val="tx1">
                    <a:lumMod val="75000"/>
                    <a:lumOff val="25000"/>
                  </a:schemeClr>
                </a:solidFill>
                <a:latin typeface="Arial" panose="020B0604020202020204" pitchFamily="34" charset="0"/>
                <a:cs typeface="Arial" panose="020B0604020202020204" pitchFamily="34" charset="0"/>
              </a:rPr>
              <a:t>Refund Request Guidelines for BlueCard Tidbit can be found online at </a:t>
            </a:r>
            <a:r>
              <a:rPr lang="en-US" sz="1400" b="1" dirty="0">
                <a:solidFill>
                  <a:schemeClr val="tx1">
                    <a:lumMod val="75000"/>
                    <a:lumOff val="25000"/>
                  </a:schemeClr>
                </a:solidFill>
                <a:latin typeface="Arial" panose="020B0604020202020204" pitchFamily="34" charset="0"/>
                <a:cs typeface="Arial" panose="020B0604020202020204" pitchFamily="34" charset="0"/>
              </a:rPr>
              <a:t>www.lablue.com/providers </a:t>
            </a:r>
            <a:r>
              <a:rPr lang="en-US" sz="1400" dirty="0">
                <a:solidFill>
                  <a:schemeClr val="tx1">
                    <a:lumMod val="75000"/>
                    <a:lumOff val="25000"/>
                  </a:schemeClr>
                </a:solidFill>
                <a:latin typeface="Arial" panose="020B0604020202020204" pitchFamily="34" charset="0"/>
                <a:cs typeface="Arial" panose="020B0604020202020204" pitchFamily="34" charset="0"/>
              </a:rPr>
              <a:t>&gt;Resources &gt;Forms.</a:t>
            </a:r>
          </a:p>
          <a:p>
            <a:pPr defTabSz="457200">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29ED58ED-D806-4ACD-8047-164387A8F85B}"/>
              </a:ext>
            </a:extLst>
          </p:cNvPr>
          <p:cNvPicPr>
            <a:picLocks noChangeAspect="1"/>
          </p:cNvPicPr>
          <p:nvPr/>
        </p:nvPicPr>
        <p:blipFill>
          <a:blip r:embed="rId3"/>
          <a:srcRect/>
          <a:stretch/>
        </p:blipFill>
        <p:spPr>
          <a:xfrm>
            <a:off x="9355221" y="4198663"/>
            <a:ext cx="1884735" cy="2439069"/>
          </a:xfrm>
          <a:prstGeom prst="rect">
            <a:avLst/>
          </a:prstGeom>
          <a:ln w="6350">
            <a:solidFill>
              <a:schemeClr val="tx1"/>
            </a:solidFill>
          </a:ln>
        </p:spPr>
      </p:pic>
      <p:sp>
        <p:nvSpPr>
          <p:cNvPr id="6" name="Slide Number Placeholder 5">
            <a:extLst>
              <a:ext uri="{FF2B5EF4-FFF2-40B4-BE49-F238E27FC236}">
                <a16:creationId xmlns:a16="http://schemas.microsoft.com/office/drawing/2014/main" id="{87DC0665-025E-B805-095A-7AFA14085C62}"/>
              </a:ext>
            </a:extLst>
          </p:cNvPr>
          <p:cNvSpPr>
            <a:spLocks noGrp="1"/>
          </p:cNvSpPr>
          <p:nvPr>
            <p:ph type="sldNum" sz="quarter" idx="12"/>
          </p:nvPr>
        </p:nvSpPr>
        <p:spPr/>
        <p:txBody>
          <a:bodyPr/>
          <a:lstStyle/>
          <a:p>
            <a:fld id="{6E0164D9-D6C1-A640-8D22-9F2FAF55BC19}" type="slidenum">
              <a:rPr lang="en-US" smtClean="0"/>
              <a:t>39</a:t>
            </a:fld>
            <a:endParaRPr lang="en-US"/>
          </a:p>
        </p:txBody>
      </p:sp>
    </p:spTree>
    <p:extLst>
      <p:ext uri="{BB962C8B-B14F-4D97-AF65-F5344CB8AC3E}">
        <p14:creationId xmlns:p14="http://schemas.microsoft.com/office/powerpoint/2010/main" val="221203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96AF89-062D-DA54-AD78-D9C24F178042}"/>
              </a:ext>
            </a:extLst>
          </p:cNvPr>
          <p:cNvSpPr>
            <a:spLocks noGrp="1"/>
          </p:cNvSpPr>
          <p:nvPr>
            <p:ph type="ctrTitle"/>
          </p:nvPr>
        </p:nvSpPr>
        <p:spPr>
          <a:xfrm>
            <a:off x="595744" y="4085115"/>
            <a:ext cx="11000509" cy="982373"/>
          </a:xfrm>
        </p:spPr>
        <p:txBody>
          <a:bodyPr>
            <a:noAutofit/>
          </a:bodyPr>
          <a:lstStyle/>
          <a:p>
            <a:pPr algn="ctr"/>
            <a:r>
              <a:rPr lang="en-US" sz="4800" dirty="0"/>
              <a:t>How the BlueCard Program works</a:t>
            </a:r>
          </a:p>
        </p:txBody>
      </p:sp>
      <p:sp>
        <p:nvSpPr>
          <p:cNvPr id="3" name="Slide Number Placeholder 2">
            <a:extLst>
              <a:ext uri="{FF2B5EF4-FFF2-40B4-BE49-F238E27FC236}">
                <a16:creationId xmlns:a16="http://schemas.microsoft.com/office/drawing/2014/main" id="{899D4649-E130-1D13-FF26-546E76E3E0D2}"/>
              </a:ext>
            </a:extLst>
          </p:cNvPr>
          <p:cNvSpPr>
            <a:spLocks noGrp="1"/>
          </p:cNvSpPr>
          <p:nvPr>
            <p:ph type="sldNum" sz="quarter" idx="12"/>
          </p:nvPr>
        </p:nvSpPr>
        <p:spPr/>
        <p:txBody>
          <a:bodyPr/>
          <a:lstStyle/>
          <a:p>
            <a:fld id="{6E0164D9-D6C1-A640-8D22-9F2FAF55BC19}" type="slidenum">
              <a:rPr lang="en-US" smtClean="0"/>
              <a:pPr/>
              <a:t>4</a:t>
            </a:fld>
            <a:endParaRPr lang="en-US"/>
          </a:p>
        </p:txBody>
      </p:sp>
    </p:spTree>
    <p:extLst>
      <p:ext uri="{BB962C8B-B14F-4D97-AF65-F5344CB8AC3E}">
        <p14:creationId xmlns:p14="http://schemas.microsoft.com/office/powerpoint/2010/main" val="3312375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50699\AppData\Local\Microsoft\Windows\Temporary Internet Files\Content.IE5\2O6AQHK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50699\AppData\Local\Microsoft\Windows\Temporary Internet Files\Content.IE5\630PPVX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e50699\AppData\Local\Microsoft\Windows\Temporary Internet Files\Content.IE5\YEK5A7X2\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3978276"/>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e50699\AppData\Local\Microsoft\Windows\Temporary Internet Files\Content.IE5\DTWXSXEK\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086476" y="2262861"/>
            <a:ext cx="5511476" cy="4193727"/>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10" name="TextBox 9">
            <a:extLst>
              <a:ext uri="{FF2B5EF4-FFF2-40B4-BE49-F238E27FC236}">
                <a16:creationId xmlns:a16="http://schemas.microsoft.com/office/drawing/2014/main" id="{33FF90DC-C2C8-417B-9C77-1BE786D7FB79}"/>
              </a:ext>
            </a:extLst>
          </p:cNvPr>
          <p:cNvSpPr txBox="1"/>
          <p:nvPr/>
        </p:nvSpPr>
        <p:spPr>
          <a:xfrm>
            <a:off x="360218" y="2368069"/>
            <a:ext cx="5324282" cy="2769989"/>
          </a:xfrm>
          <a:prstGeom prst="rect">
            <a:avLst/>
          </a:prstGeom>
          <a:noFill/>
        </p:spPr>
        <p:txBody>
          <a:bodyPr wrap="square" rtlCol="0">
            <a:spAutoFit/>
          </a:bodyPr>
          <a:lstStyle/>
          <a:p>
            <a:pPr marL="68580" defTabSz="457200">
              <a:spcAft>
                <a:spcPts val="1200"/>
              </a:spcAft>
              <a:defRPr/>
            </a:pPr>
            <a:r>
              <a:rPr lang="en-US" dirty="0">
                <a:solidFill>
                  <a:srgbClr val="55565A"/>
                </a:solidFill>
                <a:latin typeface="Arial" panose="020B0604020202020204" pitchFamily="34" charset="0"/>
                <a:cs typeface="Arial" panose="020B0604020202020204" pitchFamily="34" charset="0"/>
              </a:rPr>
              <a:t>Depending on the type of claim issue, there are multiple ways to submit claims reviews:</a:t>
            </a:r>
          </a:p>
          <a:p>
            <a:pPr marL="354330" indent="-285750" defTabSz="457200">
              <a:spcAft>
                <a:spcPts val="1200"/>
              </a:spcAft>
              <a:buClr>
                <a:schemeClr val="tx1"/>
              </a:buClr>
              <a:buFont typeface="Arial" panose="020B0604020202020204" pitchFamily="34" charset="0"/>
              <a:buChar char="•"/>
              <a:defRPr/>
            </a:pPr>
            <a:r>
              <a:rPr lang="en-US" dirty="0">
                <a:solidFill>
                  <a:srgbClr val="55565A"/>
                </a:solidFill>
                <a:latin typeface="Arial" panose="020B0604020202020204" pitchFamily="34" charset="0"/>
                <a:cs typeface="Arial" panose="020B0604020202020204" pitchFamily="34" charset="0"/>
              </a:rPr>
              <a:t>Submit Action Requests through </a:t>
            </a:r>
            <a:r>
              <a:rPr lang="en-US" dirty="0" err="1">
                <a:solidFill>
                  <a:srgbClr val="55565A"/>
                </a:solidFill>
                <a:latin typeface="Arial" panose="020B0604020202020204" pitchFamily="34" charset="0"/>
                <a:cs typeface="Arial" panose="020B0604020202020204" pitchFamily="34" charset="0"/>
              </a:rPr>
              <a:t>iLinkBlue</a:t>
            </a:r>
            <a:endParaRPr lang="en-US" dirty="0">
              <a:solidFill>
                <a:srgbClr val="55565A"/>
              </a:solidFill>
              <a:latin typeface="Arial" panose="020B0604020202020204" pitchFamily="34" charset="0"/>
              <a:cs typeface="Arial" panose="020B0604020202020204" pitchFamily="34" charset="0"/>
            </a:endParaRPr>
          </a:p>
          <a:p>
            <a:pPr marL="354330" indent="-285750" defTabSz="457200">
              <a:spcAft>
                <a:spcPts val="1200"/>
              </a:spcAft>
              <a:buClr>
                <a:schemeClr val="tx1"/>
              </a:buClr>
              <a:buFont typeface="Arial" panose="020B0604020202020204" pitchFamily="34" charset="0"/>
              <a:buChar char="•"/>
              <a:defRPr/>
            </a:pPr>
            <a:r>
              <a:rPr lang="en-US" dirty="0">
                <a:solidFill>
                  <a:srgbClr val="55565A"/>
                </a:solidFill>
                <a:latin typeface="Arial" panose="020B0604020202020204" pitchFamily="34" charset="0"/>
                <a:cs typeface="Arial" panose="020B0604020202020204" pitchFamily="34" charset="0"/>
              </a:rPr>
              <a:t>Provider Disputes</a:t>
            </a:r>
          </a:p>
          <a:p>
            <a:pPr marL="354330" indent="-285750" defTabSz="457200">
              <a:spcAft>
                <a:spcPts val="1200"/>
              </a:spcAft>
              <a:buClr>
                <a:schemeClr val="tx1"/>
              </a:buClr>
              <a:buFont typeface="Arial" panose="020B0604020202020204" pitchFamily="34" charset="0"/>
              <a:buChar char="•"/>
              <a:defRPr/>
            </a:pPr>
            <a:r>
              <a:rPr lang="en-US" dirty="0">
                <a:solidFill>
                  <a:srgbClr val="55565A"/>
                </a:solidFill>
                <a:latin typeface="Arial" panose="020B0604020202020204" pitchFamily="34" charset="0"/>
                <a:cs typeface="Arial" panose="020B0604020202020204" pitchFamily="34" charset="0"/>
              </a:rPr>
              <a:t>Medical Appeals</a:t>
            </a:r>
          </a:p>
          <a:p>
            <a:pPr marL="354330" indent="-285750" defTabSz="457200">
              <a:spcAft>
                <a:spcPts val="1200"/>
              </a:spcAft>
              <a:buClr>
                <a:schemeClr val="tx1"/>
              </a:buClr>
              <a:buFont typeface="Arial" panose="020B0604020202020204" pitchFamily="34" charset="0"/>
              <a:buChar char="•"/>
              <a:defRPr/>
            </a:pPr>
            <a:r>
              <a:rPr lang="en-US" dirty="0">
                <a:solidFill>
                  <a:srgbClr val="55565A"/>
                </a:solidFill>
                <a:latin typeface="Arial" panose="020B0604020202020204" pitchFamily="34" charset="0"/>
                <a:cs typeface="Arial" panose="020B0604020202020204" pitchFamily="34" charset="0"/>
              </a:rPr>
              <a:t>Administrative Appeals &amp; Grievances</a:t>
            </a:r>
          </a:p>
          <a:p>
            <a:pPr marL="354330" indent="-285750" defTabSz="457200">
              <a:buFont typeface="Arial" panose="020B0604020202020204" pitchFamily="34" charset="0"/>
              <a:buChar char="•"/>
              <a:defRPr/>
            </a:pPr>
            <a:endParaRPr lang="en-US" sz="1600" dirty="0">
              <a:solidFill>
                <a:srgbClr val="55565A"/>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3119E79-90F8-4DC2-BE62-A232E85A0961}"/>
              </a:ext>
            </a:extLst>
          </p:cNvPr>
          <p:cNvSpPr txBox="1"/>
          <p:nvPr/>
        </p:nvSpPr>
        <p:spPr>
          <a:xfrm>
            <a:off x="6265984" y="2633544"/>
            <a:ext cx="5042328" cy="2769989"/>
          </a:xfrm>
          <a:prstGeom prst="rect">
            <a:avLst/>
          </a:prstGeom>
          <a:noFill/>
        </p:spPr>
        <p:txBody>
          <a:bodyPr wrap="square" rtlCol="0">
            <a:spAutoFit/>
          </a:bodyPr>
          <a:lstStyle/>
          <a:p>
            <a:pPr defTabSz="457200">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Submitting an Action Request is a great option for getting a quick and accurate resolution for your claims issues. Action Requests:</a:t>
            </a:r>
          </a:p>
          <a:p>
            <a:pPr defTabSz="457200">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Reduce the time it takes for providers to receive a response from Louisiana Blue.</a:t>
            </a:r>
          </a:p>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Allow providers to see responses directly from the adjustments team after review.</a:t>
            </a:r>
          </a:p>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Allow providers to submit additional questions once they have reviewed the AR response.</a:t>
            </a:r>
          </a:p>
          <a:p>
            <a:pPr defTabSz="457200">
              <a:defRPr/>
            </a:pPr>
            <a:endPar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sp>
        <p:nvSpPr>
          <p:cNvPr id="2" name="Title 1">
            <a:extLst>
              <a:ext uri="{FF2B5EF4-FFF2-40B4-BE49-F238E27FC236}">
                <a16:creationId xmlns:a16="http://schemas.microsoft.com/office/drawing/2014/main" id="{A81D02C8-B343-FB34-B5E8-089A573854A6}"/>
              </a:ext>
            </a:extLst>
          </p:cNvPr>
          <p:cNvSpPr>
            <a:spLocks noGrp="1"/>
          </p:cNvSpPr>
          <p:nvPr>
            <p:ph type="title"/>
          </p:nvPr>
        </p:nvSpPr>
        <p:spPr/>
        <p:txBody>
          <a:bodyPr>
            <a:normAutofit/>
          </a:bodyPr>
          <a:lstStyle/>
          <a:p>
            <a:r>
              <a:rPr lang="en-US" sz="3600" dirty="0"/>
              <a:t>Resolving Claims Issues</a:t>
            </a:r>
            <a:br>
              <a:rPr lang="en-US" sz="3600" dirty="0"/>
            </a:br>
            <a:r>
              <a:rPr lang="en-US" sz="2400" i="1" dirty="0"/>
              <a:t>Have an issue with a claim? We are here to help!</a:t>
            </a:r>
            <a:endParaRPr lang="en-US" i="1" dirty="0"/>
          </a:p>
        </p:txBody>
      </p:sp>
      <p:sp>
        <p:nvSpPr>
          <p:cNvPr id="4" name="Slide Number Placeholder 3">
            <a:extLst>
              <a:ext uri="{FF2B5EF4-FFF2-40B4-BE49-F238E27FC236}">
                <a16:creationId xmlns:a16="http://schemas.microsoft.com/office/drawing/2014/main" id="{D69BDA59-D1DB-F0CF-9378-2D57BEFD2B46}"/>
              </a:ext>
            </a:extLst>
          </p:cNvPr>
          <p:cNvSpPr>
            <a:spLocks noGrp="1"/>
          </p:cNvSpPr>
          <p:nvPr>
            <p:ph type="sldNum" sz="quarter" idx="12"/>
          </p:nvPr>
        </p:nvSpPr>
        <p:spPr/>
        <p:txBody>
          <a:bodyPr/>
          <a:lstStyle/>
          <a:p>
            <a:fld id="{6E0164D9-D6C1-A640-8D22-9F2FAF55BC19}" type="slidenum">
              <a:rPr lang="en-US" smtClean="0"/>
              <a:t>40</a:t>
            </a:fld>
            <a:endParaRPr lang="en-US"/>
          </a:p>
        </p:txBody>
      </p:sp>
    </p:spTree>
    <p:extLst>
      <p:ext uri="{BB962C8B-B14F-4D97-AF65-F5344CB8AC3E}">
        <p14:creationId xmlns:p14="http://schemas.microsoft.com/office/powerpoint/2010/main" val="1775953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AE7CBE85-A3A0-2250-D1C6-E8206F18C7DF}"/>
              </a:ext>
            </a:extLst>
          </p:cNvPr>
          <p:cNvPicPr>
            <a:picLocks noChangeAspect="1"/>
          </p:cNvPicPr>
          <p:nvPr/>
        </p:nvPicPr>
        <p:blipFill>
          <a:blip r:embed="rId3"/>
          <a:stretch>
            <a:fillRect/>
          </a:stretch>
        </p:blipFill>
        <p:spPr>
          <a:xfrm>
            <a:off x="6216311" y="2538315"/>
            <a:ext cx="5532314" cy="2478349"/>
          </a:xfrm>
          <a:prstGeom prst="rect">
            <a:avLst/>
          </a:prstGeom>
          <a:ln w="3175">
            <a:solidFill>
              <a:schemeClr val="tx1"/>
            </a:solidFill>
          </a:ln>
        </p:spPr>
      </p:pic>
      <p:sp>
        <p:nvSpPr>
          <p:cNvPr id="10" name="Rectangle 9">
            <a:extLst>
              <a:ext uri="{FF2B5EF4-FFF2-40B4-BE49-F238E27FC236}">
                <a16:creationId xmlns:a16="http://schemas.microsoft.com/office/drawing/2014/main" id="{304C998A-8562-4458-BA77-2EFE6FAD47B1}"/>
              </a:ext>
            </a:extLst>
          </p:cNvPr>
          <p:cNvSpPr/>
          <p:nvPr/>
        </p:nvSpPr>
        <p:spPr bwMode="auto">
          <a:xfrm>
            <a:off x="443375" y="5884907"/>
            <a:ext cx="11471562" cy="625516"/>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pic>
        <p:nvPicPr>
          <p:cNvPr id="5123" name="Picture 3" descr="C:\Users\e50699\AppData\Local\Microsoft\Windows\Temporary Internet Files\Content.IE5\2O6AQHK6\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50699\AppData\Local\Microsoft\Windows\Temporary Internet Files\Content.IE5\630PPVX6\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e50699\AppData\Local\Microsoft\Windows\Temporary Internet Files\Content.IE5\YEK5A7X2\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975" y="3978276"/>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e50699\AppData\Local\Microsoft\Windows\Temporary Internet Files\Content.IE5\DTWXSXEK\blockpag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8C2769A-1D6C-440A-A12E-FACE37D28456}"/>
              </a:ext>
            </a:extLst>
          </p:cNvPr>
          <p:cNvSpPr txBox="1"/>
          <p:nvPr/>
        </p:nvSpPr>
        <p:spPr>
          <a:xfrm>
            <a:off x="443375" y="1664090"/>
            <a:ext cx="11191897" cy="4201150"/>
          </a:xfrm>
          <a:prstGeom prst="rect">
            <a:avLst/>
          </a:prstGeom>
          <a:noFill/>
        </p:spPr>
        <p:txBody>
          <a:bodyPr wrap="square" rtlCol="0">
            <a:spAutoFit/>
          </a:bodyPr>
          <a:lstStyle/>
          <a:p>
            <a:pPr defTabSz="457200">
              <a:spcAft>
                <a:spcPts val="1200"/>
              </a:spcAft>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Action Requests allow you to electronically communicate with Louisiana Blue when you have questions or concerns about a claim.</a:t>
            </a:r>
            <a:endParaRPr lang="en-US" dirty="0">
              <a:solidFill>
                <a:srgbClr val="55565A"/>
              </a:solidFill>
              <a:latin typeface="Arial" panose="020B0604020202020204" pitchFamily="34" charset="0"/>
              <a:cs typeface="Arial" panose="020B0604020202020204" pitchFamily="34" charset="0"/>
            </a:endParaRPr>
          </a:p>
          <a:p>
            <a:pPr defTabSz="457200">
              <a:spcAft>
                <a:spcPts val="600"/>
              </a:spcAft>
              <a:defRPr/>
            </a:pPr>
            <a:r>
              <a:rPr lang="en-US" b="1" dirty="0">
                <a:latin typeface="Arial" panose="020B0604020202020204" pitchFamily="34" charset="0"/>
                <a:cs typeface="Arial" panose="020B0604020202020204" pitchFamily="34" charset="0"/>
              </a:rPr>
              <a:t>Common reasons to submit an Action Request</a:t>
            </a:r>
          </a:p>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Claims </a:t>
            </a:r>
          </a:p>
          <a:p>
            <a:pPr marL="742950" lvl="1" indent="-285750" defTabSz="457200">
              <a:lnSpc>
                <a:spcPct val="150000"/>
              </a:lnSpc>
              <a:buClr>
                <a:schemeClr val="tx1"/>
              </a:buClr>
              <a:buFont typeface="Courier New" panose="02070309020205020404" pitchFamily="49" charset="0"/>
              <a:buChar char="o"/>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Questioning non covered charges or specific denial</a:t>
            </a:r>
          </a:p>
          <a:p>
            <a:pPr marL="742950" lvl="1" indent="-285750" defTabSz="457200">
              <a:lnSpc>
                <a:spcPct val="150000"/>
              </a:lnSpc>
              <a:buClr>
                <a:schemeClr val="tx1"/>
              </a:buClr>
              <a:buFont typeface="Courier New" panose="02070309020205020404" pitchFamily="49" charset="0"/>
              <a:buChar char="o"/>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No record of membership (make sure to check </a:t>
            </a:r>
            <a:b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member’s ID)</a:t>
            </a:r>
          </a:p>
          <a:p>
            <a:pPr marL="742950" lvl="1" indent="-285750" defTabSz="457200">
              <a:lnSpc>
                <a:spcPct val="150000"/>
              </a:lnSpc>
              <a:buClr>
                <a:schemeClr val="tx1"/>
              </a:buClr>
              <a:buFont typeface="Courier New" panose="02070309020205020404" pitchFamily="49" charset="0"/>
              <a:buChar char="o"/>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Denied as duplicate (Ex. Medicare crossover)</a:t>
            </a:r>
          </a:p>
          <a:p>
            <a:pPr marL="742950" lvl="1" indent="-285750" defTabSz="457200">
              <a:lnSpc>
                <a:spcPct val="150000"/>
              </a:lnSpc>
              <a:buClr>
                <a:schemeClr val="tx1"/>
              </a:buClr>
              <a:buFont typeface="Courier New" panose="02070309020205020404" pitchFamily="49" charset="0"/>
              <a:buChar char="o"/>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Coordination of benefits</a:t>
            </a:r>
          </a:p>
          <a:p>
            <a:pPr marL="285750" indent="-285750" defTabSz="457200">
              <a:lnSpc>
                <a:spcPct val="150000"/>
              </a:lnSpc>
              <a:spcAft>
                <a:spcPts val="1200"/>
              </a:spcAft>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Refund request</a:t>
            </a:r>
          </a:p>
          <a:p>
            <a:pPr defTabSz="457200">
              <a:buClr>
                <a:schemeClr val="tx1"/>
              </a:buCl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Action Requests do not allow you to submit </a:t>
            </a:r>
            <a:b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documentation regarding your claims review. </a:t>
            </a:r>
          </a:p>
        </p:txBody>
      </p:sp>
      <p:sp>
        <p:nvSpPr>
          <p:cNvPr id="11" name="TextBox 10">
            <a:extLst>
              <a:ext uri="{FF2B5EF4-FFF2-40B4-BE49-F238E27FC236}">
                <a16:creationId xmlns:a16="http://schemas.microsoft.com/office/drawing/2014/main" id="{DF296262-2C19-4C64-96B4-0B149D2A79CF}"/>
              </a:ext>
            </a:extLst>
          </p:cNvPr>
          <p:cNvSpPr txBox="1"/>
          <p:nvPr/>
        </p:nvSpPr>
        <p:spPr>
          <a:xfrm>
            <a:off x="2599745" y="6092995"/>
            <a:ext cx="7158821" cy="313932"/>
          </a:xfrm>
          <a:prstGeom prst="rect">
            <a:avLst/>
          </a:prstGeom>
          <a:noFill/>
        </p:spPr>
        <p:txBody>
          <a:bodyPr wrap="square" rtlCol="0">
            <a:spAutoFit/>
          </a:bodyPr>
          <a:lstStyle/>
          <a:p>
            <a:pPr>
              <a:lnSpc>
                <a:spcPct val="90000"/>
              </a:lnSpc>
            </a:pPr>
            <a:r>
              <a:rPr lang="en-US" sz="1600" dirty="0">
                <a:solidFill>
                  <a:srgbClr val="55565A"/>
                </a:solidFill>
                <a:latin typeface="Arial" panose="020B0604020202020204" pitchFamily="34" charset="0"/>
                <a:cs typeface="Arial" panose="020B0604020202020204" pitchFamily="34" charset="0"/>
              </a:rPr>
              <a:t>Use Claims Edit System tool for bundled codes instead of Action Requests. </a:t>
            </a:r>
          </a:p>
        </p:txBody>
      </p:sp>
      <p:sp>
        <p:nvSpPr>
          <p:cNvPr id="2" name="Title 1">
            <a:extLst>
              <a:ext uri="{FF2B5EF4-FFF2-40B4-BE49-F238E27FC236}">
                <a16:creationId xmlns:a16="http://schemas.microsoft.com/office/drawing/2014/main" id="{1C92E1AA-A0B2-2F95-95BE-5563005E4C7B}"/>
              </a:ext>
            </a:extLst>
          </p:cNvPr>
          <p:cNvSpPr>
            <a:spLocks noGrp="1"/>
          </p:cNvSpPr>
          <p:nvPr>
            <p:ph type="title"/>
          </p:nvPr>
        </p:nvSpPr>
        <p:spPr>
          <a:xfrm>
            <a:off x="303541" y="689059"/>
            <a:ext cx="11471563" cy="1325563"/>
          </a:xfrm>
        </p:spPr>
        <p:txBody>
          <a:bodyPr>
            <a:normAutofit/>
          </a:bodyPr>
          <a:lstStyle/>
          <a:p>
            <a:r>
              <a:rPr lang="en-US" sz="3600" dirty="0"/>
              <a:t>Submitting Action Requests</a:t>
            </a:r>
          </a:p>
        </p:txBody>
      </p:sp>
      <p:sp>
        <p:nvSpPr>
          <p:cNvPr id="7" name="Oval 6">
            <a:extLst>
              <a:ext uri="{FF2B5EF4-FFF2-40B4-BE49-F238E27FC236}">
                <a16:creationId xmlns:a16="http://schemas.microsoft.com/office/drawing/2014/main" id="{FB9767AA-EA1E-D022-6769-46E544BA21DB}"/>
              </a:ext>
            </a:extLst>
          </p:cNvPr>
          <p:cNvSpPr/>
          <p:nvPr/>
        </p:nvSpPr>
        <p:spPr bwMode="auto">
          <a:xfrm flipV="1">
            <a:off x="6216311" y="4422248"/>
            <a:ext cx="961154" cy="448329"/>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dirty="0">
              <a:solidFill>
                <a:srgbClr val="003359"/>
              </a:solidFill>
              <a:latin typeface="Arial" charset="0"/>
            </a:endParaRPr>
          </a:p>
        </p:txBody>
      </p:sp>
      <p:sp>
        <p:nvSpPr>
          <p:cNvPr id="8" name="Slide Number Placeholder 7">
            <a:extLst>
              <a:ext uri="{FF2B5EF4-FFF2-40B4-BE49-F238E27FC236}">
                <a16:creationId xmlns:a16="http://schemas.microsoft.com/office/drawing/2014/main" id="{278C1673-C558-5BA3-45BA-E7FED4418B77}"/>
              </a:ext>
            </a:extLst>
          </p:cNvPr>
          <p:cNvSpPr>
            <a:spLocks noGrp="1"/>
          </p:cNvSpPr>
          <p:nvPr>
            <p:ph type="sldNum" sz="quarter" idx="12"/>
          </p:nvPr>
        </p:nvSpPr>
        <p:spPr/>
        <p:txBody>
          <a:bodyPr/>
          <a:lstStyle/>
          <a:p>
            <a:fld id="{6E0164D9-D6C1-A640-8D22-9F2FAF55BC19}" type="slidenum">
              <a:rPr lang="en-US" smtClean="0"/>
              <a:t>41</a:t>
            </a:fld>
            <a:endParaRPr lang="en-US"/>
          </a:p>
        </p:txBody>
      </p:sp>
    </p:spTree>
    <p:extLst>
      <p:ext uri="{BB962C8B-B14F-4D97-AF65-F5344CB8AC3E}">
        <p14:creationId xmlns:p14="http://schemas.microsoft.com/office/powerpoint/2010/main" val="3863538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484A8FF-3C56-9512-64A3-4C9D711CBAAB}"/>
              </a:ext>
            </a:extLst>
          </p:cNvPr>
          <p:cNvSpPr txBox="1"/>
          <p:nvPr/>
        </p:nvSpPr>
        <p:spPr>
          <a:xfrm>
            <a:off x="279436" y="1751362"/>
            <a:ext cx="11471562" cy="1169551"/>
          </a:xfrm>
          <a:prstGeom prst="rect">
            <a:avLst/>
          </a:prstGeom>
          <a:noFill/>
        </p:spPr>
        <p:txBody>
          <a:bodyPr wrap="square">
            <a:noAutofit/>
          </a:bodyPr>
          <a:lstStyle/>
          <a:p>
            <a:pPr defTabSz="457200">
              <a:spcAft>
                <a:spcPts val="600"/>
              </a:spcAft>
              <a:defRPr/>
            </a:pPr>
            <a:r>
              <a:rPr lang="en-US" dirty="0">
                <a:solidFill>
                  <a:schemeClr val="tx1">
                    <a:lumMod val="75000"/>
                    <a:lumOff val="25000"/>
                  </a:schemeClr>
                </a:solidFill>
                <a:latin typeface="Arial" panose="020B0604020202020204" pitchFamily="34" charset="0"/>
                <a:cs typeface="Arial" panose="020B0604020202020204" pitchFamily="34" charset="0"/>
              </a:rPr>
              <a:t>To submit an Action Request, choose the Claims menu option in iLinkBlue (</a:t>
            </a:r>
            <a:r>
              <a:rPr lang="en-US" b="1" dirty="0">
                <a:solidFill>
                  <a:schemeClr val="tx1">
                    <a:lumMod val="75000"/>
                    <a:lumOff val="25000"/>
                  </a:schemeClr>
                </a:solidFill>
                <a:latin typeface="Arial" panose="020B0604020202020204" pitchFamily="34" charset="0"/>
                <a:cs typeface="Arial" panose="020B0604020202020204" pitchFamily="34" charset="0"/>
              </a:rPr>
              <a:t>www.lablue.com/ilinkblue</a:t>
            </a:r>
            <a:r>
              <a:rPr lang="en-US" dirty="0">
                <a:solidFill>
                  <a:schemeClr val="tx1">
                    <a:lumMod val="75000"/>
                    <a:lumOff val="25000"/>
                  </a:schemeClr>
                </a:solidFill>
                <a:latin typeface="Arial" panose="020B0604020202020204" pitchFamily="34" charset="0"/>
                <a:cs typeface="Arial" panose="020B0604020202020204" pitchFamily="34" charset="0"/>
              </a:rPr>
              <a:t>), then choose the Claim Status Search application. On each claim, there is an Action Request button to have the claim reviewed. The electronic form will prepopulate with information on the specific claim. </a:t>
            </a:r>
            <a:endParaRPr lang="en-US" baseline="30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8F1DDE-BD8D-70C6-5368-39CEC6E6708E}"/>
              </a:ext>
            </a:extLst>
          </p:cNvPr>
          <p:cNvSpPr txBox="1"/>
          <p:nvPr/>
        </p:nvSpPr>
        <p:spPr>
          <a:xfrm>
            <a:off x="4775695" y="3244590"/>
            <a:ext cx="3973858" cy="1384995"/>
          </a:xfrm>
          <a:prstGeom prst="rect">
            <a:avLst/>
          </a:prstGeom>
          <a:noFill/>
        </p:spPr>
        <p:txBody>
          <a:bodyPr wrap="square">
            <a:spAutoFit/>
          </a:bodyPr>
          <a:lstStyle/>
          <a:p>
            <a:pPr defTabSz="457200">
              <a:spcAft>
                <a:spcPts val="1200"/>
              </a:spcAft>
              <a:defRPr/>
            </a:pPr>
            <a:r>
              <a:rPr lang="en-US" sz="1600" dirty="0">
                <a:solidFill>
                  <a:schemeClr val="tx1">
                    <a:lumMod val="75000"/>
                    <a:lumOff val="25000"/>
                  </a:schemeClr>
                </a:solidFill>
                <a:latin typeface="Arial" panose="020B0604020202020204" pitchFamily="34" charset="0"/>
                <a:cs typeface="Arial" panose="020B0604020202020204" pitchFamily="34" charset="0"/>
              </a:rPr>
              <a:t>on the </a:t>
            </a:r>
            <a:r>
              <a:rPr lang="en-US" sz="1600" b="1" dirty="0">
                <a:solidFill>
                  <a:schemeClr val="tx1">
                    <a:lumMod val="75000"/>
                    <a:lumOff val="25000"/>
                  </a:schemeClr>
                </a:solidFill>
                <a:latin typeface="Arial" panose="020B0604020202020204" pitchFamily="34" charset="0"/>
                <a:cs typeface="Arial" panose="020B0604020202020204" pitchFamily="34" charset="0"/>
              </a:rPr>
              <a:t>Paid/Rejected Claims Results </a:t>
            </a:r>
            <a:r>
              <a:rPr lang="en-US" sz="1600" dirty="0">
                <a:solidFill>
                  <a:schemeClr val="tx1">
                    <a:lumMod val="75000"/>
                    <a:lumOff val="25000"/>
                  </a:schemeClr>
                </a:solidFill>
                <a:latin typeface="Arial" panose="020B0604020202020204" pitchFamily="34" charset="0"/>
                <a:cs typeface="Arial" panose="020B0604020202020204" pitchFamily="34" charset="0"/>
              </a:rPr>
              <a:t>screen</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a:p>
            <a:pPr algn="ctr" defTabSz="457200">
              <a:spcAft>
                <a:spcPts val="1200"/>
              </a:spcAft>
              <a:defRPr/>
            </a:pPr>
            <a:r>
              <a:rPr lang="en-US" sz="1600" dirty="0">
                <a:solidFill>
                  <a:schemeClr val="tx1">
                    <a:lumMod val="75000"/>
                    <a:lumOff val="25000"/>
                  </a:schemeClr>
                </a:solidFill>
                <a:latin typeface="Arial" panose="020B0604020202020204" pitchFamily="34" charset="0"/>
                <a:cs typeface="Arial" panose="020B0604020202020204" pitchFamily="34" charset="0"/>
              </a:rPr>
              <a:t>and</a:t>
            </a:r>
          </a:p>
          <a:p>
            <a:pPr defTabSz="457200">
              <a:spcAft>
                <a:spcPts val="1200"/>
              </a:spcAft>
              <a:defRPr/>
            </a:pPr>
            <a:r>
              <a:rPr lang="en-US" sz="1600" dirty="0">
                <a:solidFill>
                  <a:schemeClr val="tx1">
                    <a:lumMod val="75000"/>
                    <a:lumOff val="25000"/>
                  </a:schemeClr>
                </a:solidFill>
                <a:latin typeface="Arial" panose="020B0604020202020204" pitchFamily="34" charset="0"/>
                <a:cs typeface="Arial" panose="020B0604020202020204" pitchFamily="34" charset="0"/>
              </a:rPr>
              <a:t> on the </a:t>
            </a:r>
            <a:r>
              <a:rPr lang="en-US" sz="1600" b="1" dirty="0">
                <a:solidFill>
                  <a:schemeClr val="tx1">
                    <a:lumMod val="75000"/>
                    <a:lumOff val="25000"/>
                  </a:schemeClr>
                </a:solidFill>
                <a:latin typeface="Arial" panose="020B0604020202020204" pitchFamily="34" charset="0"/>
                <a:cs typeface="Arial" panose="020B0604020202020204" pitchFamily="34" charset="0"/>
              </a:rPr>
              <a:t>Pended Claims Results </a:t>
            </a:r>
            <a:r>
              <a:rPr lang="en-US" sz="1600" dirty="0">
                <a:solidFill>
                  <a:schemeClr val="tx1">
                    <a:lumMod val="75000"/>
                    <a:lumOff val="25000"/>
                  </a:schemeClr>
                </a:solidFill>
                <a:latin typeface="Arial" panose="020B0604020202020204" pitchFamily="34" charset="0"/>
                <a:cs typeface="Arial" panose="020B0604020202020204" pitchFamily="34" charset="0"/>
              </a:rPr>
              <a:t>screen</a:t>
            </a:r>
          </a:p>
        </p:txBody>
      </p:sp>
      <p:sp>
        <p:nvSpPr>
          <p:cNvPr id="8" name="TextBox 7">
            <a:extLst>
              <a:ext uri="{FF2B5EF4-FFF2-40B4-BE49-F238E27FC236}">
                <a16:creationId xmlns:a16="http://schemas.microsoft.com/office/drawing/2014/main" id="{4DC46A88-316A-66A8-C034-DFCF953FE598}"/>
              </a:ext>
            </a:extLst>
          </p:cNvPr>
          <p:cNvSpPr txBox="1"/>
          <p:nvPr/>
        </p:nvSpPr>
        <p:spPr>
          <a:xfrm>
            <a:off x="4858222" y="5404418"/>
            <a:ext cx="3606821" cy="338554"/>
          </a:xfrm>
          <a:prstGeom prst="rect">
            <a:avLst/>
          </a:prstGeom>
          <a:noFill/>
        </p:spPr>
        <p:txBody>
          <a:bodyPr wrap="square">
            <a:spAutoFit/>
          </a:bodyPr>
          <a:lstStyle/>
          <a:p>
            <a:pPr defTabSz="457200">
              <a:defRPr/>
            </a:pPr>
            <a:r>
              <a:rPr lang="en-US" sz="1600" dirty="0">
                <a:solidFill>
                  <a:schemeClr val="tx1">
                    <a:lumMod val="75000"/>
                    <a:lumOff val="25000"/>
                  </a:schemeClr>
                </a:solidFill>
                <a:latin typeface="Arial" panose="020B0604020202020204" pitchFamily="34" charset="0"/>
                <a:cs typeface="Arial" panose="020B0604020202020204" pitchFamily="34" charset="0"/>
              </a:rPr>
              <a:t>on the </a:t>
            </a:r>
            <a:r>
              <a:rPr lang="en-US" sz="1600" b="1" dirty="0">
                <a:solidFill>
                  <a:schemeClr val="tx1">
                    <a:lumMod val="75000"/>
                    <a:lumOff val="25000"/>
                  </a:schemeClr>
                </a:solidFill>
                <a:latin typeface="Arial" panose="020B0604020202020204" pitchFamily="34" charset="0"/>
                <a:cs typeface="Arial" panose="020B0604020202020204" pitchFamily="34" charset="0"/>
              </a:rPr>
              <a:t>Claims Detail </a:t>
            </a:r>
            <a:r>
              <a:rPr lang="en-US" sz="1600" dirty="0">
                <a:solidFill>
                  <a:schemeClr val="tx1">
                    <a:lumMod val="75000"/>
                    <a:lumOff val="25000"/>
                  </a:schemeClr>
                </a:solidFill>
                <a:latin typeface="Arial" panose="020B0604020202020204" pitchFamily="34" charset="0"/>
                <a:cs typeface="Arial" panose="020B0604020202020204" pitchFamily="34" charset="0"/>
              </a:rPr>
              <a:t>screen</a:t>
            </a:r>
          </a:p>
        </p:txBody>
      </p:sp>
      <p:pic>
        <p:nvPicPr>
          <p:cNvPr id="9" name="Picture 8" descr="A picture containing text, screenshot, font, number&#10;&#10;Description automatically generated">
            <a:extLst>
              <a:ext uri="{FF2B5EF4-FFF2-40B4-BE49-F238E27FC236}">
                <a16:creationId xmlns:a16="http://schemas.microsoft.com/office/drawing/2014/main" id="{5F14ADDA-D12B-29E7-7E4E-7B2248FDEB6F}"/>
              </a:ext>
            </a:extLst>
          </p:cNvPr>
          <p:cNvPicPr>
            <a:picLocks noChangeAspect="1"/>
          </p:cNvPicPr>
          <p:nvPr/>
        </p:nvPicPr>
        <p:blipFill rotWithShape="1">
          <a:blip r:embed="rId3">
            <a:extLst>
              <a:ext uri="{28A0092B-C50C-407E-A947-70E740481C1C}">
                <a14:useLocalDpi xmlns:a14="http://schemas.microsoft.com/office/drawing/2010/main" val="0"/>
              </a:ext>
            </a:extLst>
          </a:blip>
          <a:srcRect l="52766" b="3800"/>
          <a:stretch/>
        </p:blipFill>
        <p:spPr>
          <a:xfrm>
            <a:off x="776003" y="4811283"/>
            <a:ext cx="3386815" cy="1692776"/>
          </a:xfrm>
          <a:prstGeom prst="rect">
            <a:avLst/>
          </a:prstGeom>
        </p:spPr>
      </p:pic>
      <p:pic>
        <p:nvPicPr>
          <p:cNvPr id="12" name="Picture 11" descr="A picture containing text, screenshot, font, number&#10;&#10;Description automatically generated">
            <a:extLst>
              <a:ext uri="{FF2B5EF4-FFF2-40B4-BE49-F238E27FC236}">
                <a16:creationId xmlns:a16="http://schemas.microsoft.com/office/drawing/2014/main" id="{9C22C90B-034A-D420-BEAB-2C6F81FC23B1}"/>
              </a:ext>
            </a:extLst>
          </p:cNvPr>
          <p:cNvPicPr>
            <a:picLocks noChangeAspect="1"/>
          </p:cNvPicPr>
          <p:nvPr/>
        </p:nvPicPr>
        <p:blipFill rotWithShape="1">
          <a:blip r:embed="rId3">
            <a:extLst>
              <a:ext uri="{28A0092B-C50C-407E-A947-70E740481C1C}">
                <a14:useLocalDpi xmlns:a14="http://schemas.microsoft.com/office/drawing/2010/main" val="0"/>
              </a:ext>
            </a:extLst>
          </a:blip>
          <a:srcRect r="53770"/>
          <a:stretch/>
        </p:blipFill>
        <p:spPr>
          <a:xfrm>
            <a:off x="811968" y="3069446"/>
            <a:ext cx="3314882" cy="1759644"/>
          </a:xfrm>
          <a:prstGeom prst="rect">
            <a:avLst/>
          </a:prstGeom>
        </p:spPr>
      </p:pic>
      <p:sp>
        <p:nvSpPr>
          <p:cNvPr id="5" name="Title 4">
            <a:extLst>
              <a:ext uri="{FF2B5EF4-FFF2-40B4-BE49-F238E27FC236}">
                <a16:creationId xmlns:a16="http://schemas.microsoft.com/office/drawing/2014/main" id="{677D1B9D-7F56-0A8E-AD3C-C3D539009180}"/>
              </a:ext>
            </a:extLst>
          </p:cNvPr>
          <p:cNvSpPr>
            <a:spLocks noGrp="1"/>
          </p:cNvSpPr>
          <p:nvPr>
            <p:ph type="title"/>
          </p:nvPr>
        </p:nvSpPr>
        <p:spPr>
          <a:xfrm>
            <a:off x="214121" y="652372"/>
            <a:ext cx="11471563" cy="1325563"/>
          </a:xfrm>
        </p:spPr>
        <p:txBody>
          <a:bodyPr>
            <a:normAutofit/>
          </a:bodyPr>
          <a:lstStyle/>
          <a:p>
            <a:r>
              <a:rPr lang="en-US" sz="3600" dirty="0"/>
              <a:t>Submitting Action Requests</a:t>
            </a:r>
          </a:p>
        </p:txBody>
      </p:sp>
      <p:sp>
        <p:nvSpPr>
          <p:cNvPr id="10" name="Rectangle 9">
            <a:extLst>
              <a:ext uri="{FF2B5EF4-FFF2-40B4-BE49-F238E27FC236}">
                <a16:creationId xmlns:a16="http://schemas.microsoft.com/office/drawing/2014/main" id="{BFB4DFC8-5D30-A1B4-6B72-449ECE06D00B}"/>
              </a:ext>
            </a:extLst>
          </p:cNvPr>
          <p:cNvSpPr/>
          <p:nvPr/>
        </p:nvSpPr>
        <p:spPr>
          <a:xfrm>
            <a:off x="3447742" y="4130712"/>
            <a:ext cx="533400" cy="60960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Calibri" panose="020F0502020204030204"/>
            </a:endParaRPr>
          </a:p>
        </p:txBody>
      </p:sp>
      <p:sp>
        <p:nvSpPr>
          <p:cNvPr id="11" name="Rectangle 10">
            <a:extLst>
              <a:ext uri="{FF2B5EF4-FFF2-40B4-BE49-F238E27FC236}">
                <a16:creationId xmlns:a16="http://schemas.microsoft.com/office/drawing/2014/main" id="{6D448A5A-45B3-D1DD-0C07-7CEC7671D405}"/>
              </a:ext>
            </a:extLst>
          </p:cNvPr>
          <p:cNvSpPr/>
          <p:nvPr/>
        </p:nvSpPr>
        <p:spPr>
          <a:xfrm>
            <a:off x="953418" y="6021192"/>
            <a:ext cx="1143000" cy="410507"/>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Calibri" panose="020F0502020204030204"/>
            </a:endParaRPr>
          </a:p>
        </p:txBody>
      </p:sp>
      <p:sp>
        <p:nvSpPr>
          <p:cNvPr id="3" name="Slide Number Placeholder 2">
            <a:extLst>
              <a:ext uri="{FF2B5EF4-FFF2-40B4-BE49-F238E27FC236}">
                <a16:creationId xmlns:a16="http://schemas.microsoft.com/office/drawing/2014/main" id="{2B004EC9-7844-2C3B-CA04-429216683959}"/>
              </a:ext>
            </a:extLst>
          </p:cNvPr>
          <p:cNvSpPr>
            <a:spLocks noGrp="1"/>
          </p:cNvSpPr>
          <p:nvPr>
            <p:ph type="sldNum" sz="quarter" idx="12"/>
          </p:nvPr>
        </p:nvSpPr>
        <p:spPr/>
        <p:txBody>
          <a:bodyPr/>
          <a:lstStyle/>
          <a:p>
            <a:fld id="{6E0164D9-D6C1-A640-8D22-9F2FAF55BC19}" type="slidenum">
              <a:rPr lang="en-US" smtClean="0"/>
              <a:t>42</a:t>
            </a:fld>
            <a:endParaRPr lang="en-US"/>
          </a:p>
        </p:txBody>
      </p:sp>
    </p:spTree>
    <p:extLst>
      <p:ext uri="{BB962C8B-B14F-4D97-AF65-F5344CB8AC3E}">
        <p14:creationId xmlns:p14="http://schemas.microsoft.com/office/powerpoint/2010/main" val="103904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94041EF-7CE8-5157-6EB1-4553B67835A9}"/>
              </a:ext>
            </a:extLst>
          </p:cNvPr>
          <p:cNvSpPr txBox="1"/>
          <p:nvPr/>
        </p:nvSpPr>
        <p:spPr>
          <a:xfrm>
            <a:off x="6597856" y="1877444"/>
            <a:ext cx="4738838" cy="3247043"/>
          </a:xfrm>
          <a:prstGeom prst="rect">
            <a:avLst/>
          </a:prstGeom>
          <a:noFill/>
        </p:spPr>
        <p:txBody>
          <a:bodyPr wrap="square">
            <a:spAutoFit/>
          </a:bodyPr>
          <a:lstStyle/>
          <a:p>
            <a:pPr defTabSz="457200">
              <a:spcBef>
                <a:spcPts val="600"/>
              </a:spcBef>
              <a:spcAft>
                <a:spcPts val="600"/>
              </a:spcAft>
              <a:defRPr/>
            </a:pPr>
            <a:r>
              <a:rPr lang="en-US" b="1" dirty="0">
                <a:solidFill>
                  <a:schemeClr val="tx1">
                    <a:lumMod val="75000"/>
                    <a:lumOff val="25000"/>
                  </a:schemeClr>
                </a:solidFill>
                <a:latin typeface="Arial" panose="020B0604020202020204" pitchFamily="34" charset="0"/>
                <a:cs typeface="Arial" panose="020B0604020202020204" pitchFamily="34" charset="0"/>
              </a:rPr>
              <a:t>When submitting an Action Request: </a:t>
            </a:r>
          </a:p>
          <a:p>
            <a:pPr marL="285750" indent="-285750" defTabSz="457200">
              <a:spcAft>
                <a:spcPts val="600"/>
              </a:spcAft>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Include your contact information.</a:t>
            </a:r>
          </a:p>
          <a:p>
            <a:pPr marL="285750" indent="-285750" defTabSz="457200">
              <a:spcAft>
                <a:spcPts val="600"/>
              </a:spcAft>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Be specific and detailed but </a:t>
            </a:r>
            <a:r>
              <a:rPr lang="en-US" b="1" dirty="0">
                <a:solidFill>
                  <a:schemeClr val="tx1">
                    <a:lumMod val="75000"/>
                    <a:lumOff val="25000"/>
                  </a:schemeClr>
                </a:solidFill>
                <a:latin typeface="Arial" panose="020B0604020202020204" pitchFamily="34" charset="0"/>
                <a:cs typeface="Arial" panose="020B0604020202020204" pitchFamily="34" charset="0"/>
              </a:rPr>
              <a:t>be mindful of character limit</a:t>
            </a:r>
            <a:r>
              <a:rPr lang="en-US"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defTabSz="457200">
              <a:spcAft>
                <a:spcPts val="600"/>
              </a:spcAft>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Allow 10-15 working days for a response to each request. </a:t>
            </a:r>
          </a:p>
          <a:p>
            <a:pPr marL="285750" indent="-285750" defTabSz="457200">
              <a:spcAft>
                <a:spcPts val="600"/>
              </a:spcAft>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Check in Action Request Inquiry for a response.</a:t>
            </a:r>
          </a:p>
          <a:p>
            <a:pPr marL="285750" indent="-285750" defTabSz="457200">
              <a:spcAft>
                <a:spcPts val="600"/>
              </a:spcAft>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Don’t submit an Action Request immediately following document upload. </a:t>
            </a:r>
          </a:p>
        </p:txBody>
      </p:sp>
      <p:pic>
        <p:nvPicPr>
          <p:cNvPr id="9" name="Picture 8" descr="A screenshot of a form&#10;&#10;Description automatically generated">
            <a:extLst>
              <a:ext uri="{FF2B5EF4-FFF2-40B4-BE49-F238E27FC236}">
                <a16:creationId xmlns:a16="http://schemas.microsoft.com/office/drawing/2014/main" id="{2DEF1788-55DE-EF69-F786-4C3CB6C01523}"/>
              </a:ext>
            </a:extLst>
          </p:cNvPr>
          <p:cNvPicPr>
            <a:picLocks noChangeAspect="1"/>
          </p:cNvPicPr>
          <p:nvPr/>
        </p:nvPicPr>
        <p:blipFill rotWithShape="1">
          <a:blip r:embed="rId3">
            <a:extLst>
              <a:ext uri="{28A0092B-C50C-407E-A947-70E740481C1C}">
                <a14:useLocalDpi xmlns:a14="http://schemas.microsoft.com/office/drawing/2010/main" val="0"/>
              </a:ext>
            </a:extLst>
          </a:blip>
          <a:srcRect l="693" t="1379" r="1416" b="2857"/>
          <a:stretch/>
        </p:blipFill>
        <p:spPr>
          <a:xfrm>
            <a:off x="1088040" y="2056596"/>
            <a:ext cx="3981592" cy="3177428"/>
          </a:xfrm>
          <a:prstGeom prst="rect">
            <a:avLst/>
          </a:prstGeom>
          <a:ln w="3175">
            <a:solidFill>
              <a:schemeClr val="tx1"/>
            </a:solidFill>
          </a:ln>
        </p:spPr>
      </p:pic>
      <p:sp>
        <p:nvSpPr>
          <p:cNvPr id="8" name="Title 4">
            <a:extLst>
              <a:ext uri="{FF2B5EF4-FFF2-40B4-BE49-F238E27FC236}">
                <a16:creationId xmlns:a16="http://schemas.microsoft.com/office/drawing/2014/main" id="{E3EFAF38-746F-D13A-0185-51C646F7DF2D}"/>
              </a:ext>
            </a:extLst>
          </p:cNvPr>
          <p:cNvSpPr>
            <a:spLocks noGrp="1"/>
          </p:cNvSpPr>
          <p:nvPr>
            <p:ph type="title"/>
          </p:nvPr>
        </p:nvSpPr>
        <p:spPr/>
        <p:txBody>
          <a:bodyPr>
            <a:normAutofit/>
          </a:bodyPr>
          <a:lstStyle/>
          <a:p>
            <a:r>
              <a:rPr lang="en-US" sz="3600" dirty="0"/>
              <a:t>Submitting Action Requests</a:t>
            </a:r>
          </a:p>
        </p:txBody>
      </p:sp>
      <p:sp>
        <p:nvSpPr>
          <p:cNvPr id="11" name="TextBox 10">
            <a:extLst>
              <a:ext uri="{FF2B5EF4-FFF2-40B4-BE49-F238E27FC236}">
                <a16:creationId xmlns:a16="http://schemas.microsoft.com/office/drawing/2014/main" id="{F6E4282D-81C5-2ACC-143C-E80270F4ABB6}"/>
              </a:ext>
            </a:extLst>
          </p:cNvPr>
          <p:cNvSpPr txBox="1"/>
          <p:nvPr/>
        </p:nvSpPr>
        <p:spPr>
          <a:xfrm>
            <a:off x="531617" y="6025897"/>
            <a:ext cx="11150310" cy="338554"/>
          </a:xfrm>
          <a:prstGeom prst="rect">
            <a:avLst/>
          </a:prstGeom>
          <a:noFill/>
        </p:spPr>
        <p:txBody>
          <a:bodyPr wrap="square">
            <a:spAutoFit/>
          </a:bodyPr>
          <a:lstStyle/>
          <a:p>
            <a:pPr defTabSz="457200">
              <a:spcAft>
                <a:spcPts val="1200"/>
              </a:spcAft>
              <a:buClr>
                <a:srgbClr val="0A437C"/>
              </a:buClr>
              <a:defRPr/>
            </a:pPr>
            <a:r>
              <a:rPr lang="en-US" sz="1600" b="1" dirty="0">
                <a:latin typeface="Arial" panose="020B0604020202020204" pitchFamily="34" charset="0"/>
                <a:ea typeface="Segoe UI" panose="020B0502040204020203" pitchFamily="34" charset="0"/>
                <a:cs typeface="Arial" panose="020B0604020202020204" pitchFamily="34" charset="0"/>
              </a:rPr>
              <a:t>Note</a:t>
            </a:r>
            <a:r>
              <a:rPr lang="en-US" sz="1600" dirty="0">
                <a:latin typeface="Arial" panose="020B0604020202020204" pitchFamily="34" charset="0"/>
                <a:ea typeface="Segoe UI" panose="020B0502040204020203" pitchFamily="34" charset="0"/>
                <a:cs typeface="Arial" panose="020B0604020202020204" pitchFamily="34" charset="0"/>
              </a:rPr>
              <a:t>: </a:t>
            </a: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Please only submit one Action Request per claim; not one Action Request per line item of the claim.</a:t>
            </a:r>
          </a:p>
        </p:txBody>
      </p:sp>
      <p:sp>
        <p:nvSpPr>
          <p:cNvPr id="3" name="Slide Number Placeholder 2">
            <a:extLst>
              <a:ext uri="{FF2B5EF4-FFF2-40B4-BE49-F238E27FC236}">
                <a16:creationId xmlns:a16="http://schemas.microsoft.com/office/drawing/2014/main" id="{15FCF104-FA0A-616B-4AC1-79FE21292CC1}"/>
              </a:ext>
            </a:extLst>
          </p:cNvPr>
          <p:cNvSpPr>
            <a:spLocks noGrp="1"/>
          </p:cNvSpPr>
          <p:nvPr>
            <p:ph type="sldNum" sz="quarter" idx="12"/>
          </p:nvPr>
        </p:nvSpPr>
        <p:spPr/>
        <p:txBody>
          <a:bodyPr/>
          <a:lstStyle/>
          <a:p>
            <a:fld id="{6E0164D9-D6C1-A640-8D22-9F2FAF55BC19}" type="slidenum">
              <a:rPr lang="en-US" smtClean="0"/>
              <a:t>43</a:t>
            </a:fld>
            <a:endParaRPr lang="en-US"/>
          </a:p>
        </p:txBody>
      </p:sp>
    </p:spTree>
    <p:extLst>
      <p:ext uri="{BB962C8B-B14F-4D97-AF65-F5344CB8AC3E}">
        <p14:creationId xmlns:p14="http://schemas.microsoft.com/office/powerpoint/2010/main" val="1451080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50699\AppData\Local\Microsoft\Windows\Temporary Internet Files\Content.IE5\2O6AQHK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50699\AppData\Local\Microsoft\Windows\Temporary Internet Files\Content.IE5\630PPVX6\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e50699\AppData\Local\Microsoft\Windows\Temporary Internet Files\Content.IE5\YEK5A7X2\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3978276"/>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e50699\AppData\Local\Microsoft\Windows\Temporary Internet Files\Content.IE5\DTWXSXEK\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607F94C-77F0-4A57-AE42-99E571C40CD7}"/>
              </a:ext>
            </a:extLst>
          </p:cNvPr>
          <p:cNvSpPr txBox="1"/>
          <p:nvPr/>
        </p:nvSpPr>
        <p:spPr>
          <a:xfrm>
            <a:off x="453525" y="1748909"/>
            <a:ext cx="11051120" cy="4555093"/>
          </a:xfrm>
          <a:prstGeom prst="rect">
            <a:avLst/>
          </a:prstGeom>
          <a:noFill/>
        </p:spPr>
        <p:txBody>
          <a:bodyPr wrap="square" rtlCol="0">
            <a:spAutoFit/>
          </a:bodyPr>
          <a:lstStyle/>
          <a:p>
            <a:pPr defTabSz="457200">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Sometimes it may be necessary for a provider to dispute or appeal a claim.</a:t>
            </a:r>
          </a:p>
          <a:p>
            <a:pPr defTabSz="457200">
              <a:defRPr/>
            </a:pPr>
            <a:endParaRPr lang="en-US"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spcAft>
                <a:spcPts val="600"/>
              </a:spcAft>
              <a:buClr>
                <a:schemeClr val="tx1"/>
              </a:buClr>
              <a:buFont typeface="Arial" panose="020B0604020202020204" pitchFamily="34" charset="0"/>
              <a:buChar char="•"/>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Provider Disputes</a:t>
            </a:r>
          </a:p>
          <a:p>
            <a:pPr marL="742950" lvl="1" indent="-285750" defTabSz="457200">
              <a:buClr>
                <a:schemeClr val="tx1">
                  <a:lumMod val="65000"/>
                  <a:lumOff val="35000"/>
                </a:schemeClr>
              </a:buClr>
              <a:buFont typeface="Courier New" panose="02070309020205020404" pitchFamily="49" charset="0"/>
              <a:buChar char="o"/>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Involves a denial that affects the provider's reimbursement.</a:t>
            </a:r>
          </a:p>
          <a:p>
            <a:pPr marL="742950" lvl="1" indent="-285750" defTabSz="457200">
              <a:buClr>
                <a:srgbClr val="0A437C"/>
              </a:buClr>
              <a:buFont typeface="Arial" panose="020B0604020202020204" pitchFamily="34" charset="0"/>
              <a:buChar char="•"/>
              <a:defRPr/>
            </a:pPr>
            <a:endParaRPr lang="en-US"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spcAft>
                <a:spcPts val="600"/>
              </a:spcAft>
              <a:buClr>
                <a:schemeClr val="tx1"/>
              </a:buClr>
              <a:buFont typeface="Arial" panose="020B0604020202020204" pitchFamily="34" charset="0"/>
              <a:buChar char="•"/>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Medical Appeals</a:t>
            </a:r>
          </a:p>
          <a:p>
            <a:pPr marL="742950" lvl="1" indent="-285750" defTabSz="457200">
              <a:spcAft>
                <a:spcPts val="600"/>
              </a:spcAft>
              <a:buClr>
                <a:schemeClr val="tx1">
                  <a:lumMod val="65000"/>
                  <a:lumOff val="35000"/>
                </a:schemeClr>
              </a:buClr>
              <a:buFont typeface="Courier New" panose="02070309020205020404" pitchFamily="49" charset="0"/>
              <a:buChar char="o"/>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Involves a denial or partial denial based on:</a:t>
            </a:r>
          </a:p>
          <a:p>
            <a:pPr marL="1200150" lvl="2" indent="-285750" defTabSz="457200">
              <a:buClr>
                <a:schemeClr val="tx1"/>
              </a:buClr>
              <a:buFont typeface="Wingdings" panose="05000000000000000000" pitchFamily="2" charset="2"/>
              <a:buChar char="§"/>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Medical necessity, appropriateness, healthcare setting, level of care or effectiveness.</a:t>
            </a:r>
          </a:p>
          <a:p>
            <a:pPr marL="1200150" lvl="2" indent="-285750" defTabSz="457200">
              <a:buClr>
                <a:schemeClr val="tx1"/>
              </a:buClr>
              <a:buFont typeface="Wingdings" panose="05000000000000000000" pitchFamily="2" charset="2"/>
              <a:buChar char="§"/>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Determined to be experimental or investigational.</a:t>
            </a:r>
          </a:p>
          <a:p>
            <a:pPr marL="1200150" lvl="2" indent="-285750" defTabSz="457200">
              <a:buClr>
                <a:srgbClr val="0A437C"/>
              </a:buClr>
              <a:buFont typeface="Arial" panose="020B0604020202020204" pitchFamily="34" charset="0"/>
              <a:buChar char="•"/>
              <a:defRPr/>
            </a:pPr>
            <a:endParaRPr lang="en-US"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spcAft>
                <a:spcPts val="600"/>
              </a:spcAft>
              <a:buClr>
                <a:schemeClr val="tx1"/>
              </a:buClr>
              <a:buFont typeface="Arial" panose="020B0604020202020204" pitchFamily="34" charset="0"/>
              <a:buChar char="•"/>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Administrative Appeals &amp; Grievances</a:t>
            </a:r>
          </a:p>
          <a:p>
            <a:pPr marL="742950" lvl="1" indent="-285750" defTabSz="457200">
              <a:buClr>
                <a:schemeClr val="tx1">
                  <a:lumMod val="65000"/>
                  <a:lumOff val="35000"/>
                </a:schemeClr>
              </a:buClr>
              <a:buFont typeface="Courier New" panose="02070309020205020404" pitchFamily="49" charset="0"/>
              <a:buChar char="o"/>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Claims issue due to the member’s contract benefits, limitations, exclusions or cost share.</a:t>
            </a:r>
          </a:p>
          <a:p>
            <a:pPr marL="742950" lvl="1" indent="-285750" defTabSz="457200">
              <a:buClr>
                <a:schemeClr val="tx1">
                  <a:lumMod val="65000"/>
                  <a:lumOff val="35000"/>
                </a:schemeClr>
              </a:buClr>
              <a:buFont typeface="Courier New" panose="02070309020205020404" pitchFamily="49" charset="0"/>
              <a:buChar char="o"/>
              <a:defRPr/>
            </a:pPr>
            <a:r>
              <a:rPr lang="en-US" dirty="0">
                <a:solidFill>
                  <a:srgbClr val="55565A"/>
                </a:solidFill>
                <a:latin typeface="Arial" panose="020B0604020202020204" pitchFamily="34" charset="0"/>
                <a:ea typeface="Segoe UI" panose="020B0502040204020203" pitchFamily="34" charset="0"/>
                <a:cs typeface="Arial" panose="020B0604020202020204" pitchFamily="34" charset="0"/>
              </a:rPr>
              <a:t>When there is a grievance.</a:t>
            </a:r>
          </a:p>
          <a:p>
            <a:pPr marL="285750" indent="-285750" defTabSz="457200">
              <a:buClr>
                <a:schemeClr val="tx1">
                  <a:lumMod val="65000"/>
                  <a:lumOff val="35000"/>
                </a:schemeClr>
              </a:buClr>
              <a:buFont typeface="Courier New" panose="02070309020205020404" pitchFamily="49" charset="0"/>
              <a:buChar char="o"/>
              <a:defRPr/>
            </a:pPr>
            <a:endParaRPr lang="en-US" dirty="0">
              <a:solidFill>
                <a:srgbClr val="003359"/>
              </a:solidFill>
              <a:latin typeface="Arial" panose="020B0604020202020204" pitchFamily="34" charset="0"/>
              <a:cs typeface="Arial" panose="020B0604020202020204" pitchFamily="34" charset="0"/>
            </a:endParaRPr>
          </a:p>
          <a:p>
            <a:pPr defTabSz="457200">
              <a:defRPr/>
            </a:pPr>
            <a:endParaRPr lang="en-US" dirty="0">
              <a:solidFill>
                <a:srgbClr val="003359"/>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2AC95B9-0E8A-FF77-284E-769F2F3C3715}"/>
              </a:ext>
            </a:extLst>
          </p:cNvPr>
          <p:cNvSpPr>
            <a:spLocks noGrp="1"/>
          </p:cNvSpPr>
          <p:nvPr>
            <p:ph type="title"/>
          </p:nvPr>
        </p:nvSpPr>
        <p:spPr>
          <a:xfrm>
            <a:off x="266912" y="626719"/>
            <a:ext cx="11471563" cy="1325563"/>
          </a:xfrm>
        </p:spPr>
        <p:txBody>
          <a:bodyPr>
            <a:normAutofit/>
          </a:bodyPr>
          <a:lstStyle/>
          <a:p>
            <a:r>
              <a:rPr lang="en-US" sz="3600" dirty="0"/>
              <a:t>Provider Disputes &amp; Appeals</a:t>
            </a:r>
          </a:p>
        </p:txBody>
      </p:sp>
      <p:sp>
        <p:nvSpPr>
          <p:cNvPr id="4" name="Slide Number Placeholder 3">
            <a:extLst>
              <a:ext uri="{FF2B5EF4-FFF2-40B4-BE49-F238E27FC236}">
                <a16:creationId xmlns:a16="http://schemas.microsoft.com/office/drawing/2014/main" id="{8F1706AA-346A-1E5D-2284-D719B3DDB576}"/>
              </a:ext>
            </a:extLst>
          </p:cNvPr>
          <p:cNvSpPr>
            <a:spLocks noGrp="1"/>
          </p:cNvSpPr>
          <p:nvPr>
            <p:ph type="sldNum" sz="quarter" idx="12"/>
          </p:nvPr>
        </p:nvSpPr>
        <p:spPr/>
        <p:txBody>
          <a:bodyPr/>
          <a:lstStyle/>
          <a:p>
            <a:fld id="{6E0164D9-D6C1-A640-8D22-9F2FAF55BC19}" type="slidenum">
              <a:rPr lang="en-US" smtClean="0"/>
              <a:t>44</a:t>
            </a:fld>
            <a:endParaRPr lang="en-US"/>
          </a:p>
        </p:txBody>
      </p:sp>
    </p:spTree>
    <p:extLst>
      <p:ext uri="{BB962C8B-B14F-4D97-AF65-F5344CB8AC3E}">
        <p14:creationId xmlns:p14="http://schemas.microsoft.com/office/powerpoint/2010/main" val="1360780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5B559E96-E2F5-2DC8-BABF-9C591366772D}"/>
              </a:ext>
            </a:extLst>
          </p:cNvPr>
          <p:cNvSpPr/>
          <p:nvPr/>
        </p:nvSpPr>
        <p:spPr>
          <a:xfrm>
            <a:off x="6287191" y="1348926"/>
            <a:ext cx="5040171" cy="3368192"/>
          </a:xfrm>
          <a:prstGeom prst="round2SameRect">
            <a:avLst>
              <a:gd name="adj1" fmla="val 74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Calibri" panose="020F0502020204030204"/>
            </a:endParaRPr>
          </a:p>
        </p:txBody>
      </p:sp>
      <p:sp>
        <p:nvSpPr>
          <p:cNvPr id="11" name="Rectangle 10">
            <a:extLst>
              <a:ext uri="{FF2B5EF4-FFF2-40B4-BE49-F238E27FC236}">
                <a16:creationId xmlns:a16="http://schemas.microsoft.com/office/drawing/2014/main" id="{45577DA7-606C-4A79-825A-8097C6E85EA5}"/>
              </a:ext>
            </a:extLst>
          </p:cNvPr>
          <p:cNvSpPr/>
          <p:nvPr/>
        </p:nvSpPr>
        <p:spPr bwMode="auto">
          <a:xfrm>
            <a:off x="323012" y="5877721"/>
            <a:ext cx="11545976" cy="428551"/>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2" name="Title 1">
            <a:extLst>
              <a:ext uri="{FF2B5EF4-FFF2-40B4-BE49-F238E27FC236}">
                <a16:creationId xmlns:a16="http://schemas.microsoft.com/office/drawing/2014/main" id="{F9605E90-D1E1-4D9B-92AF-1731C5514AD2}"/>
              </a:ext>
            </a:extLst>
          </p:cNvPr>
          <p:cNvSpPr>
            <a:spLocks noGrp="1"/>
          </p:cNvSpPr>
          <p:nvPr>
            <p:ph type="title"/>
          </p:nvPr>
        </p:nvSpPr>
        <p:spPr>
          <a:xfrm>
            <a:off x="323012" y="638621"/>
            <a:ext cx="11471563" cy="1325563"/>
          </a:xfrm>
        </p:spPr>
        <p:txBody>
          <a:bodyPr>
            <a:normAutofit/>
          </a:bodyPr>
          <a:lstStyle/>
          <a:p>
            <a:r>
              <a:rPr lang="en-US" sz="3600" dirty="0"/>
              <a:t>Provider Disputes</a:t>
            </a:r>
          </a:p>
        </p:txBody>
      </p:sp>
      <p:sp>
        <p:nvSpPr>
          <p:cNvPr id="5" name="Content Placeholder 2">
            <a:extLst>
              <a:ext uri="{FF2B5EF4-FFF2-40B4-BE49-F238E27FC236}">
                <a16:creationId xmlns:a16="http://schemas.microsoft.com/office/drawing/2014/main" id="{5C0D11EC-9579-41E0-BB5B-10CF2A7EEAC6}"/>
              </a:ext>
            </a:extLst>
          </p:cNvPr>
          <p:cNvSpPr txBox="1">
            <a:spLocks/>
          </p:cNvSpPr>
          <p:nvPr/>
        </p:nvSpPr>
        <p:spPr>
          <a:xfrm>
            <a:off x="338831" y="1822201"/>
            <a:ext cx="5817147" cy="4966587"/>
          </a:xfrm>
          <a:prstGeom prst="rect">
            <a:avLst/>
          </a:prstGeom>
        </p:spPr>
        <p:txBody>
          <a:bodyPr>
            <a:normAutofit/>
          </a:bodyPr>
          <a:lstStyle>
            <a:lvl1pPr marL="342900" indent="-342900" algn="l" rtl="0" eaLnBrk="0" fontAlgn="base" hangingPunct="0">
              <a:lnSpc>
                <a:spcPct val="105000"/>
              </a:lnSpc>
              <a:spcBef>
                <a:spcPct val="30000"/>
              </a:spcBef>
              <a:spcAft>
                <a:spcPct val="0"/>
              </a:spcAft>
              <a:buClr>
                <a:srgbClr val="0A437C"/>
              </a:buClr>
              <a:buChar char="•"/>
              <a:defRPr sz="4000">
                <a:solidFill>
                  <a:srgbClr val="55565A"/>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lnSpc>
                <a:spcPct val="105000"/>
              </a:lnSpc>
              <a:spcBef>
                <a:spcPct val="30000"/>
              </a:spcBef>
              <a:spcAft>
                <a:spcPct val="0"/>
              </a:spcAft>
              <a:buClr>
                <a:srgbClr val="005A8B"/>
              </a:buClr>
              <a:buChar char="•"/>
              <a:defRPr sz="3600">
                <a:solidFill>
                  <a:srgbClr val="55565A"/>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lnSpc>
                <a:spcPct val="105000"/>
              </a:lnSpc>
              <a:spcBef>
                <a:spcPct val="30000"/>
              </a:spcBef>
              <a:spcAft>
                <a:spcPct val="0"/>
              </a:spcAft>
              <a:buClr>
                <a:srgbClr val="005A8B"/>
              </a:buClr>
              <a:buChar char="•"/>
              <a:defRPr sz="3200">
                <a:solidFill>
                  <a:srgbClr val="55565A"/>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lnSpc>
                <a:spcPct val="105000"/>
              </a:lnSpc>
              <a:spcBef>
                <a:spcPct val="30000"/>
              </a:spcBef>
              <a:spcAft>
                <a:spcPct val="0"/>
              </a:spcAft>
              <a:buClr>
                <a:srgbClr val="005A8B"/>
              </a:buClr>
              <a:buChar char="•"/>
              <a:defRPr sz="2800">
                <a:solidFill>
                  <a:srgbClr val="55565A"/>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lnSpc>
                <a:spcPct val="105000"/>
              </a:lnSpc>
              <a:spcBef>
                <a:spcPct val="30000"/>
              </a:spcBef>
              <a:spcAft>
                <a:spcPct val="0"/>
              </a:spcAft>
              <a:buClr>
                <a:srgbClr val="005A8B"/>
              </a:buClr>
              <a:buChar char="•"/>
              <a:defRPr sz="2800">
                <a:solidFill>
                  <a:srgbClr val="55565A"/>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fontAlgn="base">
              <a:lnSpc>
                <a:spcPct val="105000"/>
              </a:lnSpc>
              <a:spcBef>
                <a:spcPct val="30000"/>
              </a:spcBef>
              <a:spcAft>
                <a:spcPct val="0"/>
              </a:spcAft>
              <a:buClr>
                <a:srgbClr val="005A8B"/>
              </a:buClr>
              <a:buChar char="•"/>
              <a:defRPr sz="2800">
                <a:solidFill>
                  <a:schemeClr val="tx1"/>
                </a:solidFill>
                <a:latin typeface="+mn-lt"/>
              </a:defRPr>
            </a:lvl6pPr>
            <a:lvl7pPr marL="2971800" indent="-228600" algn="l" rtl="0" fontAlgn="base">
              <a:lnSpc>
                <a:spcPct val="105000"/>
              </a:lnSpc>
              <a:spcBef>
                <a:spcPct val="30000"/>
              </a:spcBef>
              <a:spcAft>
                <a:spcPct val="0"/>
              </a:spcAft>
              <a:buClr>
                <a:srgbClr val="005A8B"/>
              </a:buClr>
              <a:buChar char="•"/>
              <a:defRPr sz="2800">
                <a:solidFill>
                  <a:schemeClr val="tx1"/>
                </a:solidFill>
                <a:latin typeface="+mn-lt"/>
              </a:defRPr>
            </a:lvl7pPr>
            <a:lvl8pPr marL="3429000" indent="-228600" algn="l" rtl="0" fontAlgn="base">
              <a:lnSpc>
                <a:spcPct val="105000"/>
              </a:lnSpc>
              <a:spcBef>
                <a:spcPct val="30000"/>
              </a:spcBef>
              <a:spcAft>
                <a:spcPct val="0"/>
              </a:spcAft>
              <a:buClr>
                <a:srgbClr val="005A8B"/>
              </a:buClr>
              <a:buChar char="•"/>
              <a:defRPr sz="2800">
                <a:solidFill>
                  <a:schemeClr val="tx1"/>
                </a:solidFill>
                <a:latin typeface="+mn-lt"/>
              </a:defRPr>
            </a:lvl8pPr>
            <a:lvl9pPr marL="3886200" indent="-228600" algn="l" rtl="0" fontAlgn="base">
              <a:lnSpc>
                <a:spcPct val="105000"/>
              </a:lnSpc>
              <a:spcBef>
                <a:spcPct val="30000"/>
              </a:spcBef>
              <a:spcAft>
                <a:spcPct val="0"/>
              </a:spcAft>
              <a:buClr>
                <a:srgbClr val="005A8B"/>
              </a:buClr>
              <a:buChar char="•"/>
              <a:defRPr sz="2800">
                <a:solidFill>
                  <a:schemeClr val="tx1"/>
                </a:solidFill>
                <a:latin typeface="+mn-lt"/>
              </a:defRPr>
            </a:lvl9pPr>
          </a:lstStyle>
          <a:p>
            <a:pPr marL="0" indent="0" defTabSz="457200">
              <a:lnSpc>
                <a:spcPct val="110000"/>
              </a:lnSpc>
              <a:spcAft>
                <a:spcPts val="600"/>
              </a:spcAft>
              <a:buNone/>
              <a:defRPr/>
            </a:pPr>
            <a:r>
              <a:rPr lang="en-US" sz="1400" kern="0" dirty="0">
                <a:solidFill>
                  <a:schemeClr val="tx1">
                    <a:lumMod val="75000"/>
                    <a:lumOff val="25000"/>
                  </a:schemeClr>
                </a:solidFill>
                <a:latin typeface="Arial" panose="020B0604020202020204" pitchFamily="34" charset="0"/>
                <a:cs typeface="Arial" panose="020B0604020202020204" pitchFamily="34" charset="0"/>
              </a:rPr>
              <a:t>A provider dispute is different than an appeal or grievance. Provider disputes are defined as written requests from our participating network providers (In Network Providers ONLY) questioning (or disputing) their allowable charge of a processed claim. Disputes could involve the following:</a:t>
            </a:r>
          </a:p>
          <a:p>
            <a:pPr marL="0" defTabSz="457200">
              <a:lnSpc>
                <a:spcPct val="110000"/>
              </a:lnSpc>
              <a:spcBef>
                <a:spcPts val="0"/>
              </a:spcBef>
              <a:spcAft>
                <a:spcPts val="600"/>
              </a:spcAft>
              <a:buClr>
                <a:schemeClr val="tx1">
                  <a:lumMod val="75000"/>
                  <a:lumOff val="25000"/>
                </a:schemeClr>
              </a:buClr>
              <a:buFont typeface="Arial" panose="020B0604020202020204" pitchFamily="34" charset="0"/>
              <a:buChar char="•"/>
              <a:defRPr/>
            </a:pPr>
            <a:r>
              <a:rPr lang="en-US" sz="14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Reimbursement concerns </a:t>
            </a:r>
          </a:p>
          <a:p>
            <a:pPr lvl="1" defTabSz="457200">
              <a:lnSpc>
                <a:spcPct val="120000"/>
              </a:lnSpc>
              <a:spcBef>
                <a:spcPts val="0"/>
              </a:spcBef>
              <a:spcAft>
                <a:spcPts val="0"/>
              </a:spcAft>
              <a:buClr>
                <a:schemeClr val="tx1">
                  <a:lumMod val="75000"/>
                  <a:lumOff val="25000"/>
                </a:schemeClr>
              </a:buClr>
              <a:buFont typeface="Courier New" panose="02070309020205020404" pitchFamily="49" charset="0"/>
              <a:buChar char="o"/>
              <a:defRPr/>
            </a:pPr>
            <a:r>
              <a:rPr lang="en-US" sz="1200"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Allowable disputes (</a:t>
            </a:r>
            <a:r>
              <a:rPr lang="en-US" sz="1200" b="1"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must include breakdown, fee schedule</a:t>
            </a:r>
            <a:r>
              <a:rPr lang="en-US" sz="1200"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12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lvl="1" defTabSz="457200">
              <a:lnSpc>
                <a:spcPct val="120000"/>
              </a:lnSpc>
              <a:spcBef>
                <a:spcPts val="0"/>
              </a:spcBef>
              <a:spcAft>
                <a:spcPts val="0"/>
              </a:spcAft>
              <a:buClr>
                <a:schemeClr val="tx1">
                  <a:lumMod val="75000"/>
                  <a:lumOff val="25000"/>
                </a:schemeClr>
              </a:buClr>
              <a:buFont typeface="Courier New" panose="02070309020205020404" pitchFamily="49" charset="0"/>
              <a:buChar char="o"/>
              <a:defRPr/>
            </a:pPr>
            <a:r>
              <a:rPr lang="en-US" sz="1200"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Bundling issues (</a:t>
            </a:r>
            <a:r>
              <a:rPr lang="en-US" sz="1200" b="1"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must always have medical records attached</a:t>
            </a:r>
            <a:r>
              <a:rPr lang="en-US" sz="1200"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12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0" defTabSz="457200">
              <a:lnSpc>
                <a:spcPct val="110000"/>
              </a:lnSpc>
              <a:spcBef>
                <a:spcPts val="0"/>
              </a:spcBef>
              <a:spcAft>
                <a:spcPts val="600"/>
              </a:spcAft>
              <a:buClr>
                <a:schemeClr val="tx1">
                  <a:lumMod val="75000"/>
                  <a:lumOff val="25000"/>
                </a:schemeClr>
              </a:buClr>
              <a:buFont typeface="Arial" panose="020B0604020202020204" pitchFamily="34" charset="0"/>
              <a:buChar char="•"/>
              <a:defRPr/>
            </a:pPr>
            <a:r>
              <a:rPr lang="en-US" sz="14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Authorization issues</a:t>
            </a:r>
          </a:p>
          <a:p>
            <a:pPr lvl="1" defTabSz="457200">
              <a:lnSpc>
                <a:spcPct val="110000"/>
              </a:lnSpc>
              <a:spcBef>
                <a:spcPts val="0"/>
              </a:spcBef>
              <a:spcAft>
                <a:spcPts val="0"/>
              </a:spcAft>
              <a:buClr>
                <a:schemeClr val="tx1">
                  <a:lumMod val="75000"/>
                  <a:lumOff val="25000"/>
                </a:schemeClr>
              </a:buClr>
              <a:buFont typeface="Courier New" panose="02070309020205020404" pitchFamily="49" charset="0"/>
              <a:buChar char="o"/>
              <a:defRPr/>
            </a:pPr>
            <a:r>
              <a:rPr lang="en-US" sz="1200"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Penalties where the </a:t>
            </a:r>
            <a:r>
              <a:rPr lang="en-US" sz="1200" b="1"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provider</a:t>
            </a:r>
            <a:r>
              <a:rPr lang="en-US" sz="1200"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is liable for the amount</a:t>
            </a:r>
            <a:endParaRPr lang="en-US" sz="12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lvl="1" defTabSz="457200">
              <a:lnSpc>
                <a:spcPct val="110000"/>
              </a:lnSpc>
              <a:spcBef>
                <a:spcPts val="0"/>
              </a:spcBef>
              <a:spcAft>
                <a:spcPts val="0"/>
              </a:spcAft>
              <a:buClr>
                <a:schemeClr val="tx1">
                  <a:lumMod val="75000"/>
                  <a:lumOff val="25000"/>
                </a:schemeClr>
              </a:buClr>
              <a:buFont typeface="Courier New" panose="02070309020205020404" pitchFamily="49" charset="0"/>
              <a:buChar char="o"/>
              <a:defRPr/>
            </a:pPr>
            <a:r>
              <a:rPr lang="en-US" sz="1200"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Failed to obtain authorization denials (</a:t>
            </a:r>
            <a:r>
              <a:rPr lang="en-US" sz="1200" b="1"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reason auth not obtained</a:t>
            </a:r>
            <a:r>
              <a:rPr lang="en-US" sz="1200" kern="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12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0" defTabSz="457200">
              <a:lnSpc>
                <a:spcPct val="110000"/>
              </a:lnSpc>
              <a:spcBef>
                <a:spcPts val="0"/>
              </a:spcBef>
              <a:spcAft>
                <a:spcPts val="0"/>
              </a:spcAft>
              <a:buClr>
                <a:schemeClr val="tx1">
                  <a:lumMod val="75000"/>
                  <a:lumOff val="25000"/>
                </a:schemeClr>
              </a:buClr>
              <a:buFont typeface="Arial" panose="020B0604020202020204" pitchFamily="34" charset="0"/>
              <a:buChar char="•"/>
              <a:defRPr/>
            </a:pPr>
            <a:r>
              <a:rPr lang="en-US" sz="14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Refund disputes</a:t>
            </a:r>
          </a:p>
          <a:p>
            <a:pPr marL="0" defTabSz="457200">
              <a:lnSpc>
                <a:spcPct val="110000"/>
              </a:lnSpc>
              <a:spcBef>
                <a:spcPts val="0"/>
              </a:spcBef>
              <a:spcAft>
                <a:spcPts val="0"/>
              </a:spcAft>
              <a:buClr>
                <a:schemeClr val="tx1">
                  <a:lumMod val="75000"/>
                  <a:lumOff val="25000"/>
                </a:schemeClr>
              </a:buClr>
              <a:buFont typeface="Arial" panose="020B0604020202020204" pitchFamily="34" charset="0"/>
              <a:buChar char="•"/>
              <a:defRPr/>
            </a:pPr>
            <a:r>
              <a:rPr lang="en-US" sz="14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Maximum daily benefit denials</a:t>
            </a:r>
          </a:p>
          <a:p>
            <a:pPr marL="0" defTabSz="457200">
              <a:lnSpc>
                <a:spcPct val="110000"/>
              </a:lnSpc>
              <a:spcBef>
                <a:spcPts val="0"/>
              </a:spcBef>
              <a:spcAft>
                <a:spcPts val="0"/>
              </a:spcAft>
              <a:buClr>
                <a:schemeClr val="tx1">
                  <a:lumMod val="75000"/>
                  <a:lumOff val="25000"/>
                </a:schemeClr>
              </a:buClr>
              <a:buFont typeface="Arial" panose="020B0604020202020204" pitchFamily="34" charset="0"/>
              <a:buChar char="•"/>
              <a:defRPr/>
            </a:pPr>
            <a:r>
              <a:rPr lang="en-US" sz="1400" kern="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Timely filing denials</a:t>
            </a:r>
          </a:p>
          <a:p>
            <a:pPr defTabSz="457200">
              <a:lnSpc>
                <a:spcPct val="110000"/>
              </a:lnSpc>
              <a:defRPr/>
            </a:pPr>
            <a:endParaRPr lang="en-US" sz="1800" kern="0" dirty="0">
              <a:latin typeface="Corbel" panose="020B0503020204020204" pitchFamily="34" charset="0"/>
            </a:endParaRPr>
          </a:p>
        </p:txBody>
      </p:sp>
      <p:sp>
        <p:nvSpPr>
          <p:cNvPr id="6" name="TextBox 5">
            <a:extLst>
              <a:ext uri="{FF2B5EF4-FFF2-40B4-BE49-F238E27FC236}">
                <a16:creationId xmlns:a16="http://schemas.microsoft.com/office/drawing/2014/main" id="{7FF44630-E8B3-4129-A8CE-5CD0D52D0E1D}"/>
              </a:ext>
            </a:extLst>
          </p:cNvPr>
          <p:cNvSpPr txBox="1"/>
          <p:nvPr/>
        </p:nvSpPr>
        <p:spPr>
          <a:xfrm>
            <a:off x="655592" y="5950781"/>
            <a:ext cx="7391400" cy="307777"/>
          </a:xfrm>
          <a:prstGeom prst="rect">
            <a:avLst/>
          </a:prstGeom>
          <a:noFill/>
        </p:spPr>
        <p:txBody>
          <a:bodyPr wrap="square" rtlCol="0">
            <a:spAutoFit/>
          </a:bodyPr>
          <a:lstStyle/>
          <a:p>
            <a:pPr defTabSz="457200">
              <a:defRPr/>
            </a:pPr>
            <a:r>
              <a:rPr lang="en-US" sz="1400" dirty="0">
                <a:solidFill>
                  <a:schemeClr val="tx1">
                    <a:lumMod val="75000"/>
                    <a:lumOff val="25000"/>
                  </a:schemeClr>
                </a:solidFill>
                <a:latin typeface="Arial" panose="020B0604020202020204" pitchFamily="34" charset="0"/>
                <a:cs typeface="Arial" panose="020B0604020202020204" pitchFamily="34" charset="0"/>
              </a:rPr>
              <a:t>Form is available online at </a:t>
            </a:r>
            <a:r>
              <a:rPr lang="en-US" sz="1400" b="1" dirty="0">
                <a:solidFill>
                  <a:schemeClr val="tx1">
                    <a:lumMod val="75000"/>
                    <a:lumOff val="25000"/>
                  </a:schemeClr>
                </a:solidFill>
                <a:latin typeface="Arial" panose="020B0604020202020204" pitchFamily="34" charset="0"/>
                <a:cs typeface="Arial" panose="020B0604020202020204" pitchFamily="34" charset="0"/>
              </a:rPr>
              <a:t>www.lablue.com/providers </a:t>
            </a:r>
            <a:r>
              <a:rPr lang="en-US" sz="1400" dirty="0">
                <a:solidFill>
                  <a:schemeClr val="tx1">
                    <a:lumMod val="75000"/>
                    <a:lumOff val="25000"/>
                  </a:schemeClr>
                </a:solidFill>
                <a:latin typeface="Arial" panose="020B0604020202020204" pitchFamily="34" charset="0"/>
                <a:cs typeface="Arial" panose="020B0604020202020204" pitchFamily="34" charset="0"/>
              </a:rPr>
              <a:t>&gt;Resources &gt;Forms.</a:t>
            </a:r>
          </a:p>
        </p:txBody>
      </p:sp>
      <p:pic>
        <p:nvPicPr>
          <p:cNvPr id="7" name="Picture 6">
            <a:extLst>
              <a:ext uri="{FF2B5EF4-FFF2-40B4-BE49-F238E27FC236}">
                <a16:creationId xmlns:a16="http://schemas.microsoft.com/office/drawing/2014/main" id="{FD7CCFB5-7144-A9B9-DCF2-2374B7074341}"/>
              </a:ext>
            </a:extLst>
          </p:cNvPr>
          <p:cNvPicPr>
            <a:picLocks noChangeAspect="1"/>
          </p:cNvPicPr>
          <p:nvPr/>
        </p:nvPicPr>
        <p:blipFill rotWithShape="1">
          <a:blip r:embed="rId3"/>
          <a:srcRect l="1206" t="539" r="1807" b="606"/>
          <a:stretch/>
        </p:blipFill>
        <p:spPr>
          <a:xfrm>
            <a:off x="8545036" y="4922279"/>
            <a:ext cx="1412953" cy="1837214"/>
          </a:xfrm>
          <a:prstGeom prst="rect">
            <a:avLst/>
          </a:prstGeom>
          <a:ln>
            <a:solidFill>
              <a:srgbClr val="54565B"/>
            </a:solidFill>
          </a:ln>
        </p:spPr>
      </p:pic>
      <p:sp>
        <p:nvSpPr>
          <p:cNvPr id="4" name="TextBox 3">
            <a:extLst>
              <a:ext uri="{FF2B5EF4-FFF2-40B4-BE49-F238E27FC236}">
                <a16:creationId xmlns:a16="http://schemas.microsoft.com/office/drawing/2014/main" id="{66DEF96C-2624-08CC-6148-2CB53F913C80}"/>
              </a:ext>
            </a:extLst>
          </p:cNvPr>
          <p:cNvSpPr txBox="1"/>
          <p:nvPr/>
        </p:nvSpPr>
        <p:spPr>
          <a:xfrm>
            <a:off x="6683744" y="1578177"/>
            <a:ext cx="4345040" cy="2893100"/>
          </a:xfrm>
          <a:prstGeom prst="rect">
            <a:avLst/>
          </a:prstGeom>
          <a:noFill/>
        </p:spPr>
        <p:txBody>
          <a:bodyPr wrap="square">
            <a:spAutoFit/>
          </a:bodyPr>
          <a:lstStyle/>
          <a:p>
            <a:pPr defTabSz="457200">
              <a:defRPr/>
            </a:pPr>
            <a:r>
              <a:rPr lang="en-US" sz="14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Network providers </a:t>
            </a: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disputing claims for </a:t>
            </a:r>
            <a:r>
              <a:rPr lang="en-US" sz="14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BlueCard</a:t>
            </a:r>
            <a:r>
              <a:rPr lang="en-US" sz="1400" b="1" baseline="300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a:t>
            </a:r>
            <a:r>
              <a:rPr lang="en-US" sz="14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 members</a:t>
            </a: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 (</a:t>
            </a:r>
            <a:r>
              <a:rPr lang="en-US" sz="14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out-of-state policies</a:t>
            </a: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a:t>
            </a:r>
            <a:r>
              <a:rPr lang="en-US" sz="14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 </a:t>
            </a: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should submit via:</a:t>
            </a:r>
          </a:p>
          <a:p>
            <a:pPr defTabSz="457200">
              <a:defRPr/>
            </a:pP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 </a:t>
            </a:r>
          </a:p>
          <a:p>
            <a:pPr marL="285750" indent="-285750" defTabSz="457200">
              <a:buFont typeface="Arial" panose="020B0604020202020204" pitchFamily="34" charset="0"/>
              <a:buChar char="•"/>
              <a:defRPr/>
            </a:pP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Online via </a:t>
            </a:r>
            <a:r>
              <a:rPr lang="en-US" sz="1400" dirty="0" err="1">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iLinkBlue</a:t>
            </a:r>
            <a:r>
              <a:rPr lang="en-US" sz="14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4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www.lablue.com/ilinkblue</a:t>
            </a:r>
            <a:r>
              <a:rPr lang="en-US" sz="14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 Under “Claims,” click “Document Upload,” then “Provider Disputes-Non-Louisiana Members” in the drop-down menu.</a:t>
            </a:r>
          </a:p>
          <a:p>
            <a:pPr marL="285750" indent="-285750" defTabSz="457200">
              <a:buFont typeface="Arial" panose="020B0604020202020204" pitchFamily="34" charset="0"/>
              <a:buChar char="•"/>
              <a:defRPr/>
            </a:pPr>
            <a:endPar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endParaRPr>
          </a:p>
          <a:p>
            <a:pPr marL="285750" indent="-285750" defTabSz="457200">
              <a:buFont typeface="Arial" panose="020B0604020202020204" pitchFamily="34" charset="0"/>
              <a:buChar char="•"/>
              <a:defRPr/>
            </a:pP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Fax: (225) 297-2727</a:t>
            </a:r>
          </a:p>
          <a:p>
            <a:pPr marL="285750" indent="-285750" defTabSz="457200">
              <a:buFont typeface="Arial" panose="020B0604020202020204" pitchFamily="34" charset="0"/>
              <a:buChar char="•"/>
              <a:defRPr/>
            </a:pPr>
            <a:endPar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endParaRPr>
          </a:p>
          <a:p>
            <a:pPr marL="285750" indent="-285750" defTabSz="571500">
              <a:buFont typeface="Arial" panose="020B0604020202020204" pitchFamily="34" charset="0"/>
              <a:buChar char="•"/>
              <a:tabLst>
                <a:tab pos="1198563" algn="l"/>
              </a:tabLst>
              <a:defRPr/>
            </a:pP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Hardcopy: 	P.O. Box 98029 </a:t>
            </a:r>
          </a:p>
          <a:p>
            <a:pPr defTabSz="1143000">
              <a:spcAft>
                <a:spcPts val="600"/>
              </a:spcAft>
              <a:defRPr/>
            </a:pPr>
            <a:r>
              <a:rPr lang="en-US"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	 Baton Rouge, LA 70809</a:t>
            </a:r>
          </a:p>
        </p:txBody>
      </p:sp>
      <p:sp>
        <p:nvSpPr>
          <p:cNvPr id="9" name="Slide Number Placeholder 8">
            <a:extLst>
              <a:ext uri="{FF2B5EF4-FFF2-40B4-BE49-F238E27FC236}">
                <a16:creationId xmlns:a16="http://schemas.microsoft.com/office/drawing/2014/main" id="{EE32F5CA-9E2F-3201-693C-86ECBE69AFC3}"/>
              </a:ext>
            </a:extLst>
          </p:cNvPr>
          <p:cNvSpPr>
            <a:spLocks noGrp="1"/>
          </p:cNvSpPr>
          <p:nvPr>
            <p:ph type="sldNum" sz="quarter" idx="12"/>
          </p:nvPr>
        </p:nvSpPr>
        <p:spPr/>
        <p:txBody>
          <a:bodyPr/>
          <a:lstStyle/>
          <a:p>
            <a:fld id="{6E0164D9-D6C1-A640-8D22-9F2FAF55BC19}" type="slidenum">
              <a:rPr lang="en-US" smtClean="0"/>
              <a:t>45</a:t>
            </a:fld>
            <a:endParaRPr lang="en-US"/>
          </a:p>
        </p:txBody>
      </p:sp>
    </p:spTree>
    <p:extLst>
      <p:ext uri="{BB962C8B-B14F-4D97-AF65-F5344CB8AC3E}">
        <p14:creationId xmlns:p14="http://schemas.microsoft.com/office/powerpoint/2010/main" val="828674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0791E9-2D0A-3683-A4C9-BA2CD9024A73}"/>
              </a:ext>
            </a:extLst>
          </p:cNvPr>
          <p:cNvSpPr>
            <a:spLocks noGrp="1"/>
          </p:cNvSpPr>
          <p:nvPr>
            <p:ph type="ctrTitle"/>
          </p:nvPr>
        </p:nvSpPr>
        <p:spPr>
          <a:xfrm>
            <a:off x="670389" y="4085115"/>
            <a:ext cx="11000509" cy="982373"/>
          </a:xfrm>
        </p:spPr>
        <p:txBody>
          <a:bodyPr>
            <a:normAutofit/>
          </a:bodyPr>
          <a:lstStyle/>
          <a:p>
            <a:pPr algn="ctr"/>
            <a:r>
              <a:rPr lang="en-US" sz="4800" dirty="0"/>
              <a:t>Online Resources</a:t>
            </a:r>
          </a:p>
        </p:txBody>
      </p:sp>
      <p:sp>
        <p:nvSpPr>
          <p:cNvPr id="4" name="Slide Number Placeholder 3">
            <a:extLst>
              <a:ext uri="{FF2B5EF4-FFF2-40B4-BE49-F238E27FC236}">
                <a16:creationId xmlns:a16="http://schemas.microsoft.com/office/drawing/2014/main" id="{80FDCEB5-6758-D04A-D8B3-F16E61D3FEE4}"/>
              </a:ext>
            </a:extLst>
          </p:cNvPr>
          <p:cNvSpPr>
            <a:spLocks noGrp="1"/>
          </p:cNvSpPr>
          <p:nvPr>
            <p:ph type="sldNum" sz="quarter" idx="12"/>
          </p:nvPr>
        </p:nvSpPr>
        <p:spPr/>
        <p:txBody>
          <a:bodyPr/>
          <a:lstStyle/>
          <a:p>
            <a:fld id="{6E0164D9-D6C1-A640-8D22-9F2FAF55BC19}" type="slidenum">
              <a:rPr lang="en-US" smtClean="0"/>
              <a:pPr/>
              <a:t>46</a:t>
            </a:fld>
            <a:endParaRPr lang="en-US"/>
          </a:p>
        </p:txBody>
      </p:sp>
    </p:spTree>
    <p:extLst>
      <p:ext uri="{BB962C8B-B14F-4D97-AF65-F5344CB8AC3E}">
        <p14:creationId xmlns:p14="http://schemas.microsoft.com/office/powerpoint/2010/main" val="939821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8573-8673-D7D3-772A-239E3991BC1A}"/>
              </a:ext>
            </a:extLst>
          </p:cNvPr>
          <p:cNvSpPr>
            <a:spLocks noGrp="1"/>
          </p:cNvSpPr>
          <p:nvPr>
            <p:ph type="title"/>
          </p:nvPr>
        </p:nvSpPr>
        <p:spPr>
          <a:xfrm>
            <a:off x="305354" y="682768"/>
            <a:ext cx="11471563" cy="1325563"/>
          </a:xfrm>
        </p:spPr>
        <p:txBody>
          <a:bodyPr>
            <a:normAutofit/>
          </a:bodyPr>
          <a:lstStyle/>
          <a:p>
            <a:r>
              <a:rPr lang="en-US" sz="3600" dirty="0"/>
              <a:t>National Doctor &amp; Hospital Finder</a:t>
            </a:r>
          </a:p>
        </p:txBody>
      </p:sp>
      <p:sp>
        <p:nvSpPr>
          <p:cNvPr id="4" name="Content Placeholder 3">
            <a:extLst>
              <a:ext uri="{FF2B5EF4-FFF2-40B4-BE49-F238E27FC236}">
                <a16:creationId xmlns:a16="http://schemas.microsoft.com/office/drawing/2014/main" id="{8A878752-1126-6F23-CE36-61FF34A80125}"/>
              </a:ext>
            </a:extLst>
          </p:cNvPr>
          <p:cNvSpPr>
            <a:spLocks noGrp="1"/>
          </p:cNvSpPr>
          <p:nvPr>
            <p:ph idx="1"/>
          </p:nvPr>
        </p:nvSpPr>
        <p:spPr>
          <a:xfrm>
            <a:off x="395618" y="1676333"/>
            <a:ext cx="11471563" cy="4107294"/>
          </a:xfrm>
        </p:spPr>
        <p:txBody>
          <a:bodyPr>
            <a:normAutofit/>
          </a:bodyPr>
          <a:lstStyle/>
          <a:p>
            <a:pPr marL="0" indent="0">
              <a:buNone/>
            </a:pPr>
            <a:r>
              <a:rPr lang="en-US" sz="1600" dirty="0">
                <a:solidFill>
                  <a:schemeClr val="accent3">
                    <a:lumMod val="50000"/>
                  </a:schemeClr>
                </a:solidFill>
              </a:rPr>
              <a:t>BlueCard helps members access coverage while traveling out of state through our National Doctor and Hospital Finder website.</a:t>
            </a:r>
          </a:p>
        </p:txBody>
      </p:sp>
      <p:grpSp>
        <p:nvGrpSpPr>
          <p:cNvPr id="3" name="Group 2">
            <a:extLst>
              <a:ext uri="{FF2B5EF4-FFF2-40B4-BE49-F238E27FC236}">
                <a16:creationId xmlns:a16="http://schemas.microsoft.com/office/drawing/2014/main" id="{9C05269F-81E4-5C86-4EF6-1A9C6DB1E53C}"/>
              </a:ext>
            </a:extLst>
          </p:cNvPr>
          <p:cNvGrpSpPr/>
          <p:nvPr/>
        </p:nvGrpSpPr>
        <p:grpSpPr>
          <a:xfrm>
            <a:off x="2464401" y="2483713"/>
            <a:ext cx="7333998" cy="3813048"/>
            <a:chOff x="940401" y="2054352"/>
            <a:chExt cx="7333998" cy="3813048"/>
          </a:xfrm>
        </p:grpSpPr>
        <p:pic>
          <p:nvPicPr>
            <p:cNvPr id="9" name="Picture 8">
              <a:extLst>
                <a:ext uri="{FF2B5EF4-FFF2-40B4-BE49-F238E27FC236}">
                  <a16:creationId xmlns:a16="http://schemas.microsoft.com/office/drawing/2014/main" id="{7C8C9C07-90F6-A152-81A1-1E663944EE08}"/>
                </a:ext>
              </a:extLst>
            </p:cNvPr>
            <p:cNvPicPr>
              <a:picLocks noChangeAspect="1"/>
            </p:cNvPicPr>
            <p:nvPr/>
          </p:nvPicPr>
          <p:blipFill>
            <a:blip r:embed="rId2"/>
            <a:stretch>
              <a:fillRect/>
            </a:stretch>
          </p:blipFill>
          <p:spPr>
            <a:xfrm>
              <a:off x="940401" y="2054352"/>
              <a:ext cx="7333998" cy="3813048"/>
            </a:xfrm>
            <a:prstGeom prst="rect">
              <a:avLst/>
            </a:prstGeom>
            <a:ln>
              <a:solidFill>
                <a:srgbClr val="54565B"/>
              </a:solidFill>
            </a:ln>
          </p:spPr>
        </p:pic>
        <p:pic>
          <p:nvPicPr>
            <p:cNvPr id="6" name="Picture 5" descr="Graphical user interface&#10;&#10;Description automatically generated">
              <a:extLst>
                <a:ext uri="{FF2B5EF4-FFF2-40B4-BE49-F238E27FC236}">
                  <a16:creationId xmlns:a16="http://schemas.microsoft.com/office/drawing/2014/main" id="{F4855609-C28B-9806-89DE-3227DEBCE7FA}"/>
                </a:ext>
              </a:extLst>
            </p:cNvPr>
            <p:cNvPicPr>
              <a:picLocks noChangeAspect="1"/>
            </p:cNvPicPr>
            <p:nvPr/>
          </p:nvPicPr>
          <p:blipFill rotWithShape="1">
            <a:blip r:embed="rId3">
              <a:extLst>
                <a:ext uri="{28A0092B-C50C-407E-A947-70E740481C1C}">
                  <a14:useLocalDpi xmlns:a14="http://schemas.microsoft.com/office/drawing/2010/main" val="0"/>
                </a:ext>
              </a:extLst>
            </a:blip>
            <a:srcRect l="33593" t="10656" r="39533" b="86628"/>
            <a:stretch/>
          </p:blipFill>
          <p:spPr>
            <a:xfrm>
              <a:off x="7010400" y="2428819"/>
              <a:ext cx="645929" cy="152400"/>
            </a:xfrm>
            <a:prstGeom prst="rect">
              <a:avLst/>
            </a:prstGeom>
            <a:ln>
              <a:noFill/>
            </a:ln>
          </p:spPr>
        </p:pic>
        <p:pic>
          <p:nvPicPr>
            <p:cNvPr id="10" name="Picture 9" descr="Graphical user interface&#10;&#10;Description automatically generated">
              <a:extLst>
                <a:ext uri="{FF2B5EF4-FFF2-40B4-BE49-F238E27FC236}">
                  <a16:creationId xmlns:a16="http://schemas.microsoft.com/office/drawing/2014/main" id="{5D66A4AC-BB7E-038A-269C-2D1B624CC8BF}"/>
                </a:ext>
              </a:extLst>
            </p:cNvPr>
            <p:cNvPicPr>
              <a:picLocks noChangeAspect="1"/>
            </p:cNvPicPr>
            <p:nvPr/>
          </p:nvPicPr>
          <p:blipFill rotWithShape="1">
            <a:blip r:embed="rId3">
              <a:extLst>
                <a:ext uri="{28A0092B-C50C-407E-A947-70E740481C1C}">
                  <a14:useLocalDpi xmlns:a14="http://schemas.microsoft.com/office/drawing/2010/main" val="0"/>
                </a:ext>
              </a:extLst>
            </a:blip>
            <a:srcRect l="33593" t="10656" r="39533" b="86628"/>
            <a:stretch/>
          </p:blipFill>
          <p:spPr>
            <a:xfrm>
              <a:off x="7882074" y="2374865"/>
              <a:ext cx="322965" cy="152400"/>
            </a:xfrm>
            <a:prstGeom prst="rect">
              <a:avLst/>
            </a:prstGeom>
            <a:ln>
              <a:noFill/>
            </a:ln>
          </p:spPr>
        </p:pic>
      </p:grpSp>
      <p:sp>
        <p:nvSpPr>
          <p:cNvPr id="5" name="Slide Number Placeholder 4">
            <a:extLst>
              <a:ext uri="{FF2B5EF4-FFF2-40B4-BE49-F238E27FC236}">
                <a16:creationId xmlns:a16="http://schemas.microsoft.com/office/drawing/2014/main" id="{FA588E17-884C-F50C-8E59-1C1EF99900C0}"/>
              </a:ext>
            </a:extLst>
          </p:cNvPr>
          <p:cNvSpPr>
            <a:spLocks noGrp="1"/>
          </p:cNvSpPr>
          <p:nvPr>
            <p:ph type="sldNum" sz="quarter" idx="12"/>
          </p:nvPr>
        </p:nvSpPr>
        <p:spPr/>
        <p:txBody>
          <a:bodyPr/>
          <a:lstStyle/>
          <a:p>
            <a:fld id="{6E0164D9-D6C1-A640-8D22-9F2FAF55BC19}" type="slidenum">
              <a:rPr lang="en-US" smtClean="0"/>
              <a:t>47</a:t>
            </a:fld>
            <a:endParaRPr lang="en-US"/>
          </a:p>
        </p:txBody>
      </p:sp>
    </p:spTree>
    <p:extLst>
      <p:ext uri="{BB962C8B-B14F-4D97-AF65-F5344CB8AC3E}">
        <p14:creationId xmlns:p14="http://schemas.microsoft.com/office/powerpoint/2010/main" val="3567401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297296" y="1875902"/>
            <a:ext cx="4395585" cy="4876800"/>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3" name="TextBox 2"/>
          <p:cNvSpPr txBox="1"/>
          <p:nvPr/>
        </p:nvSpPr>
        <p:spPr>
          <a:xfrm>
            <a:off x="6786918" y="1886938"/>
            <a:ext cx="3839547" cy="5093702"/>
          </a:xfrm>
          <a:prstGeom prst="rect">
            <a:avLst/>
          </a:prstGeom>
          <a:noFill/>
        </p:spPr>
        <p:txBody>
          <a:bodyPr wrap="square" rtlCol="0">
            <a:spAutoFit/>
          </a:bodyPr>
          <a:lstStyle/>
          <a:p>
            <a:pPr defTabSz="457200">
              <a:spcAft>
                <a:spcPts val="600"/>
              </a:spcAft>
              <a:defRPr/>
            </a:pPr>
            <a:r>
              <a:rPr lang="en-US" sz="1600" b="1" dirty="0">
                <a:latin typeface="Arial" panose="020B0604020202020204" pitchFamily="34" charset="0"/>
                <a:ea typeface="Segoe UI" panose="020B0502040204020203" pitchFamily="34" charset="0"/>
                <a:cs typeface="Arial" panose="020B0604020202020204" pitchFamily="34" charset="0"/>
              </a:rPr>
              <a:t>You will find information on:</a:t>
            </a:r>
            <a:endParaRPr lang="en-US" sz="1600" dirty="0">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Network Enrollment</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Credentialing</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Provider Support</a:t>
            </a: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Electronic Services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Learn about </a:t>
            </a:r>
            <a:r>
              <a:rPr lang="en-US" sz="12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endPar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Clearinghouse Services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Electronic Funds Transfer (EFT)</a:t>
            </a: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News and Events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cs typeface="Arial" panose="020B0604020202020204" pitchFamily="34" charset="0"/>
              </a:rPr>
              <a:t>Network News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cs typeface="Arial" panose="020B0604020202020204" pitchFamily="34" charset="0"/>
              </a:rPr>
              <a:t>Product Enhancements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cs typeface="Arial" panose="020B0604020202020204" pitchFamily="34" charset="0"/>
              </a:rPr>
              <a:t>Blue Advantage Insights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cs typeface="Arial" panose="020B0604020202020204" pitchFamily="34" charset="0"/>
              </a:rPr>
              <a:t>Past Newsletters</a:t>
            </a: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Medical Management</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Authorizations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Medical Policies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Lab Management</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Care Management</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Pharmacy </a:t>
            </a: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Programs</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Quality Blue</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Blue Distinction Center</a:t>
            </a:r>
          </a:p>
          <a:p>
            <a:pPr marL="742950" lvl="1" indent="-285750" defTabSz="457200">
              <a:buClr>
                <a:srgbClr val="0A437C"/>
              </a:buClr>
              <a:buFont typeface="Symbol" panose="05050102010706020507" pitchFamily="18" charset="2"/>
              <a:buChar char="-"/>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Specialty Care Insight</a:t>
            </a:r>
          </a:p>
          <a:p>
            <a:pPr marL="285750" indent="-285750" defTabSz="457200">
              <a:buClr>
                <a:schemeClr val="tx1"/>
              </a:buClr>
              <a:buFont typeface="Arial" panose="020B0604020202020204" pitchFamily="34" charset="0"/>
              <a:buChar char="•"/>
              <a:defRPr/>
            </a:pPr>
            <a:r>
              <a:rPr lang="en-US" sz="1400" dirty="0">
                <a:solidFill>
                  <a:srgbClr val="55565A"/>
                </a:solidFill>
                <a:latin typeface="Arial" panose="020B0604020202020204" pitchFamily="34" charset="0"/>
                <a:ea typeface="Segoe UI" panose="020B0502040204020203" pitchFamily="34" charset="0"/>
                <a:cs typeface="Arial" panose="020B0604020202020204" pitchFamily="34" charset="0"/>
              </a:rPr>
              <a:t>And more!</a:t>
            </a:r>
          </a:p>
          <a:p>
            <a:pPr defTabSz="457200">
              <a:defRPr/>
            </a:pPr>
            <a:endParaRPr lang="en-US" sz="1600" dirty="0">
              <a:solidFill>
                <a:srgbClr val="55565A"/>
              </a:solidFill>
              <a:latin typeface="Corbel" panose="020B0503020204020204" pitchFamily="34" charset="0"/>
              <a:ea typeface="Segoe UI" panose="020B0502040204020203" pitchFamily="34" charset="0"/>
              <a:cs typeface="Segoe UI" panose="020B0502040204020203" pitchFamily="34" charset="0"/>
            </a:endParaRPr>
          </a:p>
        </p:txBody>
      </p:sp>
      <p:sp>
        <p:nvSpPr>
          <p:cNvPr id="9" name="Rectangle 8"/>
          <p:cNvSpPr/>
          <p:nvPr/>
        </p:nvSpPr>
        <p:spPr>
          <a:xfrm>
            <a:off x="1983377" y="966651"/>
            <a:ext cx="2688428" cy="369332"/>
          </a:xfrm>
          <a:prstGeom prst="rect">
            <a:avLst/>
          </a:prstGeom>
        </p:spPr>
        <p:txBody>
          <a:bodyPr wrap="none">
            <a:spAutoFit/>
          </a:bodyPr>
          <a:lstStyle/>
          <a:p>
            <a:pPr defTabSz="457200">
              <a:defRPr/>
            </a:pPr>
            <a:r>
              <a:rPr lang="en-US" i="1">
                <a:solidFill>
                  <a:schemeClr val="bg1"/>
                </a:solidFill>
                <a:latin typeface="Corbel" panose="020B0503020204020204" pitchFamily="34" charset="0"/>
                <a:ea typeface="Segoe UI" panose="020B0502040204020203" pitchFamily="34" charset="0"/>
                <a:cs typeface="Segoe UI" panose="020B0502040204020203" pitchFamily="34" charset="0"/>
              </a:rPr>
              <a:t>www.lablue.com/providers</a:t>
            </a:r>
            <a:endParaRPr lang="en-US" i="1">
              <a:solidFill>
                <a:schemeClr val="bg1"/>
              </a:solidFill>
              <a:latin typeface="Corbel" panose="020B0503020204020204" pitchFamily="34" charset="0"/>
            </a:endParaRPr>
          </a:p>
        </p:txBody>
      </p:sp>
      <p:pic>
        <p:nvPicPr>
          <p:cNvPr id="6" name="Picture 5">
            <a:extLst>
              <a:ext uri="{FF2B5EF4-FFF2-40B4-BE49-F238E27FC236}">
                <a16:creationId xmlns:a16="http://schemas.microsoft.com/office/drawing/2014/main" id="{B0497F1A-08FA-18C5-D6BD-768DB3C3B699}"/>
              </a:ext>
            </a:extLst>
          </p:cNvPr>
          <p:cNvPicPr>
            <a:picLocks noChangeAspect="1"/>
          </p:cNvPicPr>
          <p:nvPr/>
        </p:nvPicPr>
        <p:blipFill rotWithShape="1">
          <a:blip r:embed="rId3"/>
          <a:srcRect l="67444" t="10000" r="7575" b="18889"/>
          <a:stretch/>
        </p:blipFill>
        <p:spPr>
          <a:xfrm>
            <a:off x="1073580" y="1832089"/>
            <a:ext cx="4508022" cy="4812060"/>
          </a:xfrm>
          <a:prstGeom prst="rect">
            <a:avLst/>
          </a:prstGeom>
        </p:spPr>
      </p:pic>
      <p:sp>
        <p:nvSpPr>
          <p:cNvPr id="2" name="Title 1">
            <a:extLst>
              <a:ext uri="{FF2B5EF4-FFF2-40B4-BE49-F238E27FC236}">
                <a16:creationId xmlns:a16="http://schemas.microsoft.com/office/drawing/2014/main" id="{96FA0371-010E-564C-8E91-4AEE4402C4D1}"/>
              </a:ext>
            </a:extLst>
          </p:cNvPr>
          <p:cNvSpPr>
            <a:spLocks noGrp="1"/>
          </p:cNvSpPr>
          <p:nvPr>
            <p:ph type="title"/>
          </p:nvPr>
        </p:nvSpPr>
        <p:spPr>
          <a:xfrm>
            <a:off x="360218" y="720989"/>
            <a:ext cx="11471563" cy="1325563"/>
          </a:xfrm>
        </p:spPr>
        <p:txBody>
          <a:bodyPr>
            <a:normAutofit/>
          </a:bodyPr>
          <a:lstStyle/>
          <a:p>
            <a:r>
              <a:rPr lang="en-US" sz="3600" dirty="0"/>
              <a:t>Online Resources: Provider Page </a:t>
            </a:r>
          </a:p>
        </p:txBody>
      </p:sp>
      <p:sp>
        <p:nvSpPr>
          <p:cNvPr id="7" name="Slide Number Placeholder 6">
            <a:extLst>
              <a:ext uri="{FF2B5EF4-FFF2-40B4-BE49-F238E27FC236}">
                <a16:creationId xmlns:a16="http://schemas.microsoft.com/office/drawing/2014/main" id="{49BD7A92-4770-A322-03E4-514F3769BF11}"/>
              </a:ext>
            </a:extLst>
          </p:cNvPr>
          <p:cNvSpPr>
            <a:spLocks noGrp="1"/>
          </p:cNvSpPr>
          <p:nvPr>
            <p:ph type="sldNum" sz="quarter" idx="12"/>
          </p:nvPr>
        </p:nvSpPr>
        <p:spPr/>
        <p:txBody>
          <a:bodyPr/>
          <a:lstStyle/>
          <a:p>
            <a:fld id="{6E0164D9-D6C1-A640-8D22-9F2FAF55BC19}" type="slidenum">
              <a:rPr lang="en-US" smtClean="0"/>
              <a:t>48</a:t>
            </a:fld>
            <a:endParaRPr lang="en-US"/>
          </a:p>
        </p:txBody>
      </p:sp>
    </p:spTree>
    <p:extLst>
      <p:ext uri="{BB962C8B-B14F-4D97-AF65-F5344CB8AC3E}">
        <p14:creationId xmlns:p14="http://schemas.microsoft.com/office/powerpoint/2010/main" val="3743665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G:\Provider\Share\Communications\ARTWORK\1566073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9" t="6287" r="4738" b="7381"/>
          <a:stretch/>
        </p:blipFill>
        <p:spPr bwMode="auto">
          <a:xfrm>
            <a:off x="2451220" y="1371600"/>
            <a:ext cx="6938741" cy="4790824"/>
          </a:xfrm>
          <a:prstGeom prst="rect">
            <a:avLst/>
          </a:prstGeom>
          <a:noFill/>
          <a:ln w="3175">
            <a:solidFill>
              <a:schemeClr val="bg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0950" y="219671"/>
            <a:ext cx="9067800" cy="615553"/>
          </a:xfrm>
          <a:prstGeom prst="rect">
            <a:avLst/>
          </a:prstGeom>
          <a:noFill/>
        </p:spPr>
        <p:txBody>
          <a:bodyPr wrap="square" rtlCol="0">
            <a:spAutoFit/>
          </a:bodyPr>
          <a:lstStyle/>
          <a:p>
            <a:pPr defTabSz="457200">
              <a:defRPr/>
            </a:pPr>
            <a:r>
              <a:rPr lang="en-US" dirty="0">
                <a:solidFill>
                  <a:schemeClr val="bg1"/>
                </a:solidFill>
                <a:latin typeface="Arial" panose="020B0604020202020204" pitchFamily="34" charset="0"/>
                <a:ea typeface="Segoe UI" panose="020B0502040204020203" pitchFamily="34" charset="0"/>
                <a:cs typeface="Arial" panose="020B0604020202020204" pitchFamily="34" charset="0"/>
              </a:rPr>
              <a:t>More information about The BlueCard Program can be found in our online manual here: </a:t>
            </a:r>
          </a:p>
          <a:p>
            <a:pPr defTabSz="457200">
              <a:defRPr/>
            </a:pPr>
            <a:endParaRPr lang="en-US" sz="1600" dirty="0">
              <a:solidFill>
                <a:srgbClr val="55565A"/>
              </a:solidFill>
              <a:latin typeface="Corbel" panose="020B0503020204020204" pitchFamily="34" charset="0"/>
              <a:ea typeface="Segoe UI" panose="020B0502040204020203" pitchFamily="34" charset="0"/>
              <a:cs typeface="Segoe UI" panose="020B0502040204020203" pitchFamily="34" charset="0"/>
            </a:endParaRPr>
          </a:p>
        </p:txBody>
      </p:sp>
      <p:sp>
        <p:nvSpPr>
          <p:cNvPr id="5" name="TextBox 4"/>
          <p:cNvSpPr txBox="1"/>
          <p:nvPr/>
        </p:nvSpPr>
        <p:spPr>
          <a:xfrm>
            <a:off x="3764346" y="1828800"/>
            <a:ext cx="4312487" cy="1107996"/>
          </a:xfrm>
          <a:prstGeom prst="rect">
            <a:avLst/>
          </a:prstGeom>
          <a:noFill/>
        </p:spPr>
        <p:txBody>
          <a:bodyPr wrap="square" rtlCol="0">
            <a:spAutoFit/>
          </a:bodyPr>
          <a:lstStyle/>
          <a:p>
            <a:pPr algn="ctr" defTabSz="457200">
              <a:defRPr/>
            </a:pPr>
            <a:r>
              <a:rPr lang="en-US" sz="2400" b="1" dirty="0">
                <a:solidFill>
                  <a:srgbClr val="0070C0"/>
                </a:solidFill>
                <a:latin typeface="Arial" panose="020B0604020202020204" pitchFamily="34" charset="0"/>
                <a:ea typeface="Segoe UI" panose="020B0502040204020203" pitchFamily="34" charset="0"/>
                <a:cs typeface="Arial" panose="020B0604020202020204" pitchFamily="34" charset="0"/>
              </a:rPr>
              <a:t>www.lablue.com/providers </a:t>
            </a:r>
            <a:r>
              <a:rPr lang="en-US" sz="2400" dirty="0">
                <a:solidFill>
                  <a:srgbClr val="55565A"/>
                </a:solidFill>
                <a:latin typeface="Arial" panose="020B0604020202020204" pitchFamily="34" charset="0"/>
                <a:ea typeface="Segoe UI" panose="020B0502040204020203" pitchFamily="34" charset="0"/>
                <a:cs typeface="Arial" panose="020B0604020202020204" pitchFamily="34" charset="0"/>
              </a:rPr>
              <a:t>&gt;Resources &gt;Manuals</a:t>
            </a:r>
          </a:p>
          <a:p>
            <a:pPr defTabSz="457200">
              <a:defRPr/>
            </a:pPr>
            <a:endParaRPr lang="en-US" dirty="0">
              <a:solidFill>
                <a:srgbClr val="003359"/>
              </a:solidFill>
              <a:latin typeface="Corbel" panose="020B0503020204020204" pitchFamily="34" charset="0"/>
            </a:endParaRPr>
          </a:p>
        </p:txBody>
      </p:sp>
      <p:pic>
        <p:nvPicPr>
          <p:cNvPr id="2" name="Picture 1">
            <a:extLst>
              <a:ext uri="{FF2B5EF4-FFF2-40B4-BE49-F238E27FC236}">
                <a16:creationId xmlns:a16="http://schemas.microsoft.com/office/drawing/2014/main" id="{1378363D-B176-61F7-285B-E72045CD37EC}"/>
              </a:ext>
            </a:extLst>
          </p:cNvPr>
          <p:cNvPicPr>
            <a:picLocks noChangeAspect="1"/>
          </p:cNvPicPr>
          <p:nvPr/>
        </p:nvPicPr>
        <p:blipFill>
          <a:blip r:embed="rId4"/>
          <a:srcRect/>
          <a:stretch/>
        </p:blipFill>
        <p:spPr>
          <a:xfrm>
            <a:off x="5335911" y="2743200"/>
            <a:ext cx="1169358" cy="1513288"/>
          </a:xfrm>
          <a:prstGeom prst="rect">
            <a:avLst/>
          </a:prstGeom>
          <a:ln>
            <a:solidFill>
              <a:srgbClr val="54565B"/>
            </a:solidFill>
          </a:ln>
        </p:spPr>
      </p:pic>
      <p:sp>
        <p:nvSpPr>
          <p:cNvPr id="6" name="Slide Number Placeholder 5">
            <a:extLst>
              <a:ext uri="{FF2B5EF4-FFF2-40B4-BE49-F238E27FC236}">
                <a16:creationId xmlns:a16="http://schemas.microsoft.com/office/drawing/2014/main" id="{2CB653B5-9852-CE04-56AB-9A63363C5FD1}"/>
              </a:ext>
            </a:extLst>
          </p:cNvPr>
          <p:cNvSpPr>
            <a:spLocks noGrp="1"/>
          </p:cNvSpPr>
          <p:nvPr>
            <p:ph type="sldNum" sz="quarter" idx="12"/>
          </p:nvPr>
        </p:nvSpPr>
        <p:spPr/>
        <p:txBody>
          <a:bodyPr/>
          <a:lstStyle/>
          <a:p>
            <a:fld id="{6E0164D9-D6C1-A640-8D22-9F2FAF55BC19}" type="slidenum">
              <a:rPr lang="en-US" smtClean="0"/>
              <a:t>49</a:t>
            </a:fld>
            <a:endParaRPr lang="en-US"/>
          </a:p>
        </p:txBody>
      </p:sp>
    </p:spTree>
    <p:extLst>
      <p:ext uri="{BB962C8B-B14F-4D97-AF65-F5344CB8AC3E}">
        <p14:creationId xmlns:p14="http://schemas.microsoft.com/office/powerpoint/2010/main" val="410119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A2903-C07F-EF9C-59AB-CAE032ED296B}"/>
              </a:ext>
            </a:extLst>
          </p:cNvPr>
          <p:cNvSpPr>
            <a:spLocks noGrp="1"/>
          </p:cNvSpPr>
          <p:nvPr>
            <p:ph type="title"/>
          </p:nvPr>
        </p:nvSpPr>
        <p:spPr/>
        <p:txBody>
          <a:bodyPr>
            <a:normAutofit/>
          </a:bodyPr>
          <a:lstStyle/>
          <a:p>
            <a:pPr algn="l"/>
            <a:r>
              <a:rPr lang="en-US" sz="3600" dirty="0"/>
              <a:t>What is the BlueCard Program?</a:t>
            </a:r>
          </a:p>
        </p:txBody>
      </p:sp>
      <p:sp>
        <p:nvSpPr>
          <p:cNvPr id="5" name="Content Placeholder 4">
            <a:extLst>
              <a:ext uri="{FF2B5EF4-FFF2-40B4-BE49-F238E27FC236}">
                <a16:creationId xmlns:a16="http://schemas.microsoft.com/office/drawing/2014/main" id="{92332690-681F-D4D0-06A5-9831B4CCED22}"/>
              </a:ext>
            </a:extLst>
          </p:cNvPr>
          <p:cNvSpPr>
            <a:spLocks noGrp="1"/>
          </p:cNvSpPr>
          <p:nvPr>
            <p:ph idx="1"/>
          </p:nvPr>
        </p:nvSpPr>
        <p:spPr>
          <a:xfrm>
            <a:off x="360219" y="2282823"/>
            <a:ext cx="6404476" cy="4107294"/>
          </a:xfrm>
        </p:spPr>
        <p:txBody>
          <a:bodyPr>
            <a:normAutofit/>
          </a:bodyPr>
          <a:lstStyle/>
          <a:p>
            <a:pPr>
              <a:lnSpc>
                <a:spcPct val="110000"/>
              </a:lnSpc>
              <a:buFont typeface="Arial" panose="020B0604020202020204" pitchFamily="34" charset="0"/>
              <a:buChar char="•"/>
            </a:pPr>
            <a:r>
              <a:rPr lang="en-US" sz="1600" dirty="0">
                <a:solidFill>
                  <a:srgbClr val="55565A"/>
                </a:solidFill>
              </a:rPr>
              <a:t>A national program that enables members of one Blue Cross and Blue Shield (BCBS) plan to obtain in-network healthcare services while traveling or living in another BCBS Plan service area.</a:t>
            </a:r>
          </a:p>
          <a:p>
            <a:pPr>
              <a:lnSpc>
                <a:spcPct val="110000"/>
              </a:lnSpc>
              <a:buFont typeface="Arial" panose="020B0604020202020204" pitchFamily="34" charset="0"/>
              <a:buChar char="•"/>
            </a:pPr>
            <a:r>
              <a:rPr lang="en-US" sz="1600" dirty="0">
                <a:solidFill>
                  <a:srgbClr val="55565A"/>
                </a:solidFill>
              </a:rPr>
              <a:t>It links participating healthcare providers with other Blue Plans across the country, and in more than 200 countries and territories worldwide, through a single electronic network for professional, outpatient and inpatient claims processing and reimbursement.</a:t>
            </a:r>
          </a:p>
          <a:p>
            <a:pPr>
              <a:lnSpc>
                <a:spcPct val="110000"/>
              </a:lnSpc>
              <a:buFont typeface="Arial" panose="020B0604020202020204" pitchFamily="34" charset="0"/>
              <a:buChar char="•"/>
            </a:pPr>
            <a:r>
              <a:rPr lang="en-US" sz="1600" dirty="0">
                <a:solidFill>
                  <a:srgbClr val="55565A"/>
                </a:solidFill>
              </a:rPr>
              <a:t>Members have access to participating doctors and hospitals worldwide.</a:t>
            </a:r>
          </a:p>
        </p:txBody>
      </p:sp>
      <p:pic>
        <p:nvPicPr>
          <p:cNvPr id="6" name="Picture 5">
            <a:extLst>
              <a:ext uri="{FF2B5EF4-FFF2-40B4-BE49-F238E27FC236}">
                <a16:creationId xmlns:a16="http://schemas.microsoft.com/office/drawing/2014/main" id="{4ED74BB6-3A36-3886-3FCC-B2AA3C07A78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4560"/>
          <a:stretch/>
        </p:blipFill>
        <p:spPr>
          <a:xfrm>
            <a:off x="8149223" y="3320346"/>
            <a:ext cx="3343412" cy="3092648"/>
          </a:xfrm>
          <a:prstGeom prst="rect">
            <a:avLst/>
          </a:prstGeom>
        </p:spPr>
      </p:pic>
      <p:sp>
        <p:nvSpPr>
          <p:cNvPr id="7" name="TextBox 6">
            <a:extLst>
              <a:ext uri="{FF2B5EF4-FFF2-40B4-BE49-F238E27FC236}">
                <a16:creationId xmlns:a16="http://schemas.microsoft.com/office/drawing/2014/main" id="{8FD35492-BB23-9058-ECC7-C1239F3E0D23}"/>
              </a:ext>
            </a:extLst>
          </p:cNvPr>
          <p:cNvSpPr txBox="1"/>
          <p:nvPr/>
        </p:nvSpPr>
        <p:spPr>
          <a:xfrm>
            <a:off x="7857931" y="1735495"/>
            <a:ext cx="3272855" cy="1354217"/>
          </a:xfrm>
          <a:prstGeom prst="rect">
            <a:avLst/>
          </a:prstGeom>
          <a:solidFill>
            <a:srgbClr val="E1EBF7">
              <a:alpha val="25000"/>
            </a:srgbClr>
          </a:solidFill>
          <a:ln w="3175">
            <a:solidFill>
              <a:srgbClr val="0A437C"/>
            </a:solidFill>
          </a:ln>
          <a:effectLst>
            <a:glow>
              <a:schemeClr val="accent4">
                <a:satMod val="175000"/>
                <a:alpha val="88000"/>
              </a:schemeClr>
            </a:glow>
          </a:effectLst>
          <a:scene3d>
            <a:camera prst="orthographicFront"/>
            <a:lightRig rig="threePt" dir="t"/>
          </a:scene3d>
          <a:sp3d>
            <a:bevelT/>
          </a:sp3d>
        </p:spPr>
        <p:txBody>
          <a:bodyPr wrap="square" rtlCol="0">
            <a:spAutoFit/>
          </a:body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DID YOU KNOW?</a:t>
            </a:r>
          </a:p>
          <a:p>
            <a:pPr algn="ct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dirty="0">
                <a:solidFill>
                  <a:schemeClr val="tx1">
                    <a:lumMod val="65000"/>
                    <a:lumOff val="35000"/>
                  </a:schemeClr>
                </a:solidFill>
                <a:latin typeface="Arial" panose="020B0604020202020204" pitchFamily="34" charset="0"/>
                <a:cs typeface="Arial" panose="020B0604020202020204" pitchFamily="34" charset="0"/>
              </a:rPr>
              <a:t>More than 430,000 members from other Blue Plans </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reside in Louisiana.</a:t>
            </a:r>
          </a:p>
        </p:txBody>
      </p:sp>
      <p:sp>
        <p:nvSpPr>
          <p:cNvPr id="2" name="Slide Number Placeholder 1">
            <a:extLst>
              <a:ext uri="{FF2B5EF4-FFF2-40B4-BE49-F238E27FC236}">
                <a16:creationId xmlns:a16="http://schemas.microsoft.com/office/drawing/2014/main" id="{C591484A-FB36-476A-5DAA-A5CF181E44DF}"/>
              </a:ext>
            </a:extLst>
          </p:cNvPr>
          <p:cNvSpPr>
            <a:spLocks noGrp="1"/>
          </p:cNvSpPr>
          <p:nvPr>
            <p:ph type="sldNum" sz="quarter" idx="12"/>
          </p:nvPr>
        </p:nvSpPr>
        <p:spPr/>
        <p:txBody>
          <a:bodyPr/>
          <a:lstStyle/>
          <a:p>
            <a:fld id="{6E0164D9-D6C1-A640-8D22-9F2FAF55BC19}" type="slidenum">
              <a:rPr lang="en-US" smtClean="0"/>
              <a:t>5</a:t>
            </a:fld>
            <a:endParaRPr lang="en-US"/>
          </a:p>
        </p:txBody>
      </p:sp>
    </p:spTree>
    <p:extLst>
      <p:ext uri="{BB962C8B-B14F-4D97-AF65-F5344CB8AC3E}">
        <p14:creationId xmlns:p14="http://schemas.microsoft.com/office/powerpoint/2010/main" val="2442739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95BD-4365-B813-8D49-546D6516791A}"/>
              </a:ext>
            </a:extLst>
          </p:cNvPr>
          <p:cNvSpPr>
            <a:spLocks noGrp="1"/>
          </p:cNvSpPr>
          <p:nvPr>
            <p:ph type="ctrTitle"/>
          </p:nvPr>
        </p:nvSpPr>
        <p:spPr>
          <a:xfrm>
            <a:off x="595744" y="4213085"/>
            <a:ext cx="11000509" cy="982373"/>
          </a:xfrm>
        </p:spPr>
        <p:txBody>
          <a:bodyPr>
            <a:normAutofit/>
          </a:bodyPr>
          <a:lstStyle/>
          <a:p>
            <a:pPr algn="ctr"/>
            <a:r>
              <a:rPr lang="en-US" sz="4800" dirty="0"/>
              <a:t>Support</a:t>
            </a:r>
            <a:endParaRPr lang="en-US" sz="4400" dirty="0"/>
          </a:p>
        </p:txBody>
      </p:sp>
      <p:sp>
        <p:nvSpPr>
          <p:cNvPr id="4" name="Slide Number Placeholder 3">
            <a:extLst>
              <a:ext uri="{FF2B5EF4-FFF2-40B4-BE49-F238E27FC236}">
                <a16:creationId xmlns:a16="http://schemas.microsoft.com/office/drawing/2014/main" id="{6DA24C5B-D546-6BFC-4E3E-CA8550F35F76}"/>
              </a:ext>
            </a:extLst>
          </p:cNvPr>
          <p:cNvSpPr>
            <a:spLocks noGrp="1"/>
          </p:cNvSpPr>
          <p:nvPr>
            <p:ph type="sldNum" sz="quarter" idx="12"/>
          </p:nvPr>
        </p:nvSpPr>
        <p:spPr/>
        <p:txBody>
          <a:bodyPr/>
          <a:lstStyle/>
          <a:p>
            <a:fld id="{6E0164D9-D6C1-A640-8D22-9F2FAF55BC19}" type="slidenum">
              <a:rPr lang="en-US" smtClean="0"/>
              <a:pPr/>
              <a:t>50</a:t>
            </a:fld>
            <a:endParaRPr lang="en-US"/>
          </a:p>
        </p:txBody>
      </p:sp>
    </p:spTree>
    <p:extLst>
      <p:ext uri="{BB962C8B-B14F-4D97-AF65-F5344CB8AC3E}">
        <p14:creationId xmlns:p14="http://schemas.microsoft.com/office/powerpoint/2010/main" val="3199088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DB94C7-5DEB-E8D7-C81C-6DBA4922EF5A}"/>
              </a:ext>
            </a:extLst>
          </p:cNvPr>
          <p:cNvSpPr/>
          <p:nvPr/>
        </p:nvSpPr>
        <p:spPr bwMode="auto">
          <a:xfrm>
            <a:off x="1884535" y="6093570"/>
            <a:ext cx="8229600" cy="612031"/>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15" name="Rectangle 9">
            <a:extLst>
              <a:ext uri="{FF2B5EF4-FFF2-40B4-BE49-F238E27FC236}">
                <a16:creationId xmlns:a16="http://schemas.microsoft.com/office/drawing/2014/main" id="{56AD9563-208C-4B67-BCE0-08DAA3E2C9CE}"/>
              </a:ext>
            </a:extLst>
          </p:cNvPr>
          <p:cNvSpPr>
            <a:spLocks noChangeArrowheads="1"/>
          </p:cNvSpPr>
          <p:nvPr/>
        </p:nvSpPr>
        <p:spPr bwMode="auto">
          <a:xfrm>
            <a:off x="456884" y="1855027"/>
            <a:ext cx="8062800" cy="754528"/>
          </a:xfrm>
          <a:prstGeom prst="rect">
            <a:avLst/>
          </a:prstGeom>
          <a:noFill/>
          <a:ln w="9525">
            <a:noFill/>
            <a:miter lim="800000"/>
            <a:headEnd/>
            <a:tailEnd/>
          </a:ln>
        </p:spPr>
        <p:txBody>
          <a:bodyPr anchor="ctr">
            <a:noAutofit/>
          </a:bodyPr>
          <a:lstStyle/>
          <a:p>
            <a:pPr defTabSz="457200">
              <a:spcAft>
                <a:spcPts val="600"/>
              </a:spcAft>
              <a:defRPr/>
            </a:pPr>
            <a:r>
              <a:rPr lang="en-US" b="1" dirty="0">
                <a:solidFill>
                  <a:srgbClr val="55565A"/>
                </a:solidFill>
                <a:latin typeface="Arial" panose="020B0604020202020204" pitchFamily="34" charset="0"/>
                <a:ea typeface="Segoe UI" panose="020B0502040204020203" pitchFamily="34" charset="0"/>
                <a:cs typeface="Arial" panose="020B0604020202020204" pitchFamily="34" charset="0"/>
              </a:rPr>
              <a:t>Jami Zachary </a:t>
            </a:r>
            <a:r>
              <a:rPr lang="en-US" sz="1200" b="1" dirty="0">
                <a:solidFill>
                  <a:srgbClr val="55565A"/>
                </a:solidFill>
                <a:latin typeface="Arial" panose="020B0604020202020204" pitchFamily="34" charset="0"/>
                <a:ea typeface="Segoe UI" panose="020B0502040204020203" pitchFamily="34" charset="0"/>
                <a:cs typeface="Arial" panose="020B0604020202020204" pitchFamily="34" charset="0"/>
              </a:rPr>
              <a:t>Director</a:t>
            </a:r>
          </a:p>
          <a:p>
            <a:pPr defTabSz="457200">
              <a:spcAft>
                <a:spcPts val="600"/>
              </a:spcAft>
              <a:defRPr/>
            </a:pPr>
            <a:r>
              <a:rPr lang="en-US" b="1" dirty="0">
                <a:solidFill>
                  <a:srgbClr val="55565A"/>
                </a:solidFill>
                <a:latin typeface="Arial" panose="020B0604020202020204" pitchFamily="34" charset="0"/>
                <a:cs typeface="Arial" panose="020B0604020202020204" pitchFamily="34" charset="0"/>
              </a:rPr>
              <a:t>Paden Mouton </a:t>
            </a:r>
            <a:r>
              <a:rPr lang="en-US" sz="1200" b="1" dirty="0">
                <a:solidFill>
                  <a:srgbClr val="55565A"/>
                </a:solidFill>
                <a:latin typeface="Arial" panose="020B0604020202020204" pitchFamily="34" charset="0"/>
                <a:cs typeface="Arial" panose="020B0604020202020204" pitchFamily="34" charset="0"/>
              </a:rPr>
              <a:t>Provider Relations Manager</a:t>
            </a:r>
          </a:p>
          <a:p>
            <a:pPr defTabSz="457200">
              <a:spcAft>
                <a:spcPts val="600"/>
              </a:spcAft>
              <a:defRPr/>
            </a:pPr>
            <a:r>
              <a:rPr lang="en-US" b="1" dirty="0">
                <a:solidFill>
                  <a:srgbClr val="55565A"/>
                </a:solidFill>
                <a:latin typeface="Arial" panose="020B0604020202020204" pitchFamily="34" charset="0"/>
                <a:cs typeface="Arial" panose="020B0604020202020204" pitchFamily="34" charset="0"/>
              </a:rPr>
              <a:t>Mary </a:t>
            </a:r>
            <a:r>
              <a:rPr lang="en-US" b="1" dirty="0" err="1">
                <a:solidFill>
                  <a:srgbClr val="55565A"/>
                </a:solidFill>
                <a:latin typeface="Arial" panose="020B0604020202020204" pitchFamily="34" charset="0"/>
                <a:cs typeface="Arial" panose="020B0604020202020204" pitchFamily="34" charset="0"/>
              </a:rPr>
              <a:t>Reising</a:t>
            </a:r>
            <a:r>
              <a:rPr lang="en-US" b="1" dirty="0">
                <a:solidFill>
                  <a:srgbClr val="55565A"/>
                </a:solidFill>
                <a:latin typeface="Arial" panose="020B0604020202020204" pitchFamily="34" charset="0"/>
                <a:cs typeface="Arial" panose="020B0604020202020204" pitchFamily="34" charset="0"/>
              </a:rPr>
              <a:t> </a:t>
            </a:r>
            <a:r>
              <a:rPr lang="en-US" sz="1200" b="1" dirty="0">
                <a:solidFill>
                  <a:srgbClr val="55565A"/>
                </a:solidFill>
                <a:latin typeface="Arial" panose="020B0604020202020204" pitchFamily="34" charset="0"/>
                <a:cs typeface="Arial" panose="020B0604020202020204" pitchFamily="34" charset="0"/>
              </a:rPr>
              <a:t>Health System Representative</a:t>
            </a:r>
          </a:p>
          <a:p>
            <a:pPr defTabSz="457200">
              <a:spcAft>
                <a:spcPts val="600"/>
              </a:spcAft>
              <a:defRPr/>
            </a:pPr>
            <a:endParaRPr lang="en-US" sz="1200" b="1"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sp>
        <p:nvSpPr>
          <p:cNvPr id="16" name="Text Box 3">
            <a:extLst>
              <a:ext uri="{FF2B5EF4-FFF2-40B4-BE49-F238E27FC236}">
                <a16:creationId xmlns:a16="http://schemas.microsoft.com/office/drawing/2014/main" id="{57BE933A-04AC-4C74-A592-F1C2977EB8CF}"/>
              </a:ext>
            </a:extLst>
          </p:cNvPr>
          <p:cNvSpPr txBox="1">
            <a:spLocks noChangeArrowheads="1"/>
          </p:cNvSpPr>
          <p:nvPr/>
        </p:nvSpPr>
        <p:spPr bwMode="auto">
          <a:xfrm>
            <a:off x="905632" y="2744322"/>
            <a:ext cx="4823364" cy="3754874"/>
          </a:xfrm>
          <a:prstGeom prst="rect">
            <a:avLst/>
          </a:prstGeom>
          <a:noFill/>
          <a:ln w="9525">
            <a:noFill/>
            <a:miter lim="800000"/>
            <a:headEnd/>
            <a:tailEnd/>
          </a:ln>
        </p:spPr>
        <p:txBody>
          <a:bodyPr wrap="square">
            <a:spAutoFit/>
          </a:bodyPr>
          <a:lstStyle/>
          <a:p>
            <a:pPr indent="-342900">
              <a:defRPr/>
            </a:pPr>
            <a: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t>Brittney Brooks</a:t>
            </a:r>
          </a:p>
          <a:p>
            <a:pPr indent="-342900">
              <a:spcAft>
                <a:spcPts val="1200"/>
              </a:spcAft>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Acadia, Allen, Cameron, Evangeline, Iberia, Jefferson Davis, St. Charles, St. Mary, St. John the Baptist, St. Landry, Vermillion</a:t>
            </a:r>
          </a:p>
          <a:p>
            <a:pPr indent="-342900">
              <a:spcAft>
                <a:spcPts val="1200"/>
              </a:spcAft>
              <a:defRPr/>
            </a:pPr>
            <a: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t>Marie Davis, </a:t>
            </a:r>
            <a:r>
              <a:rPr lang="en-US" sz="1100" b="1" dirty="0">
                <a:solidFill>
                  <a:srgbClr val="55565A"/>
                </a:solidFill>
                <a:latin typeface="Arial" panose="020B0604020202020204" pitchFamily="34" charset="0"/>
                <a:ea typeface="Segoe UI" panose="020B0502040204020203" pitchFamily="34" charset="0"/>
                <a:cs typeface="Arial" panose="020B0604020202020204" pitchFamily="34" charset="0"/>
              </a:rPr>
              <a:t>Senior Provider Relations Representative</a:t>
            </a:r>
            <a:b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Avoyelles, Beauregard, Caldwell, Catahoula, Concordia, East Carroll, Franklin, LaSalle,  Madison, Morehouse, Ouachita, Rapides, Richland, Tensas, Vernon, West Carroll</a:t>
            </a:r>
          </a:p>
          <a:p>
            <a:pPr indent="-342900">
              <a:spcAft>
                <a:spcPts val="1200"/>
              </a:spcAft>
              <a:defRPr/>
            </a:pPr>
            <a: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t>Brittany Fields</a:t>
            </a:r>
            <a:b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Iberville, Jefferson, Orleans, Plaquemines, St. Bernard, St. James</a:t>
            </a:r>
          </a:p>
          <a:p>
            <a:pPr indent="-342900">
              <a:spcAft>
                <a:spcPts val="1200"/>
              </a:spcAft>
              <a:defRPr/>
            </a:pPr>
            <a: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t>Mary Guy</a:t>
            </a:r>
            <a:b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East Feliciana, Lafourche, Livingston, Pointe Coupee, St. Helena, St. Martin, St. Tammany, Tangipahoa, Terrebonne, Washington, West Feliciana </a:t>
            </a:r>
          </a:p>
          <a:p>
            <a:pPr indent="-342900">
              <a:spcAft>
                <a:spcPts val="1200"/>
              </a:spcAft>
              <a:defRPr/>
            </a:pPr>
            <a:endParaRPr lang="en-US" sz="1200" dirty="0">
              <a:solidFill>
                <a:srgbClr val="007EBF">
                  <a:lumMod val="95000"/>
                  <a:lumOff val="5000"/>
                </a:srgbClr>
              </a:solidFill>
              <a:latin typeface="Arial" panose="020B0604020202020204" pitchFamily="34" charset="0"/>
              <a:ea typeface="Segoe UI" panose="020B0502040204020203" pitchFamily="34" charset="0"/>
              <a:cs typeface="Arial" panose="020B0604020202020204" pitchFamily="34" charset="0"/>
            </a:endParaRPr>
          </a:p>
          <a:p>
            <a:pPr indent="-342900" defTabSz="457200">
              <a:spcAft>
                <a:spcPts val="1200"/>
              </a:spcAft>
              <a:defRPr/>
            </a:pPr>
            <a:endParaRPr lang="en-US" sz="1200" dirty="0">
              <a:solidFill>
                <a:srgbClr val="007EBF">
                  <a:lumMod val="95000"/>
                  <a:lumOff val="5000"/>
                </a:srgbClr>
              </a:solidFill>
              <a:latin typeface="Arial" panose="020B0604020202020204" pitchFamily="34" charset="0"/>
              <a:ea typeface="Segoe UI" panose="020B0502040204020203" pitchFamily="34" charset="0"/>
              <a:cs typeface="Arial" panose="020B0604020202020204" pitchFamily="34" charset="0"/>
            </a:endParaRPr>
          </a:p>
        </p:txBody>
      </p:sp>
      <p:sp>
        <p:nvSpPr>
          <p:cNvPr id="17" name="Rectangle 16">
            <a:extLst>
              <a:ext uri="{FF2B5EF4-FFF2-40B4-BE49-F238E27FC236}">
                <a16:creationId xmlns:a16="http://schemas.microsoft.com/office/drawing/2014/main" id="{910C04E0-6351-4BC3-A0C9-9BDFED8371A3}"/>
              </a:ext>
            </a:extLst>
          </p:cNvPr>
          <p:cNvSpPr/>
          <p:nvPr/>
        </p:nvSpPr>
        <p:spPr>
          <a:xfrm>
            <a:off x="6267341" y="2817285"/>
            <a:ext cx="4938723" cy="2431435"/>
          </a:xfrm>
          <a:prstGeom prst="rect">
            <a:avLst/>
          </a:prstGeom>
        </p:spPr>
        <p:txBody>
          <a:bodyPr wrap="square">
            <a:spAutoFit/>
          </a:bodyPr>
          <a:lstStyle/>
          <a:p>
            <a:pPr indent="-342900" defTabSz="457200">
              <a:defRPr/>
            </a:pPr>
            <a: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t>Melonie Martin</a:t>
            </a:r>
            <a:b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Ascension, East Baton Rouge, West Baton Rouge</a:t>
            </a:r>
          </a:p>
          <a:p>
            <a:pPr indent="-342900" defTabSz="457200">
              <a:defRPr/>
            </a:pPr>
            <a:endPar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indent="-342900" defTabSz="457200">
              <a:defRPr/>
            </a:pPr>
            <a: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t>Lisa Roth</a:t>
            </a:r>
          </a:p>
          <a:p>
            <a:pPr indent="-342900" defTabSz="457200">
              <a:defRPr/>
            </a:pP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Online Portal Training</a:t>
            </a:r>
          </a:p>
          <a:p>
            <a:pPr indent="-342900" defTabSz="457200">
              <a:defRPr/>
            </a:pPr>
            <a:endPar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indent="-342900" defTabSz="457200">
              <a:defRPr/>
            </a:pPr>
            <a: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t>Amber Strahan</a:t>
            </a:r>
            <a:br>
              <a:rPr lang="en-US" sz="1400" b="1"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t>Assumption, Bienville, Bossier, Caddo, Claiborne, Desoto, Grant, Jackson, Lincoln, Natchitoches, Red River, Sabine, Union, Webster, Winn</a:t>
            </a:r>
          </a:p>
          <a:p>
            <a:pPr indent="-342900" defTabSz="457200">
              <a:defRPr/>
            </a:pPr>
            <a:br>
              <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rPr>
            </a:br>
            <a:endParaRPr lang="en-US" sz="1200"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sp>
        <p:nvSpPr>
          <p:cNvPr id="20" name="Rectangle 9">
            <a:extLst>
              <a:ext uri="{FF2B5EF4-FFF2-40B4-BE49-F238E27FC236}">
                <a16:creationId xmlns:a16="http://schemas.microsoft.com/office/drawing/2014/main" id="{DED44989-8E21-4876-B75C-1634F4006B92}"/>
              </a:ext>
            </a:extLst>
          </p:cNvPr>
          <p:cNvSpPr>
            <a:spLocks noChangeArrowheads="1"/>
          </p:cNvSpPr>
          <p:nvPr/>
        </p:nvSpPr>
        <p:spPr bwMode="auto">
          <a:xfrm>
            <a:off x="1524000" y="6228337"/>
            <a:ext cx="8894318" cy="338554"/>
          </a:xfrm>
          <a:prstGeom prst="rect">
            <a:avLst/>
          </a:prstGeom>
          <a:noFill/>
          <a:ln w="9525">
            <a:noFill/>
            <a:miter lim="800000"/>
            <a:headEnd/>
            <a:tailEnd/>
          </a:ln>
        </p:spPr>
        <p:txBody>
          <a:bodyPr wrap="square" anchor="ctr">
            <a:spAutoFit/>
          </a:bodyPr>
          <a:lstStyle/>
          <a:p>
            <a:pPr algn="ctr" defTabSz="457200">
              <a:spcAft>
                <a:spcPct val="100000"/>
              </a:spcAft>
              <a:tabLst>
                <a:tab pos="2919413" algn="l"/>
              </a:tabLst>
              <a:defRPr/>
            </a:pPr>
            <a:r>
              <a:rPr lang="en-US" sz="1600" b="1" dirty="0">
                <a:solidFill>
                  <a:srgbClr val="55565A"/>
                </a:solidFill>
                <a:latin typeface="Arial" panose="020B0604020202020204" pitchFamily="34" charset="0"/>
                <a:ea typeface="Segoe UI" panose="020B0502040204020203" pitchFamily="34" charset="0"/>
                <a:cs typeface="Arial" panose="020B0604020202020204" pitchFamily="34" charset="0"/>
              </a:rPr>
              <a:t>provider.relations@lablue.com   </a:t>
            </a: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a:t>
            </a:r>
            <a:r>
              <a:rPr lang="en-US" sz="1600" b="1" dirty="0">
                <a:solidFill>
                  <a:srgbClr val="55565A"/>
                </a:solidFill>
                <a:latin typeface="Arial" panose="020B0604020202020204" pitchFamily="34" charset="0"/>
                <a:ea typeface="Segoe UI" panose="020B0502040204020203" pitchFamily="34" charset="0"/>
                <a:cs typeface="Arial" panose="020B0604020202020204" pitchFamily="34" charset="0"/>
              </a:rPr>
              <a:t>    </a:t>
            </a: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1-800-716-2299, option 4</a:t>
            </a:r>
            <a:endParaRPr lang="en-US" sz="1600" u="sng"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sp>
        <p:nvSpPr>
          <p:cNvPr id="6" name="Title 1">
            <a:extLst>
              <a:ext uri="{FF2B5EF4-FFF2-40B4-BE49-F238E27FC236}">
                <a16:creationId xmlns:a16="http://schemas.microsoft.com/office/drawing/2014/main" id="{4B66B86B-8847-1EAA-E36D-272BB2F17A0E}"/>
              </a:ext>
            </a:extLst>
          </p:cNvPr>
          <p:cNvSpPr>
            <a:spLocks noGrp="1"/>
          </p:cNvSpPr>
          <p:nvPr>
            <p:ph type="title"/>
          </p:nvPr>
        </p:nvSpPr>
        <p:spPr>
          <a:xfrm>
            <a:off x="263553" y="642284"/>
            <a:ext cx="11471563" cy="1325563"/>
          </a:xfrm>
        </p:spPr>
        <p:txBody>
          <a:bodyPr>
            <a:normAutofit/>
          </a:bodyPr>
          <a:lstStyle/>
          <a:p>
            <a:pPr eaLnBrk="1" hangingPunct="1"/>
            <a:r>
              <a:rPr lang="en-US" sz="3600" dirty="0"/>
              <a:t>Provider Relations</a:t>
            </a:r>
          </a:p>
        </p:txBody>
      </p:sp>
      <p:sp>
        <p:nvSpPr>
          <p:cNvPr id="3" name="Slide Number Placeholder 2">
            <a:extLst>
              <a:ext uri="{FF2B5EF4-FFF2-40B4-BE49-F238E27FC236}">
                <a16:creationId xmlns:a16="http://schemas.microsoft.com/office/drawing/2014/main" id="{B658D6C8-E162-FE1C-2200-A5CD0C5AC5AC}"/>
              </a:ext>
            </a:extLst>
          </p:cNvPr>
          <p:cNvSpPr>
            <a:spLocks noGrp="1"/>
          </p:cNvSpPr>
          <p:nvPr>
            <p:ph type="sldNum" sz="quarter" idx="12"/>
          </p:nvPr>
        </p:nvSpPr>
        <p:spPr/>
        <p:txBody>
          <a:bodyPr/>
          <a:lstStyle/>
          <a:p>
            <a:fld id="{6E0164D9-D6C1-A640-8D22-9F2FAF55BC19}" type="slidenum">
              <a:rPr lang="en-US" smtClean="0"/>
              <a:t>51</a:t>
            </a:fld>
            <a:endParaRPr lang="en-US"/>
          </a:p>
        </p:txBody>
      </p:sp>
    </p:spTree>
    <p:extLst>
      <p:ext uri="{BB962C8B-B14F-4D97-AF65-F5344CB8AC3E}">
        <p14:creationId xmlns:p14="http://schemas.microsoft.com/office/powerpoint/2010/main" val="926912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FF4E4C-F662-4865-B065-365E59BB31F8}"/>
              </a:ext>
            </a:extLst>
          </p:cNvPr>
          <p:cNvSpPr/>
          <p:nvPr/>
        </p:nvSpPr>
        <p:spPr bwMode="auto">
          <a:xfrm>
            <a:off x="1884535" y="6019801"/>
            <a:ext cx="8229600" cy="612031"/>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2" name="Title 1">
            <a:extLst>
              <a:ext uri="{FF2B5EF4-FFF2-40B4-BE49-F238E27FC236}">
                <a16:creationId xmlns:a16="http://schemas.microsoft.com/office/drawing/2014/main" id="{DAED330F-4415-40EF-B20B-77DB618EAB0D}"/>
              </a:ext>
            </a:extLst>
          </p:cNvPr>
          <p:cNvSpPr>
            <a:spLocks noGrp="1"/>
          </p:cNvSpPr>
          <p:nvPr>
            <p:ph type="title"/>
          </p:nvPr>
        </p:nvSpPr>
        <p:spPr>
          <a:xfrm>
            <a:off x="360217" y="660352"/>
            <a:ext cx="11471563" cy="1325563"/>
          </a:xfrm>
        </p:spPr>
        <p:txBody>
          <a:bodyPr>
            <a:normAutofit/>
          </a:bodyPr>
          <a:lstStyle/>
          <a:p>
            <a:pPr eaLnBrk="1" hangingPunct="1"/>
            <a:r>
              <a:rPr lang="en-US" sz="3600" dirty="0"/>
              <a:t>Provider Contracting</a:t>
            </a:r>
          </a:p>
        </p:txBody>
      </p:sp>
      <p:sp>
        <p:nvSpPr>
          <p:cNvPr id="7" name="Rectangle 9">
            <a:extLst>
              <a:ext uri="{FF2B5EF4-FFF2-40B4-BE49-F238E27FC236}">
                <a16:creationId xmlns:a16="http://schemas.microsoft.com/office/drawing/2014/main" id="{771239FA-EFC6-4568-AD6C-8BEF01D476EB}"/>
              </a:ext>
            </a:extLst>
          </p:cNvPr>
          <p:cNvSpPr>
            <a:spLocks noChangeArrowheads="1"/>
          </p:cNvSpPr>
          <p:nvPr/>
        </p:nvSpPr>
        <p:spPr bwMode="auto">
          <a:xfrm>
            <a:off x="1402517" y="6171927"/>
            <a:ext cx="9144000" cy="307777"/>
          </a:xfrm>
          <a:prstGeom prst="rect">
            <a:avLst/>
          </a:prstGeom>
          <a:noFill/>
          <a:ln w="9525">
            <a:noFill/>
            <a:miter lim="800000"/>
            <a:headEnd/>
            <a:tailEnd/>
          </a:ln>
        </p:spPr>
        <p:txBody>
          <a:bodyPr wrap="square" anchor="ctr">
            <a:spAutoFit/>
          </a:bodyPr>
          <a:lstStyle/>
          <a:p>
            <a:pPr algn="ctr" defTabSz="457200">
              <a:spcAft>
                <a:spcPct val="100000"/>
              </a:spcAft>
              <a:tabLst>
                <a:tab pos="2919267" algn="l"/>
              </a:tabLst>
              <a:defRPr/>
            </a:pPr>
            <a:r>
              <a:rPr lang="en-US" sz="14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provider.contracting@lablue.com</a:t>
            </a:r>
            <a:r>
              <a:rPr lang="en-US" sz="14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    1-800-716-2299, option 1</a:t>
            </a:r>
            <a:endParaRPr lang="en-US" sz="1400" u="sng"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p:txBody>
      </p:sp>
      <p:sp>
        <p:nvSpPr>
          <p:cNvPr id="3" name="Rectangle 9">
            <a:extLst>
              <a:ext uri="{FF2B5EF4-FFF2-40B4-BE49-F238E27FC236}">
                <a16:creationId xmlns:a16="http://schemas.microsoft.com/office/drawing/2014/main" id="{260D178E-0695-C169-EDB5-E8694F3A962B}"/>
              </a:ext>
            </a:extLst>
          </p:cNvPr>
          <p:cNvSpPr>
            <a:spLocks noChangeArrowheads="1"/>
          </p:cNvSpPr>
          <p:nvPr/>
        </p:nvSpPr>
        <p:spPr bwMode="auto">
          <a:xfrm>
            <a:off x="360217" y="1712706"/>
            <a:ext cx="8503489" cy="482075"/>
          </a:xfrm>
          <a:prstGeom prst="rect">
            <a:avLst/>
          </a:prstGeom>
          <a:noFill/>
          <a:ln w="9525">
            <a:noFill/>
            <a:miter lim="800000"/>
            <a:headEnd/>
            <a:tailEnd/>
          </a:ln>
        </p:spPr>
        <p:txBody>
          <a:bodyPr anchor="ctr">
            <a:noAutofit/>
          </a:bodyPr>
          <a:lstStyle/>
          <a:p>
            <a:pPr defTabSz="457200">
              <a:spcAft>
                <a:spcPts val="600"/>
              </a:spcAft>
              <a:defRPr/>
            </a:pP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Jason Heck, Director –</a:t>
            </a:r>
            <a:r>
              <a:rPr lang="en-US"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jason.heck@lablue.com</a:t>
            </a:r>
            <a:endParaRPr lang="en-US"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defTabSz="457200">
              <a:spcAft>
                <a:spcPts val="600"/>
              </a:spcAft>
              <a:defRPr/>
            </a:pPr>
            <a:endParaRPr lang="en-US" sz="2000" b="1" u="sng"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02E82C63-E73B-5AE8-AC7A-498ADBC141A2}"/>
              </a:ext>
            </a:extLst>
          </p:cNvPr>
          <p:cNvSpPr/>
          <p:nvPr/>
        </p:nvSpPr>
        <p:spPr>
          <a:xfrm>
            <a:off x="671804" y="1985915"/>
            <a:ext cx="11159976" cy="4108817"/>
          </a:xfrm>
          <a:prstGeom prst="rect">
            <a:avLst/>
          </a:prstGeom>
        </p:spPr>
        <p:txBody>
          <a:bodyPr wrap="square">
            <a:spAutoFit/>
          </a:bodyPr>
          <a:lstStyle/>
          <a:p>
            <a:pPr marL="3175" defTabSz="457200">
              <a:buSzPct val="80000"/>
              <a:defRPr/>
            </a:pPr>
            <a:r>
              <a:rPr lang="en-US" sz="1200" b="1" dirty="0">
                <a:solidFill>
                  <a:schemeClr val="tx1">
                    <a:lumMod val="75000"/>
                    <a:lumOff val="25000"/>
                  </a:schemeClr>
                </a:solidFill>
                <a:latin typeface="Arial" panose="020B0604020202020204" pitchFamily="34" charset="0"/>
                <a:cs typeface="Arial" panose="020B0604020202020204" pitchFamily="34" charset="0"/>
              </a:rPr>
              <a:t>Diana Bercaw, Lead Provider Network Development Representative </a:t>
            </a:r>
            <a:r>
              <a:rPr lang="en-US" sz="12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r>
              <a:rPr lang="en-US" sz="12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200" b="1" dirty="0">
                <a:solidFill>
                  <a:schemeClr val="tx1">
                    <a:lumMod val="75000"/>
                    <a:lumOff val="25000"/>
                  </a:schemeClr>
                </a:solidFill>
                <a:latin typeface="Arial" panose="020B0604020202020204" pitchFamily="34" charset="0"/>
                <a:cs typeface="Arial" panose="020B0604020202020204" pitchFamily="34" charset="0"/>
              </a:rPr>
              <a:t>diana.bercaw@lablue.com</a:t>
            </a:r>
          </a:p>
          <a:p>
            <a:pPr defTabSz="457200">
              <a:defRPr/>
            </a:pP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Jefferson, Orleans, Plaquemines and St. Bernard parishes</a:t>
            </a:r>
          </a:p>
          <a:p>
            <a:pPr defTabSz="457200">
              <a:defRPr/>
            </a:pPr>
            <a:endPar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3175" defTabSz="457200">
              <a:buSzPct val="80000"/>
              <a:defRPr/>
            </a:pPr>
            <a:r>
              <a:rPr lang="en-US" sz="1200" b="1" dirty="0">
                <a:solidFill>
                  <a:schemeClr val="tx1">
                    <a:lumMod val="75000"/>
                    <a:lumOff val="25000"/>
                  </a:schemeClr>
                </a:solidFill>
                <a:latin typeface="Arial" panose="020B0604020202020204" pitchFamily="34" charset="0"/>
                <a:cs typeface="Arial" panose="020B0604020202020204" pitchFamily="34" charset="0"/>
              </a:rPr>
              <a:t>Jordan Black, Sr. Provider Network Development Representative </a:t>
            </a:r>
            <a:r>
              <a:rPr lang="en-US" sz="12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r>
              <a:rPr lang="en-US" sz="12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jordan.black</a:t>
            </a:r>
            <a:r>
              <a:rPr lang="en-US" sz="1200" b="1" dirty="0">
                <a:solidFill>
                  <a:schemeClr val="tx1">
                    <a:lumMod val="75000"/>
                    <a:lumOff val="25000"/>
                  </a:schemeClr>
                </a:solidFill>
                <a:latin typeface="Arial" panose="020B0604020202020204" pitchFamily="34" charset="0"/>
                <a:cs typeface="Arial" panose="020B0604020202020204" pitchFamily="34" charset="0"/>
              </a:rPr>
              <a:t>@lablue.com</a:t>
            </a:r>
          </a:p>
          <a:p>
            <a:pPr defTabSz="457200">
              <a:defRPr/>
            </a:pPr>
            <a:r>
              <a:rPr lang="en-US" sz="12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Acadia, Evangeline, Iberia, Lafayette, St. Landry, St. Martin,</a:t>
            </a: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St. Mary and </a:t>
            </a:r>
            <a:r>
              <a:rPr lang="en-US" sz="12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Vermilion </a:t>
            </a: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parishes</a:t>
            </a:r>
          </a:p>
          <a:p>
            <a:pPr defTabSz="457200">
              <a:defRPr/>
            </a:pPr>
            <a:endPar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3175" defTabSz="457200">
              <a:buSzPct val="80000"/>
              <a:defRPr/>
            </a:pPr>
            <a:r>
              <a:rPr lang="en-US" sz="1200" b="1" dirty="0">
                <a:solidFill>
                  <a:schemeClr val="tx1">
                    <a:lumMod val="75000"/>
                    <a:lumOff val="25000"/>
                  </a:schemeClr>
                </a:solidFill>
                <a:latin typeface="Arial" panose="020B0604020202020204" pitchFamily="34" charset="0"/>
                <a:cs typeface="Arial" panose="020B0604020202020204" pitchFamily="34" charset="0"/>
              </a:rPr>
              <a:t>Sue Condon, Lead Network Development &amp; Contracting Representative </a:t>
            </a:r>
            <a:r>
              <a:rPr lang="en-US" sz="12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r>
              <a:rPr lang="en-US" sz="12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200" b="1" dirty="0">
                <a:solidFill>
                  <a:schemeClr val="tx1">
                    <a:lumMod val="75000"/>
                    <a:lumOff val="25000"/>
                  </a:schemeClr>
                </a:solidFill>
                <a:latin typeface="Arial" panose="020B0604020202020204" pitchFamily="34" charset="0"/>
                <a:cs typeface="Arial" panose="020B0604020202020204" pitchFamily="34" charset="0"/>
              </a:rPr>
              <a:t>sue.condon@lablue.com</a:t>
            </a:r>
          </a:p>
          <a:p>
            <a:pPr defTabSz="457200">
              <a:defRPr/>
            </a:pP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West Feliciana, East Feliciana, St. Helena, Pointe Coupee, West Baton Rouge, East Baton Rouge, Livingston, Ascension and Iberville parishes</a:t>
            </a:r>
          </a:p>
          <a:p>
            <a:pPr defTabSz="457200">
              <a:defRPr/>
            </a:pPr>
            <a:endPar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3175" defTabSz="457200">
              <a:buSzPct val="80000"/>
              <a:defRPr/>
            </a:pPr>
            <a:r>
              <a:rPr lang="en-US" sz="1200" b="1" dirty="0">
                <a:solidFill>
                  <a:schemeClr val="tx1">
                    <a:lumMod val="75000"/>
                    <a:lumOff val="25000"/>
                  </a:schemeClr>
                </a:solidFill>
                <a:latin typeface="Arial" panose="020B0604020202020204" pitchFamily="34" charset="0"/>
                <a:cs typeface="Arial" panose="020B0604020202020204" pitchFamily="34" charset="0"/>
              </a:rPr>
              <a:t>Kim Jones, Provider Network Development Representative </a:t>
            </a:r>
            <a:r>
              <a:rPr lang="en-US" sz="1200" dirty="0">
                <a:solidFill>
                  <a:schemeClr val="tx1">
                    <a:lumMod val="75000"/>
                    <a:lumOff val="25000"/>
                  </a:schemeClr>
                </a:solidFill>
                <a:latin typeface="Arial" panose="020B0604020202020204" pitchFamily="34" charset="0"/>
                <a:cs typeface="Arial" panose="020B0604020202020204" pitchFamily="34" charset="0"/>
              </a:rPr>
              <a:t>–</a:t>
            </a: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12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kim.jones</a:t>
            </a:r>
            <a:r>
              <a:rPr lang="en-US" sz="1200" b="1" dirty="0">
                <a:solidFill>
                  <a:schemeClr val="tx1">
                    <a:lumMod val="75000"/>
                    <a:lumOff val="25000"/>
                  </a:schemeClr>
                </a:solidFill>
                <a:latin typeface="Arial" panose="020B0604020202020204" pitchFamily="34" charset="0"/>
                <a:cs typeface="Arial" panose="020B0604020202020204" pitchFamily="34" charset="0"/>
              </a:rPr>
              <a:t>@lablue.com</a:t>
            </a:r>
          </a:p>
          <a:p>
            <a:pPr defTabSz="457200">
              <a:defRPr/>
            </a:pPr>
            <a:r>
              <a:rPr lang="en-US" sz="1200" dirty="0">
                <a:solidFill>
                  <a:schemeClr val="tx1">
                    <a:lumMod val="75000"/>
                    <a:lumOff val="25000"/>
                  </a:schemeClr>
                </a:solidFill>
                <a:latin typeface="Arial" panose="020B0604020202020204" pitchFamily="34" charset="0"/>
                <a:cs typeface="Arial" panose="020B0604020202020204" pitchFamily="34" charset="0"/>
              </a:rPr>
              <a:t>Caddo, Bossier, Webster, Claiborne, Desoto, Red River, Bienville, Sabine, Natchitoches and Winn parishes</a:t>
            </a:r>
            <a:endPar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defTabSz="457200">
              <a:defRPr/>
            </a:pPr>
            <a:endParaRPr lang="en-US" sz="12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3175" defTabSz="457200">
              <a:buSzPct val="80000"/>
              <a:defRPr/>
            </a:pPr>
            <a:r>
              <a:rPr lang="en-US" sz="1200" b="1" dirty="0">
                <a:solidFill>
                  <a:schemeClr val="tx1">
                    <a:lumMod val="75000"/>
                    <a:lumOff val="25000"/>
                  </a:schemeClr>
                </a:solidFill>
                <a:latin typeface="Arial" panose="020B0604020202020204" pitchFamily="34" charset="0"/>
                <a:cs typeface="Arial" panose="020B0604020202020204" pitchFamily="34" charset="0"/>
              </a:rPr>
              <a:t>Cora LeBlanc, Sr. Provider Network Development Representative </a:t>
            </a:r>
            <a:r>
              <a:rPr lang="en-US" sz="12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r>
              <a:rPr lang="en-US" sz="12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200" b="1" dirty="0">
                <a:solidFill>
                  <a:schemeClr val="tx1">
                    <a:lumMod val="75000"/>
                    <a:lumOff val="25000"/>
                  </a:schemeClr>
                </a:solidFill>
                <a:latin typeface="Arial" panose="020B0604020202020204" pitchFamily="34" charset="0"/>
                <a:cs typeface="Arial" panose="020B0604020202020204" pitchFamily="34" charset="0"/>
              </a:rPr>
              <a:t>cora.leblanc@lablue.com</a:t>
            </a:r>
          </a:p>
          <a:p>
            <a:pPr defTabSz="457200">
              <a:defRPr/>
            </a:pP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Assumption, St. John The Baptist, Terrebonne, St. Mary, Lafourche, St. Charles, St. James, St. Tammany, Tangipahoa and Washington parishes</a:t>
            </a:r>
            <a:endParaRPr lang="en-US" sz="12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defTabSz="457200">
              <a:defRPr/>
            </a:pPr>
            <a:endParaRPr lang="en-US" sz="12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3175" defTabSz="457200">
              <a:buSzPct val="80000"/>
              <a:defRPr/>
            </a:pPr>
            <a:r>
              <a:rPr lang="en-US" sz="1200" b="1" dirty="0">
                <a:solidFill>
                  <a:schemeClr val="tx1">
                    <a:lumMod val="75000"/>
                    <a:lumOff val="25000"/>
                  </a:schemeClr>
                </a:solidFill>
                <a:latin typeface="Arial" panose="020B0604020202020204" pitchFamily="34" charset="0"/>
                <a:cs typeface="Arial" panose="020B0604020202020204" pitchFamily="34" charset="0"/>
              </a:rPr>
              <a:t>Dayna Roy, Sr. Provider Network Development Representative </a:t>
            </a:r>
            <a:r>
              <a:rPr lang="en-US" sz="12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r>
              <a:rPr lang="en-US" sz="12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200" b="1" dirty="0">
                <a:solidFill>
                  <a:schemeClr val="tx1">
                    <a:lumMod val="75000"/>
                    <a:lumOff val="25000"/>
                  </a:schemeClr>
                </a:solidFill>
                <a:latin typeface="Arial" panose="020B0604020202020204" pitchFamily="34" charset="0"/>
                <a:cs typeface="Arial" panose="020B0604020202020204" pitchFamily="34" charset="0"/>
              </a:rPr>
              <a:t>dayna.roy@lablue.com</a:t>
            </a:r>
          </a:p>
          <a:p>
            <a:pPr marL="3175" lvl="1" defTabSz="457200">
              <a:spcAft>
                <a:spcPts val="1200"/>
              </a:spcAft>
              <a:buSzPct val="80000"/>
              <a:defRPr/>
            </a:pPr>
            <a:r>
              <a:rPr lang="en-US" sz="12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Allen, Avoyelles, Beauregard, Calcasieu, Cameron, Grant, Jefferson Davis, Rapides and Vernon parishes</a:t>
            </a:r>
            <a:endPar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3175" defTabSz="457200">
              <a:buSzPct val="80000"/>
              <a:defRPr/>
            </a:pPr>
            <a:r>
              <a:rPr lang="en-US" sz="1200" b="1" dirty="0">
                <a:solidFill>
                  <a:schemeClr val="tx1">
                    <a:lumMod val="75000"/>
                    <a:lumOff val="25000"/>
                  </a:schemeClr>
                </a:solidFill>
                <a:latin typeface="Arial" panose="020B0604020202020204" pitchFamily="34" charset="0"/>
                <a:cs typeface="Arial" panose="020B0604020202020204" pitchFamily="34" charset="0"/>
              </a:rPr>
              <a:t>Lauren Viola, Provider Network Development Representative </a:t>
            </a:r>
            <a:r>
              <a:rPr lang="en-US" sz="1200" dirty="0">
                <a:solidFill>
                  <a:schemeClr val="tx1">
                    <a:lumMod val="75000"/>
                    <a:lumOff val="25000"/>
                  </a:schemeClr>
                </a:solidFill>
                <a:latin typeface="Arial" panose="020B0604020202020204" pitchFamily="34" charset="0"/>
                <a:cs typeface="Arial" panose="020B0604020202020204" pitchFamily="34" charset="0"/>
              </a:rPr>
              <a:t>–</a:t>
            </a: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1200" b="1" dirty="0">
                <a:solidFill>
                  <a:schemeClr val="tx1">
                    <a:lumMod val="75000"/>
                    <a:lumOff val="25000"/>
                  </a:schemeClr>
                </a:solidFill>
                <a:latin typeface="Arial" panose="020B0604020202020204" pitchFamily="34" charset="0"/>
                <a:cs typeface="Arial" panose="020B0604020202020204" pitchFamily="34" charset="0"/>
              </a:rPr>
              <a:t>lauren.viola@lablue.com</a:t>
            </a:r>
          </a:p>
          <a:p>
            <a:pPr defTabSz="457200">
              <a:defRPr/>
            </a:pPr>
            <a:r>
              <a:rPr lang="en-US" sz="1200" dirty="0">
                <a:solidFill>
                  <a:schemeClr val="tx1">
                    <a:lumMod val="75000"/>
                    <a:lumOff val="25000"/>
                  </a:schemeClr>
                </a:solidFill>
                <a:latin typeface="Arial" panose="020B0604020202020204" pitchFamily="34" charset="0"/>
                <a:cs typeface="Arial" panose="020B0604020202020204" pitchFamily="34" charset="0"/>
              </a:rPr>
              <a:t>Jackson, Lincoln, </a:t>
            </a: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Tensas, Madison, East Carroll, West Carroll, Franklin, Richland, Morehouse, Ouachita, Caldwell, Union, Concordia, Catahoula and Lasalle</a:t>
            </a:r>
            <a:r>
              <a:rPr lang="en-US" sz="1200" dirty="0">
                <a:solidFill>
                  <a:schemeClr val="tx1">
                    <a:lumMod val="75000"/>
                    <a:lumOff val="25000"/>
                  </a:schemeClr>
                </a:solidFill>
                <a:latin typeface="Arial" panose="020B0604020202020204" pitchFamily="34" charset="0"/>
                <a:cs typeface="Arial" panose="020B0604020202020204" pitchFamily="34" charset="0"/>
              </a:rPr>
              <a:t> parishes</a:t>
            </a:r>
          </a:p>
          <a:p>
            <a:pPr defTabSz="457200">
              <a:defRPr/>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642F52A-3C3C-E9E1-5D1E-DA0AA84AA715}"/>
              </a:ext>
            </a:extLst>
          </p:cNvPr>
          <p:cNvSpPr>
            <a:spLocks noGrp="1"/>
          </p:cNvSpPr>
          <p:nvPr>
            <p:ph type="sldNum" sz="quarter" idx="12"/>
          </p:nvPr>
        </p:nvSpPr>
        <p:spPr/>
        <p:txBody>
          <a:bodyPr/>
          <a:lstStyle/>
          <a:p>
            <a:fld id="{6E0164D9-D6C1-A640-8D22-9F2FAF55BC19}" type="slidenum">
              <a:rPr lang="en-US" smtClean="0"/>
              <a:t>52</a:t>
            </a:fld>
            <a:endParaRPr lang="en-US"/>
          </a:p>
        </p:txBody>
      </p:sp>
    </p:spTree>
    <p:extLst>
      <p:ext uri="{BB962C8B-B14F-4D97-AF65-F5344CB8AC3E}">
        <p14:creationId xmlns:p14="http://schemas.microsoft.com/office/powerpoint/2010/main" val="274182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F90D-9C3C-4955-9E3F-7585D548658A}"/>
              </a:ext>
            </a:extLst>
          </p:cNvPr>
          <p:cNvSpPr>
            <a:spLocks noGrp="1"/>
          </p:cNvSpPr>
          <p:nvPr>
            <p:ph type="title"/>
          </p:nvPr>
        </p:nvSpPr>
        <p:spPr>
          <a:xfrm>
            <a:off x="285573" y="724414"/>
            <a:ext cx="11471563" cy="1325563"/>
          </a:xfrm>
        </p:spPr>
        <p:txBody>
          <a:bodyPr>
            <a:noAutofit/>
          </a:bodyPr>
          <a:lstStyle/>
          <a:p>
            <a:pPr eaLnBrk="1" hangingPunct="1"/>
            <a:r>
              <a:rPr lang="en-US" sz="3600" dirty="0"/>
              <a:t>Provider Credentialing &amp; Data Management</a:t>
            </a:r>
          </a:p>
        </p:txBody>
      </p:sp>
      <p:sp>
        <p:nvSpPr>
          <p:cNvPr id="12" name="Rectangle 11">
            <a:extLst>
              <a:ext uri="{FF2B5EF4-FFF2-40B4-BE49-F238E27FC236}">
                <a16:creationId xmlns:a16="http://schemas.microsoft.com/office/drawing/2014/main" id="{F5B5E58E-86E0-4264-9C08-B073BAC4AB3D}"/>
              </a:ext>
            </a:extLst>
          </p:cNvPr>
          <p:cNvSpPr/>
          <p:nvPr/>
        </p:nvSpPr>
        <p:spPr bwMode="auto">
          <a:xfrm>
            <a:off x="2243665" y="5220807"/>
            <a:ext cx="8077201" cy="1323439"/>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15" name="Rectangle 9">
            <a:extLst>
              <a:ext uri="{FF2B5EF4-FFF2-40B4-BE49-F238E27FC236}">
                <a16:creationId xmlns:a16="http://schemas.microsoft.com/office/drawing/2014/main" id="{0547C653-C62E-44BC-89DA-A72FD9C9EE04}"/>
              </a:ext>
            </a:extLst>
          </p:cNvPr>
          <p:cNvSpPr>
            <a:spLocks noChangeArrowheads="1"/>
          </p:cNvSpPr>
          <p:nvPr/>
        </p:nvSpPr>
        <p:spPr bwMode="auto">
          <a:xfrm>
            <a:off x="2243665" y="5226535"/>
            <a:ext cx="7885301" cy="1323439"/>
          </a:xfrm>
          <a:prstGeom prst="rect">
            <a:avLst/>
          </a:prstGeom>
          <a:noFill/>
          <a:ln w="9525">
            <a:noFill/>
            <a:miter lim="800000"/>
            <a:headEnd/>
            <a:tailEnd/>
          </a:ln>
        </p:spPr>
        <p:txBody>
          <a:bodyPr wrap="square" anchor="ctr">
            <a:spAutoFit/>
          </a:bodyPr>
          <a:lstStyle/>
          <a:p>
            <a:pPr algn="ctr" defTabSz="457200">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If you would like to check the status on your credentialing application </a:t>
            </a:r>
            <a:b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b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or provider data change or update, please contact the Provider </a:t>
            </a:r>
            <a:b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b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Credentialing &amp; Data Management Department.</a:t>
            </a:r>
          </a:p>
          <a:p>
            <a:pPr algn="ctr" defTabSz="457200">
              <a:defRPr/>
            </a:pPr>
            <a:endPar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algn="ctr" defTabSz="457200">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PCDMstatus@lablue.com  </a:t>
            </a: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t>
            </a: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1-800-716-2299, option 2 </a:t>
            </a:r>
            <a:endPar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p:txBody>
      </p:sp>
      <p:sp>
        <p:nvSpPr>
          <p:cNvPr id="3" name="Rectangle 2">
            <a:extLst>
              <a:ext uri="{FF2B5EF4-FFF2-40B4-BE49-F238E27FC236}">
                <a16:creationId xmlns:a16="http://schemas.microsoft.com/office/drawing/2014/main" id="{2CEBF96F-0642-C2DB-9FC0-2648D05D8556}"/>
              </a:ext>
            </a:extLst>
          </p:cNvPr>
          <p:cNvSpPr>
            <a:spLocks noChangeArrowheads="1"/>
          </p:cNvSpPr>
          <p:nvPr/>
        </p:nvSpPr>
        <p:spPr bwMode="auto">
          <a:xfrm>
            <a:off x="434864" y="1944371"/>
            <a:ext cx="7853757" cy="2800767"/>
          </a:xfrm>
          <a:prstGeom prst="rect">
            <a:avLst/>
          </a:prstGeom>
          <a:noFill/>
          <a:ln w="9525">
            <a:noFill/>
            <a:miter lim="800000"/>
            <a:headEnd/>
            <a:tailEnd/>
          </a:ln>
        </p:spPr>
        <p:txBody>
          <a:bodyPr wrap="square" anchor="ctr">
            <a:spAutoFit/>
          </a:bodyPr>
          <a:lstStyle/>
          <a:p>
            <a:pPr defTabSz="457200">
              <a:defRPr/>
            </a:pPr>
            <a:r>
              <a:rPr lang="en-US" sz="1600" dirty="0">
                <a:solidFill>
                  <a:schemeClr val="tx1">
                    <a:lumMod val="75000"/>
                    <a:lumOff val="25000"/>
                  </a:schemeClr>
                </a:solidFill>
                <a:latin typeface="Arial" panose="020B0604020202020204" pitchFamily="34" charset="0"/>
                <a:cs typeface="Arial" panose="020B0604020202020204" pitchFamily="34" charset="0"/>
              </a:rPr>
              <a:t>Provider Network Setup, Credentialing, Contracting &amp; Demographic Change</a:t>
            </a:r>
          </a:p>
          <a:p>
            <a:pPr defTabSz="457200">
              <a:defRPr/>
            </a:pPr>
            <a:endParaRPr lang="en-US" sz="1600" b="1" dirty="0">
              <a:solidFill>
                <a:schemeClr val="tx1">
                  <a:lumMod val="75000"/>
                  <a:lumOff val="25000"/>
                </a:schemeClr>
              </a:solidFill>
              <a:latin typeface="Arial" panose="020B0604020202020204" pitchFamily="34" charset="0"/>
              <a:cs typeface="Arial" panose="020B0604020202020204" pitchFamily="34" charset="0"/>
            </a:endParaRPr>
          </a:p>
          <a:p>
            <a:pPr defTabSz="457200">
              <a:defRPr/>
            </a:pPr>
            <a:r>
              <a:rPr lang="en-US" sz="1600" b="1" dirty="0">
                <a:solidFill>
                  <a:schemeClr val="tx1">
                    <a:lumMod val="75000"/>
                    <a:lumOff val="25000"/>
                  </a:schemeClr>
                </a:solidFill>
                <a:latin typeface="Arial" panose="020B0604020202020204" pitchFamily="34" charset="0"/>
                <a:cs typeface="Arial" panose="020B0604020202020204" pitchFamily="34" charset="0"/>
              </a:rPr>
              <a:t>Sam </a:t>
            </a:r>
            <a:r>
              <a:rPr lang="en-US" sz="1600" b="1" dirty="0" err="1">
                <a:solidFill>
                  <a:schemeClr val="tx1">
                    <a:lumMod val="75000"/>
                    <a:lumOff val="25000"/>
                  </a:schemeClr>
                </a:solidFill>
                <a:latin typeface="Arial" panose="020B0604020202020204" pitchFamily="34" charset="0"/>
                <a:cs typeface="Arial" panose="020B0604020202020204" pitchFamily="34" charset="0"/>
              </a:rPr>
              <a:t>Measels</a:t>
            </a:r>
            <a:r>
              <a:rPr lang="en-US" sz="1600" dirty="0">
                <a:solidFill>
                  <a:schemeClr val="tx1">
                    <a:lumMod val="75000"/>
                    <a:lumOff val="25000"/>
                  </a:schemeClr>
                </a:solidFill>
                <a:latin typeface="Arial" panose="020B0604020202020204" pitchFamily="34" charset="0"/>
                <a:cs typeface="Arial" panose="020B0604020202020204" pitchFamily="34" charset="0"/>
              </a:rPr>
              <a:t>, Director, Provider Credentialing and Information</a:t>
            </a:r>
          </a:p>
          <a:p>
            <a:pPr defTabSz="457200">
              <a:defRPr/>
            </a:pPr>
            <a:r>
              <a:rPr lang="en-US" sz="1600" dirty="0">
                <a:solidFill>
                  <a:schemeClr val="tx1">
                    <a:lumMod val="75000"/>
                    <a:lumOff val="25000"/>
                  </a:schemeClr>
                </a:solidFill>
                <a:latin typeface="Arial" panose="020B0604020202020204" pitchFamily="34" charset="0"/>
                <a:cs typeface="Arial" panose="020B0604020202020204" pitchFamily="34" charset="0"/>
              </a:rPr>
              <a:t>sam.measels@lablue.com</a:t>
            </a:r>
          </a:p>
          <a:p>
            <a:pPr defTabSz="457200">
              <a:defRP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defTabSz="457200">
              <a:defRPr/>
            </a:pPr>
            <a:r>
              <a:rPr lang="en-US" sz="1600" b="1" dirty="0">
                <a:solidFill>
                  <a:schemeClr val="tx1">
                    <a:lumMod val="75000"/>
                    <a:lumOff val="25000"/>
                  </a:schemeClr>
                </a:solidFill>
                <a:latin typeface="Arial" panose="020B0604020202020204" pitchFamily="34" charset="0"/>
                <a:cs typeface="Arial" panose="020B0604020202020204" pitchFamily="34" charset="0"/>
              </a:rPr>
              <a:t>Kaci Guidry</a:t>
            </a:r>
            <a:r>
              <a:rPr lang="en-US" sz="1600" dirty="0">
                <a:solidFill>
                  <a:schemeClr val="tx1">
                    <a:lumMod val="75000"/>
                    <a:lumOff val="25000"/>
                  </a:schemeClr>
                </a:solidFill>
                <a:latin typeface="Arial" panose="020B0604020202020204" pitchFamily="34" charset="0"/>
                <a:cs typeface="Arial" panose="020B0604020202020204" pitchFamily="34" charset="0"/>
              </a:rPr>
              <a:t>, Manager, Provider Data Management &amp; PCDM Status</a:t>
            </a:r>
          </a:p>
          <a:p>
            <a:pPr defTabSz="457200">
              <a:defRPr/>
            </a:pPr>
            <a:r>
              <a:rPr lang="en-US" sz="1600" dirty="0">
                <a:solidFill>
                  <a:schemeClr val="tx1">
                    <a:lumMod val="75000"/>
                    <a:lumOff val="25000"/>
                  </a:schemeClr>
                </a:solidFill>
                <a:latin typeface="Arial" panose="020B0604020202020204" pitchFamily="34" charset="0"/>
                <a:cs typeface="Arial" panose="020B0604020202020204" pitchFamily="34" charset="0"/>
              </a:rPr>
              <a:t>kaci.guidry@lablue.com </a:t>
            </a:r>
            <a:r>
              <a:rPr lang="en-US" sz="1600" b="1" dirty="0">
                <a:solidFill>
                  <a:schemeClr val="tx1">
                    <a:lumMod val="75000"/>
                    <a:lumOff val="25000"/>
                  </a:schemeClr>
                </a:solidFill>
                <a:latin typeface="Arial" panose="020B0604020202020204" pitchFamily="34" charset="0"/>
                <a:cs typeface="Arial" panose="020B0604020202020204" pitchFamily="34" charset="0"/>
              </a:rPr>
              <a:t>	</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defTabSz="457200">
              <a:defRPr/>
            </a:pPr>
            <a:endParaRPr lang="en-US" sz="1600" b="1" dirty="0">
              <a:solidFill>
                <a:schemeClr val="tx1">
                  <a:lumMod val="75000"/>
                  <a:lumOff val="25000"/>
                </a:schemeClr>
              </a:solidFill>
              <a:latin typeface="Arial" panose="020B0604020202020204" pitchFamily="34" charset="0"/>
              <a:cs typeface="Arial" panose="020B0604020202020204" pitchFamily="34" charset="0"/>
            </a:endParaRPr>
          </a:p>
          <a:p>
            <a:pPr defTabSz="457200">
              <a:defRPr/>
            </a:pPr>
            <a:r>
              <a:rPr lang="en-US" sz="16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Kristin Ross</a:t>
            </a:r>
            <a:r>
              <a:rPr lang="en-US"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Manager, Provider Contract Administration	</a:t>
            </a:r>
            <a:endParaRPr lang="en-US" sz="16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defTabSz="457200">
              <a:defRPr/>
            </a:pPr>
            <a:r>
              <a:rPr lang="en-US"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kristin.ross@lablue.com          </a:t>
            </a:r>
          </a:p>
          <a:p>
            <a:pPr defTabSz="457200">
              <a:defRPr/>
            </a:pPr>
            <a:endParaRPr lang="en-US" sz="16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4A51ABC-AA64-D8AE-3544-E6DA6207FF27}"/>
              </a:ext>
            </a:extLst>
          </p:cNvPr>
          <p:cNvSpPr>
            <a:spLocks noGrp="1"/>
          </p:cNvSpPr>
          <p:nvPr>
            <p:ph type="sldNum" sz="quarter" idx="12"/>
          </p:nvPr>
        </p:nvSpPr>
        <p:spPr/>
        <p:txBody>
          <a:bodyPr/>
          <a:lstStyle/>
          <a:p>
            <a:fld id="{6E0164D9-D6C1-A640-8D22-9F2FAF55BC19}" type="slidenum">
              <a:rPr lang="en-US" smtClean="0"/>
              <a:t>53</a:t>
            </a:fld>
            <a:endParaRPr lang="en-US"/>
          </a:p>
        </p:txBody>
      </p:sp>
    </p:spTree>
    <p:extLst>
      <p:ext uri="{BB962C8B-B14F-4D97-AF65-F5344CB8AC3E}">
        <p14:creationId xmlns:p14="http://schemas.microsoft.com/office/powerpoint/2010/main" val="3954770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AB213A-463C-4866-B6CA-6E7D231CA38D}"/>
              </a:ext>
            </a:extLst>
          </p:cNvPr>
          <p:cNvSpPr txBox="1"/>
          <p:nvPr/>
        </p:nvSpPr>
        <p:spPr>
          <a:xfrm>
            <a:off x="665299" y="1640633"/>
            <a:ext cx="10861399" cy="5047536"/>
          </a:xfrm>
          <a:prstGeom prst="rect">
            <a:avLst/>
          </a:prstGeom>
          <a:noFill/>
        </p:spPr>
        <p:txBody>
          <a:bodyPr wrap="square">
            <a:spAutoFit/>
          </a:bodyPr>
          <a:lstStyle/>
          <a:p>
            <a:pPr defTabSz="457200">
              <a:spcAft>
                <a:spcPts val="600"/>
              </a:spcAft>
              <a:defRPr/>
            </a:pPr>
            <a:r>
              <a:rPr lang="en-US" sz="1600" b="1" dirty="0">
                <a:solidFill>
                  <a:schemeClr val="tx1">
                    <a:lumMod val="75000"/>
                    <a:lumOff val="25000"/>
                  </a:schemeClr>
                </a:solidFill>
                <a:latin typeface="Arial" panose="020B0604020202020204" pitchFamily="34" charset="0"/>
                <a:cs typeface="Arial" panose="020B0604020202020204" pitchFamily="34" charset="0"/>
              </a:rPr>
              <a:t>Joining the Network </a:t>
            </a:r>
          </a:p>
          <a:p>
            <a:pPr defTabSz="457200">
              <a:defRPr/>
            </a:pPr>
            <a:r>
              <a:rPr lang="en-US" sz="1600" dirty="0">
                <a:solidFill>
                  <a:schemeClr val="tx1">
                    <a:lumMod val="75000"/>
                    <a:lumOff val="25000"/>
                  </a:schemeClr>
                </a:solidFill>
                <a:latin typeface="Arial" panose="020B0604020202020204" pitchFamily="34" charset="0"/>
                <a:cs typeface="Arial" panose="020B0604020202020204" pitchFamily="34" charset="0"/>
              </a:rPr>
              <a:t>Getting Credentialed – </a:t>
            </a:r>
            <a:r>
              <a:rPr lang="en-US" sz="1600" b="1" dirty="0">
                <a:solidFill>
                  <a:schemeClr val="tx1">
                    <a:lumMod val="75000"/>
                    <a:lumOff val="25000"/>
                  </a:schemeClr>
                </a:solidFill>
                <a:latin typeface="Arial" panose="020B0604020202020204" pitchFamily="34" charset="0"/>
                <a:cs typeface="Arial" panose="020B0604020202020204" pitchFamily="34" charset="0"/>
              </a:rPr>
              <a:t>PCDMstatus@lablue.com</a:t>
            </a:r>
            <a:r>
              <a:rPr lang="en-US" sz="1600" dirty="0">
                <a:solidFill>
                  <a:schemeClr val="tx1">
                    <a:lumMod val="75000"/>
                    <a:lumOff val="25000"/>
                  </a:schemeClr>
                </a:solidFill>
                <a:latin typeface="Arial" panose="020B0604020202020204" pitchFamily="34" charset="0"/>
                <a:cs typeface="Arial" panose="020B0604020202020204" pitchFamily="34" charset="0"/>
              </a:rPr>
              <a:t>, 1-800-716-2299, option 2 </a:t>
            </a:r>
          </a:p>
          <a:p>
            <a:pPr defTabSz="457200">
              <a:defRPr/>
            </a:pPr>
            <a:r>
              <a:rPr lang="en-US" sz="1600" dirty="0">
                <a:solidFill>
                  <a:schemeClr val="tx1">
                    <a:lumMod val="75000"/>
                    <a:lumOff val="25000"/>
                  </a:schemeClr>
                </a:solidFill>
                <a:latin typeface="Arial" panose="020B0604020202020204" pitchFamily="34" charset="0"/>
                <a:cs typeface="Arial" panose="020B0604020202020204" pitchFamily="34" charset="0"/>
              </a:rPr>
              <a:t>Getting Contracted – </a:t>
            </a:r>
            <a:r>
              <a:rPr lang="en-US" sz="1600" b="1" dirty="0" err="1">
                <a:solidFill>
                  <a:schemeClr val="tx1">
                    <a:lumMod val="75000"/>
                    <a:lumOff val="25000"/>
                  </a:schemeClr>
                </a:solidFill>
                <a:latin typeface="Arial" panose="020B0604020202020204" pitchFamily="34" charset="0"/>
                <a:cs typeface="Arial" panose="020B0604020202020204" pitchFamily="34" charset="0"/>
              </a:rPr>
              <a:t>provider.contracting</a:t>
            </a:r>
            <a:r>
              <a:rPr lang="en-US" sz="1600" b="1" dirty="0">
                <a:solidFill>
                  <a:schemeClr val="tx1">
                    <a:lumMod val="75000"/>
                    <a:lumOff val="25000"/>
                  </a:schemeClr>
                </a:solidFill>
                <a:latin typeface="Arial" panose="020B0604020202020204" pitchFamily="34" charset="0"/>
                <a:cs typeface="Arial" panose="020B0604020202020204" pitchFamily="34" charset="0"/>
              </a:rPr>
              <a:t>@ lablue.com</a:t>
            </a:r>
            <a:r>
              <a:rPr lang="en-US" sz="1600" dirty="0">
                <a:solidFill>
                  <a:schemeClr val="tx1">
                    <a:lumMod val="75000"/>
                    <a:lumOff val="25000"/>
                  </a:schemeClr>
                </a:solidFill>
                <a:latin typeface="Arial" panose="020B0604020202020204" pitchFamily="34" charset="0"/>
                <a:cs typeface="Arial" panose="020B0604020202020204" pitchFamily="34" charset="0"/>
              </a:rPr>
              <a:t>, 1-800-716-2299, option 1</a:t>
            </a:r>
          </a:p>
          <a:p>
            <a:pPr defTabSz="457200">
              <a:spcAft>
                <a:spcPts val="600"/>
              </a:spcAft>
              <a:defRPr/>
            </a:pPr>
            <a:endParaRPr lang="en-US" sz="1600" b="1" dirty="0">
              <a:solidFill>
                <a:schemeClr val="tx1">
                  <a:lumMod val="75000"/>
                  <a:lumOff val="25000"/>
                </a:schemeClr>
              </a:solidFill>
              <a:latin typeface="Arial" panose="020B0604020202020204" pitchFamily="34" charset="0"/>
              <a:cs typeface="Arial" panose="020B0604020202020204" pitchFamily="34" charset="0"/>
            </a:endParaRPr>
          </a:p>
          <a:p>
            <a:pPr defTabSz="457200">
              <a:spcAft>
                <a:spcPts val="600"/>
              </a:spcAft>
              <a:defRPr/>
            </a:pPr>
            <a:r>
              <a:rPr lang="en-US" sz="1600" b="1" dirty="0">
                <a:solidFill>
                  <a:schemeClr val="tx1">
                    <a:lumMod val="75000"/>
                    <a:lumOff val="25000"/>
                  </a:schemeClr>
                </a:solidFill>
                <a:latin typeface="Arial" panose="020B0604020202020204" pitchFamily="34" charset="0"/>
                <a:cs typeface="Arial" panose="020B0604020202020204" pitchFamily="34" charset="0"/>
              </a:rPr>
              <a:t>Updating your Information</a:t>
            </a:r>
          </a:p>
          <a:p>
            <a:pPr defTabSz="457200">
              <a:spcAft>
                <a:spcPts val="600"/>
              </a:spcAft>
              <a:defRPr/>
            </a:pPr>
            <a:r>
              <a:rPr lang="en-US" sz="1600" dirty="0">
                <a:solidFill>
                  <a:schemeClr val="tx1">
                    <a:lumMod val="75000"/>
                    <a:lumOff val="25000"/>
                  </a:schemeClr>
                </a:solidFill>
                <a:latin typeface="Arial" panose="020B0604020202020204" pitchFamily="34" charset="0"/>
                <a:cs typeface="Arial" panose="020B0604020202020204" pitchFamily="34" charset="0"/>
              </a:rPr>
              <a:t>Data Management – </a:t>
            </a:r>
            <a:r>
              <a:rPr lang="fr-FR" sz="1600" b="1" dirty="0" err="1">
                <a:solidFill>
                  <a:schemeClr val="tx1">
                    <a:lumMod val="75000"/>
                    <a:lumOff val="25000"/>
                  </a:schemeClr>
                </a:solidFill>
                <a:latin typeface="Arial" panose="020B0604020202020204" pitchFamily="34" charset="0"/>
                <a:cs typeface="Arial" panose="020B0604020202020204" pitchFamily="34" charset="0"/>
              </a:rPr>
              <a:t>PCDMstatus</a:t>
            </a:r>
            <a:r>
              <a:rPr lang="fr-FR" sz="1600" b="1" dirty="0">
                <a:solidFill>
                  <a:schemeClr val="tx1">
                    <a:lumMod val="75000"/>
                    <a:lumOff val="25000"/>
                  </a:schemeClr>
                </a:solidFill>
                <a:latin typeface="Arial" panose="020B0604020202020204" pitchFamily="34" charset="0"/>
                <a:cs typeface="Arial" panose="020B0604020202020204" pitchFamily="34" charset="0"/>
              </a:rPr>
              <a:t>@</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b="1" dirty="0" err="1">
                <a:solidFill>
                  <a:schemeClr val="tx1">
                    <a:lumMod val="75000"/>
                    <a:lumOff val="25000"/>
                  </a:schemeClr>
                </a:solidFill>
                <a:latin typeface="Arial" panose="020B0604020202020204" pitchFamily="34" charset="0"/>
                <a:cs typeface="Arial" panose="020B0604020202020204" pitchFamily="34" charset="0"/>
              </a:rPr>
              <a:t>lablue</a:t>
            </a:r>
            <a:r>
              <a:rPr lang="fr-FR" sz="1600" b="1" dirty="0">
                <a:solidFill>
                  <a:schemeClr val="tx1">
                    <a:lumMod val="75000"/>
                    <a:lumOff val="25000"/>
                  </a:schemeClr>
                </a:solidFill>
                <a:latin typeface="Arial" panose="020B0604020202020204" pitchFamily="34" charset="0"/>
                <a:cs typeface="Arial" panose="020B0604020202020204" pitchFamily="34" charset="0"/>
              </a:rPr>
              <a:t>.com</a:t>
            </a:r>
            <a:r>
              <a:rPr lang="fr-FR" sz="1600" dirty="0">
                <a:solidFill>
                  <a:schemeClr val="tx1">
                    <a:lumMod val="75000"/>
                    <a:lumOff val="25000"/>
                  </a:schemeClr>
                </a:solidFill>
                <a:latin typeface="Arial" panose="020B0604020202020204" pitchFamily="34" charset="0"/>
                <a:cs typeface="Arial" panose="020B0604020202020204" pitchFamily="34" charset="0"/>
              </a:rPr>
              <a:t>, 1-800-716-2299, option 2</a:t>
            </a:r>
          </a:p>
          <a:p>
            <a:pPr defTabSz="457200">
              <a:spcAft>
                <a:spcPts val="600"/>
              </a:spcAft>
              <a:defRPr/>
            </a:pPr>
            <a:endParaRPr lang="fr-FR" sz="1600" dirty="0">
              <a:solidFill>
                <a:schemeClr val="tx1">
                  <a:lumMod val="75000"/>
                  <a:lumOff val="25000"/>
                </a:schemeClr>
              </a:solidFill>
              <a:latin typeface="Arial" panose="020B0604020202020204" pitchFamily="34" charset="0"/>
              <a:cs typeface="Arial" panose="020B0604020202020204" pitchFamily="34" charset="0"/>
            </a:endParaRPr>
          </a:p>
          <a:p>
            <a:pPr defTabSz="457200">
              <a:spcAft>
                <a:spcPts val="600"/>
              </a:spcAft>
              <a:defRPr/>
            </a:pPr>
            <a:r>
              <a:rPr lang="fr-FR" sz="1600" b="1" dirty="0">
                <a:solidFill>
                  <a:schemeClr val="tx1">
                    <a:lumMod val="75000"/>
                    <a:lumOff val="25000"/>
                  </a:schemeClr>
                </a:solidFill>
                <a:latin typeface="Arial" panose="020B0604020202020204" pitchFamily="34" charset="0"/>
                <a:cs typeface="Arial" panose="020B0604020202020204" pitchFamily="34" charset="0"/>
              </a:rPr>
              <a:t>Education, iLinkBlue Training &amp; </a:t>
            </a:r>
            <a:r>
              <a:rPr lang="fr-FR" sz="1600" b="1" dirty="0" err="1">
                <a:solidFill>
                  <a:schemeClr val="tx1">
                    <a:lumMod val="75000"/>
                    <a:lumOff val="25000"/>
                  </a:schemeClr>
                </a:solidFill>
                <a:latin typeface="Arial" panose="020B0604020202020204" pitchFamily="34" charset="0"/>
                <a:cs typeface="Arial" panose="020B0604020202020204" pitchFamily="34" charset="0"/>
              </a:rPr>
              <a:t>Outreach</a:t>
            </a:r>
            <a:endParaRPr lang="fr-FR" sz="1600" b="1" dirty="0">
              <a:solidFill>
                <a:schemeClr val="tx1">
                  <a:lumMod val="75000"/>
                  <a:lumOff val="25000"/>
                </a:schemeClr>
              </a:solidFill>
              <a:latin typeface="Arial" panose="020B0604020202020204" pitchFamily="34" charset="0"/>
              <a:cs typeface="Arial" panose="020B0604020202020204" pitchFamily="34" charset="0"/>
            </a:endParaRPr>
          </a:p>
          <a:p>
            <a:pPr defTabSz="457200">
              <a:spcAft>
                <a:spcPts val="600"/>
              </a:spcAft>
              <a:defRPr/>
            </a:pPr>
            <a:r>
              <a:rPr lang="en-US" sz="1600" dirty="0">
                <a:solidFill>
                  <a:schemeClr val="tx1">
                    <a:lumMod val="75000"/>
                    <a:lumOff val="25000"/>
                  </a:schemeClr>
                </a:solidFill>
                <a:latin typeface="Arial" panose="020B0604020202020204" pitchFamily="34" charset="0"/>
                <a:cs typeface="Arial" panose="020B0604020202020204" pitchFamily="34" charset="0"/>
              </a:rPr>
              <a:t>Provider Relations – </a:t>
            </a:r>
            <a:r>
              <a:rPr lang="fr-FR" sz="1600" b="1" dirty="0" err="1">
                <a:solidFill>
                  <a:schemeClr val="tx1">
                    <a:lumMod val="75000"/>
                    <a:lumOff val="25000"/>
                  </a:schemeClr>
                </a:solidFill>
                <a:latin typeface="Arial" panose="020B0604020202020204" pitchFamily="34" charset="0"/>
                <a:cs typeface="Arial" panose="020B0604020202020204" pitchFamily="34" charset="0"/>
              </a:rPr>
              <a:t>provider.relations</a:t>
            </a:r>
            <a:r>
              <a:rPr lang="fr-FR" sz="1600" b="1" dirty="0">
                <a:solidFill>
                  <a:schemeClr val="tx1">
                    <a:lumMod val="75000"/>
                    <a:lumOff val="25000"/>
                  </a:schemeClr>
                </a:solidFill>
                <a:latin typeface="Arial" panose="020B0604020202020204" pitchFamily="34" charset="0"/>
                <a:cs typeface="Arial" panose="020B0604020202020204" pitchFamily="34" charset="0"/>
              </a:rPr>
              <a:t>@</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b="1" dirty="0" err="1">
                <a:solidFill>
                  <a:schemeClr val="tx1">
                    <a:lumMod val="75000"/>
                    <a:lumOff val="25000"/>
                  </a:schemeClr>
                </a:solidFill>
                <a:latin typeface="Arial" panose="020B0604020202020204" pitchFamily="34" charset="0"/>
                <a:cs typeface="Arial" panose="020B0604020202020204" pitchFamily="34" charset="0"/>
              </a:rPr>
              <a:t>lablue</a:t>
            </a:r>
            <a:r>
              <a:rPr lang="fr-FR" sz="1600" b="1" dirty="0">
                <a:solidFill>
                  <a:schemeClr val="tx1">
                    <a:lumMod val="75000"/>
                    <a:lumOff val="25000"/>
                  </a:schemeClr>
                </a:solidFill>
                <a:latin typeface="Arial" panose="020B0604020202020204" pitchFamily="34" charset="0"/>
                <a:cs typeface="Arial" panose="020B0604020202020204" pitchFamily="34" charset="0"/>
              </a:rPr>
              <a:t>.com</a:t>
            </a:r>
            <a:r>
              <a:rPr lang="fr-FR" sz="1600" dirty="0">
                <a:solidFill>
                  <a:schemeClr val="tx1">
                    <a:lumMod val="75000"/>
                    <a:lumOff val="25000"/>
                  </a:schemeClr>
                </a:solidFill>
                <a:latin typeface="Arial" panose="020B0604020202020204" pitchFamily="34" charset="0"/>
                <a:cs typeface="Arial" panose="020B0604020202020204" pitchFamily="34" charset="0"/>
              </a:rPr>
              <a:t>, 1-800-716-2299, option 4</a:t>
            </a:r>
          </a:p>
          <a:p>
            <a:pPr defTabSz="457200">
              <a:spcAft>
                <a:spcPts val="600"/>
              </a:spcAft>
              <a:defRPr/>
            </a:pPr>
            <a:endParaRPr lang="fr-FR" sz="1600" b="1" dirty="0">
              <a:solidFill>
                <a:schemeClr val="tx1">
                  <a:lumMod val="75000"/>
                  <a:lumOff val="25000"/>
                </a:schemeClr>
              </a:solidFill>
              <a:latin typeface="Arial" panose="020B0604020202020204" pitchFamily="34" charset="0"/>
              <a:cs typeface="Arial" panose="020B0604020202020204" pitchFamily="34" charset="0"/>
            </a:endParaRPr>
          </a:p>
          <a:p>
            <a:pPr defTabSz="457200">
              <a:spcAft>
                <a:spcPts val="600"/>
              </a:spcAft>
              <a:defRPr/>
            </a:pPr>
            <a:r>
              <a:rPr lang="fr-FR" sz="1600" b="1" dirty="0" err="1">
                <a:solidFill>
                  <a:schemeClr val="tx1">
                    <a:lumMod val="75000"/>
                    <a:lumOff val="25000"/>
                  </a:schemeClr>
                </a:solidFill>
                <a:latin typeface="Arial" panose="020B0604020202020204" pitchFamily="34" charset="0"/>
                <a:cs typeface="Arial" panose="020B0604020202020204" pitchFamily="34" charset="0"/>
              </a:rPr>
              <a:t>Electronic</a:t>
            </a:r>
            <a:r>
              <a:rPr lang="fr-FR" sz="1600" b="1" dirty="0">
                <a:solidFill>
                  <a:schemeClr val="tx1">
                    <a:lumMod val="75000"/>
                    <a:lumOff val="25000"/>
                  </a:schemeClr>
                </a:solidFill>
                <a:latin typeface="Arial" panose="020B0604020202020204" pitchFamily="34" charset="0"/>
                <a:cs typeface="Arial" panose="020B0604020202020204" pitchFamily="34" charset="0"/>
              </a:rPr>
              <a:t> Services</a:t>
            </a:r>
          </a:p>
          <a:p>
            <a:pPr defTabSz="457200">
              <a:defRPr/>
            </a:pPr>
            <a:r>
              <a:rPr lang="fr-FR" sz="1600" dirty="0">
                <a:solidFill>
                  <a:schemeClr val="tx1">
                    <a:lumMod val="75000"/>
                    <a:lumOff val="25000"/>
                  </a:schemeClr>
                </a:solidFill>
                <a:latin typeface="Arial" panose="020B0604020202020204" pitchFamily="34" charset="0"/>
                <a:cs typeface="Arial" panose="020B0604020202020204" pitchFamily="34" charset="0"/>
              </a:rPr>
              <a:t>iLinkBlue – </a:t>
            </a:r>
            <a:r>
              <a:rPr lang="fr-FR" sz="1600" b="1" dirty="0">
                <a:solidFill>
                  <a:schemeClr val="tx1">
                    <a:lumMod val="75000"/>
                    <a:lumOff val="25000"/>
                  </a:schemeClr>
                </a:solidFill>
                <a:latin typeface="Arial" panose="020B0604020202020204" pitchFamily="34" charset="0"/>
                <a:cs typeface="Arial" panose="020B0604020202020204" pitchFamily="34" charset="0"/>
              </a:rPr>
              <a:t>www.lablue.com/ilinkblue</a:t>
            </a:r>
          </a:p>
          <a:p>
            <a:pPr defTabSz="457200">
              <a:defRPr/>
            </a:pPr>
            <a:r>
              <a:rPr lang="fr-FR" sz="1600" dirty="0">
                <a:solidFill>
                  <a:schemeClr val="tx1">
                    <a:lumMod val="75000"/>
                    <a:lumOff val="25000"/>
                  </a:schemeClr>
                </a:solidFill>
                <a:latin typeface="Arial" panose="020B0604020202020204" pitchFamily="34" charset="0"/>
                <a:cs typeface="Arial" panose="020B0604020202020204" pitchFamily="34" charset="0"/>
              </a:rPr>
              <a:t>EDI Services (</a:t>
            </a:r>
            <a:r>
              <a:rPr lang="fr-FR" sz="1600" dirty="0" err="1">
                <a:solidFill>
                  <a:schemeClr val="tx1">
                    <a:lumMod val="75000"/>
                    <a:lumOff val="25000"/>
                  </a:schemeClr>
                </a:solidFill>
                <a:latin typeface="Arial" panose="020B0604020202020204" pitchFamily="34" charset="0"/>
                <a:cs typeface="Arial" panose="020B0604020202020204" pitchFamily="34" charset="0"/>
              </a:rPr>
              <a:t>clearinghouse</a:t>
            </a:r>
            <a:r>
              <a:rPr lang="fr-FR" sz="1600" dirty="0">
                <a:solidFill>
                  <a:schemeClr val="tx1">
                    <a:lumMod val="75000"/>
                    <a:lumOff val="25000"/>
                  </a:schemeClr>
                </a:solidFill>
                <a:latin typeface="Arial" panose="020B0604020202020204" pitchFamily="34" charset="0"/>
                <a:cs typeface="Arial" panose="020B0604020202020204" pitchFamily="34" charset="0"/>
              </a:rPr>
              <a:t>) – </a:t>
            </a:r>
            <a:r>
              <a:rPr lang="fr-FR" sz="1600" b="1" dirty="0" err="1">
                <a:solidFill>
                  <a:schemeClr val="tx1">
                    <a:lumMod val="75000"/>
                    <a:lumOff val="25000"/>
                  </a:schemeClr>
                </a:solidFill>
                <a:latin typeface="Arial" panose="020B0604020202020204" pitchFamily="34" charset="0"/>
                <a:cs typeface="Arial" panose="020B0604020202020204" pitchFamily="34" charset="0"/>
              </a:rPr>
              <a:t>EDIservices</a:t>
            </a:r>
            <a:r>
              <a:rPr lang="fr-FR" sz="1600" b="1" dirty="0">
                <a:solidFill>
                  <a:schemeClr val="tx1">
                    <a:lumMod val="75000"/>
                    <a:lumOff val="25000"/>
                  </a:schemeClr>
                </a:solidFill>
                <a:latin typeface="Arial" panose="020B0604020202020204" pitchFamily="34" charset="0"/>
                <a:cs typeface="Arial" panose="020B0604020202020204" pitchFamily="34" charset="0"/>
              </a:rPr>
              <a:t>@</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b="1" dirty="0" err="1">
                <a:solidFill>
                  <a:schemeClr val="tx1">
                    <a:lumMod val="75000"/>
                    <a:lumOff val="25000"/>
                  </a:schemeClr>
                </a:solidFill>
                <a:latin typeface="Arial" panose="020B0604020202020204" pitchFamily="34" charset="0"/>
                <a:cs typeface="Arial" panose="020B0604020202020204" pitchFamily="34" charset="0"/>
              </a:rPr>
              <a:t>lablue</a:t>
            </a:r>
            <a:r>
              <a:rPr lang="fr-FR" sz="1600" b="1" dirty="0">
                <a:solidFill>
                  <a:schemeClr val="tx1">
                    <a:lumMod val="75000"/>
                    <a:lumOff val="25000"/>
                  </a:schemeClr>
                </a:solidFill>
                <a:latin typeface="Arial" panose="020B0604020202020204" pitchFamily="34" charset="0"/>
                <a:cs typeface="Arial" panose="020B0604020202020204" pitchFamily="34" charset="0"/>
              </a:rPr>
              <a:t>.com</a:t>
            </a:r>
            <a:r>
              <a:rPr lang="fr-FR" sz="1600" dirty="0">
                <a:solidFill>
                  <a:schemeClr val="tx1">
                    <a:lumMod val="75000"/>
                    <a:lumOff val="25000"/>
                  </a:schemeClr>
                </a:solidFill>
                <a:latin typeface="Arial" panose="020B0604020202020204" pitchFamily="34" charset="0"/>
                <a:cs typeface="Arial" panose="020B0604020202020204" pitchFamily="34" charset="0"/>
              </a:rPr>
              <a:t>, 1-800-716-2299, option 3</a:t>
            </a:r>
          </a:p>
          <a:p>
            <a:pPr defTabSz="457200">
              <a:defRPr/>
            </a:pPr>
            <a:r>
              <a:rPr lang="fr-FR" sz="1600" dirty="0">
                <a:solidFill>
                  <a:schemeClr val="tx1">
                    <a:lumMod val="75000"/>
                    <a:lumOff val="25000"/>
                  </a:schemeClr>
                </a:solidFill>
                <a:latin typeface="Arial" panose="020B0604020202020204" pitchFamily="34" charset="0"/>
                <a:cs typeface="Arial" panose="020B0604020202020204" pitchFamily="34" charset="0"/>
              </a:rPr>
              <a:t>Security Access to Online Services – </a:t>
            </a:r>
            <a:r>
              <a:rPr lang="fr-FR" sz="1600" b="1" dirty="0" err="1">
                <a:solidFill>
                  <a:schemeClr val="tx1">
                    <a:lumMod val="75000"/>
                    <a:lumOff val="25000"/>
                  </a:schemeClr>
                </a:solidFill>
                <a:latin typeface="Arial" panose="020B0604020202020204" pitchFamily="34" charset="0"/>
                <a:cs typeface="Arial" panose="020B0604020202020204" pitchFamily="34" charset="0"/>
              </a:rPr>
              <a:t>PIMteam</a:t>
            </a:r>
            <a:r>
              <a:rPr lang="fr-FR" sz="1600" b="1" dirty="0">
                <a:solidFill>
                  <a:schemeClr val="tx1">
                    <a:lumMod val="75000"/>
                    <a:lumOff val="25000"/>
                  </a:schemeClr>
                </a:solidFill>
                <a:latin typeface="Arial" panose="020B0604020202020204" pitchFamily="34" charset="0"/>
                <a:cs typeface="Arial" panose="020B0604020202020204" pitchFamily="34" charset="0"/>
              </a:rPr>
              <a:t>@</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b="1" dirty="0" err="1">
                <a:solidFill>
                  <a:schemeClr val="tx1">
                    <a:lumMod val="75000"/>
                    <a:lumOff val="25000"/>
                  </a:schemeClr>
                </a:solidFill>
                <a:latin typeface="Arial" panose="020B0604020202020204" pitchFamily="34" charset="0"/>
                <a:cs typeface="Arial" panose="020B0604020202020204" pitchFamily="34" charset="0"/>
              </a:rPr>
              <a:t>lablue</a:t>
            </a:r>
            <a:r>
              <a:rPr lang="fr-FR" sz="1600" b="1" dirty="0">
                <a:solidFill>
                  <a:schemeClr val="tx1">
                    <a:lumMod val="75000"/>
                    <a:lumOff val="25000"/>
                  </a:schemeClr>
                </a:solidFill>
                <a:latin typeface="Arial" panose="020B0604020202020204" pitchFamily="34" charset="0"/>
                <a:cs typeface="Arial" panose="020B0604020202020204" pitchFamily="34" charset="0"/>
              </a:rPr>
              <a:t>.com</a:t>
            </a:r>
            <a:r>
              <a:rPr lang="fr-FR" sz="1600" dirty="0">
                <a:solidFill>
                  <a:schemeClr val="tx1">
                    <a:lumMod val="75000"/>
                    <a:lumOff val="25000"/>
                  </a:schemeClr>
                </a:solidFill>
                <a:latin typeface="Arial" panose="020B0604020202020204" pitchFamily="34" charset="0"/>
                <a:cs typeface="Arial" panose="020B0604020202020204" pitchFamily="34" charset="0"/>
              </a:rPr>
              <a:t>, 1-800-176-2299, option 5</a:t>
            </a:r>
          </a:p>
          <a:p>
            <a:pPr defTabSz="457200">
              <a:defRPr/>
            </a:pPr>
            <a:endParaRPr lang="fr-FR" sz="1600" dirty="0">
              <a:solidFill>
                <a:schemeClr val="tx1">
                  <a:lumMod val="75000"/>
                  <a:lumOff val="25000"/>
                </a:schemeClr>
              </a:solidFill>
              <a:latin typeface="Arial" panose="020B0604020202020204" pitchFamily="34" charset="0"/>
              <a:cs typeface="Arial" panose="020B0604020202020204" pitchFamily="34" charset="0"/>
            </a:endParaRPr>
          </a:p>
          <a:p>
            <a:pPr defTabSz="457200">
              <a:spcAft>
                <a:spcPts val="600"/>
              </a:spcAft>
              <a:defRPr/>
            </a:pPr>
            <a:r>
              <a:rPr lang="fr-FR" sz="1600" b="1" dirty="0" err="1">
                <a:solidFill>
                  <a:schemeClr val="tx1">
                    <a:lumMod val="75000"/>
                    <a:lumOff val="25000"/>
                  </a:schemeClr>
                </a:solidFill>
                <a:latin typeface="Arial" panose="020B0604020202020204" pitchFamily="34" charset="0"/>
                <a:cs typeface="Arial" panose="020B0604020202020204" pitchFamily="34" charset="0"/>
              </a:rPr>
              <a:t>Ongoing</a:t>
            </a:r>
            <a:r>
              <a:rPr lang="fr-FR" sz="1600" b="1" dirty="0">
                <a:solidFill>
                  <a:schemeClr val="tx1">
                    <a:lumMod val="75000"/>
                    <a:lumOff val="25000"/>
                  </a:schemeClr>
                </a:solidFill>
                <a:latin typeface="Arial" panose="020B0604020202020204" pitchFamily="34" charset="0"/>
                <a:cs typeface="Arial" panose="020B0604020202020204" pitchFamily="34" charset="0"/>
              </a:rPr>
              <a:t> Support</a:t>
            </a:r>
          </a:p>
          <a:p>
            <a:pPr defTabSz="457200">
              <a:defRPr/>
            </a:pPr>
            <a:r>
              <a:rPr lang="fr-FR" sz="1600" dirty="0">
                <a:solidFill>
                  <a:schemeClr val="tx1">
                    <a:lumMod val="75000"/>
                    <a:lumOff val="25000"/>
                  </a:schemeClr>
                </a:solidFill>
                <a:latin typeface="Arial" panose="020B0604020202020204" pitchFamily="34" charset="0"/>
                <a:cs typeface="Arial" panose="020B0604020202020204" pitchFamily="34" charset="0"/>
              </a:rPr>
              <a:t>Customer Care &amp; IVR Phone Services – 1-800-922-8866</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1FDDC63-12AE-3C80-7DA0-D603F0E3FDF5}"/>
              </a:ext>
            </a:extLst>
          </p:cNvPr>
          <p:cNvSpPr>
            <a:spLocks noGrp="1"/>
          </p:cNvSpPr>
          <p:nvPr>
            <p:ph type="title"/>
          </p:nvPr>
        </p:nvSpPr>
        <p:spPr>
          <a:xfrm>
            <a:off x="360218" y="585437"/>
            <a:ext cx="11471563" cy="1325563"/>
          </a:xfrm>
        </p:spPr>
        <p:txBody>
          <a:bodyPr>
            <a:normAutofit/>
          </a:bodyPr>
          <a:lstStyle/>
          <a:p>
            <a:r>
              <a:rPr lang="en-US" sz="3600" dirty="0"/>
              <a:t>Quick Contacts</a:t>
            </a:r>
          </a:p>
        </p:txBody>
      </p:sp>
      <p:sp>
        <p:nvSpPr>
          <p:cNvPr id="4" name="Slide Number Placeholder 3">
            <a:extLst>
              <a:ext uri="{FF2B5EF4-FFF2-40B4-BE49-F238E27FC236}">
                <a16:creationId xmlns:a16="http://schemas.microsoft.com/office/drawing/2014/main" id="{35D18A76-D608-7FC7-89DA-99CCAD01947C}"/>
              </a:ext>
            </a:extLst>
          </p:cNvPr>
          <p:cNvSpPr>
            <a:spLocks noGrp="1"/>
          </p:cNvSpPr>
          <p:nvPr>
            <p:ph type="sldNum" sz="quarter" idx="12"/>
          </p:nvPr>
        </p:nvSpPr>
        <p:spPr/>
        <p:txBody>
          <a:bodyPr/>
          <a:lstStyle/>
          <a:p>
            <a:fld id="{6E0164D9-D6C1-A640-8D22-9F2FAF55BC19}" type="slidenum">
              <a:rPr lang="en-US" smtClean="0"/>
              <a:t>54</a:t>
            </a:fld>
            <a:endParaRPr lang="en-US"/>
          </a:p>
        </p:txBody>
      </p:sp>
    </p:spTree>
    <p:extLst>
      <p:ext uri="{BB962C8B-B14F-4D97-AF65-F5344CB8AC3E}">
        <p14:creationId xmlns:p14="http://schemas.microsoft.com/office/powerpoint/2010/main" val="2365191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5480" y="3086054"/>
            <a:ext cx="4694143" cy="1015663"/>
          </a:xfrm>
          <a:prstGeom prst="rect">
            <a:avLst/>
          </a:prstGeom>
          <a:noFill/>
        </p:spPr>
        <p:txBody>
          <a:bodyPr wrap="square" rtlCol="0">
            <a:spAutoFit/>
          </a:bodyPr>
          <a:lstStyle/>
          <a:p>
            <a:pPr algn="ctr" defTabSz="457200">
              <a:defRPr/>
            </a:pPr>
            <a:r>
              <a:rPr lang="en-US" sz="2000" dirty="0">
                <a:solidFill>
                  <a:srgbClr val="55565A"/>
                </a:solidFill>
                <a:latin typeface="Arial" panose="020B0604020202020204" pitchFamily="34" charset="0"/>
                <a:ea typeface="Segoe UI" panose="020B0502040204020203" pitchFamily="34" charset="0"/>
                <a:cs typeface="Arial" panose="020B0604020202020204" pitchFamily="34" charset="0"/>
              </a:rPr>
              <a:t>At this time, we will address the questions you submitted electronically through the webinar platform.</a:t>
            </a:r>
          </a:p>
        </p:txBody>
      </p:sp>
      <p:pic>
        <p:nvPicPr>
          <p:cNvPr id="7" name="Graphic 6" descr="Questions with solid fill">
            <a:extLst>
              <a:ext uri="{FF2B5EF4-FFF2-40B4-BE49-F238E27FC236}">
                <a16:creationId xmlns:a16="http://schemas.microsoft.com/office/drawing/2014/main" id="{C8A58FD1-6077-474A-AEBA-0EC286A5A4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2379" y="1752600"/>
            <a:ext cx="4343400" cy="4343400"/>
          </a:xfrm>
          <a:prstGeom prst="rect">
            <a:avLst/>
          </a:prstGeom>
        </p:spPr>
      </p:pic>
      <p:sp>
        <p:nvSpPr>
          <p:cNvPr id="2" name="Title 1">
            <a:extLst>
              <a:ext uri="{FF2B5EF4-FFF2-40B4-BE49-F238E27FC236}">
                <a16:creationId xmlns:a16="http://schemas.microsoft.com/office/drawing/2014/main" id="{E8EE8573-F81F-A73D-1125-8A4A89ABBA4C}"/>
              </a:ext>
            </a:extLst>
          </p:cNvPr>
          <p:cNvSpPr>
            <a:spLocks noGrp="1"/>
          </p:cNvSpPr>
          <p:nvPr>
            <p:ph type="title"/>
          </p:nvPr>
        </p:nvSpPr>
        <p:spPr/>
        <p:txBody>
          <a:bodyPr>
            <a:normAutofit/>
          </a:bodyPr>
          <a:lstStyle/>
          <a:p>
            <a:r>
              <a:rPr lang="en-US" sz="3600" dirty="0"/>
              <a:t>Questions?</a:t>
            </a:r>
          </a:p>
        </p:txBody>
      </p:sp>
      <p:sp>
        <p:nvSpPr>
          <p:cNvPr id="5" name="Slide Number Placeholder 4">
            <a:extLst>
              <a:ext uri="{FF2B5EF4-FFF2-40B4-BE49-F238E27FC236}">
                <a16:creationId xmlns:a16="http://schemas.microsoft.com/office/drawing/2014/main" id="{62E197E6-7476-63D1-A933-C8DC2E536DBF}"/>
              </a:ext>
            </a:extLst>
          </p:cNvPr>
          <p:cNvSpPr>
            <a:spLocks noGrp="1"/>
          </p:cNvSpPr>
          <p:nvPr>
            <p:ph type="sldNum" sz="quarter" idx="12"/>
          </p:nvPr>
        </p:nvSpPr>
        <p:spPr/>
        <p:txBody>
          <a:bodyPr/>
          <a:lstStyle/>
          <a:p>
            <a:fld id="{6E0164D9-D6C1-A640-8D22-9F2FAF55BC19}" type="slidenum">
              <a:rPr lang="en-US" smtClean="0"/>
              <a:t>55</a:t>
            </a:fld>
            <a:endParaRPr lang="en-US"/>
          </a:p>
        </p:txBody>
      </p:sp>
    </p:spTree>
    <p:extLst>
      <p:ext uri="{BB962C8B-B14F-4D97-AF65-F5344CB8AC3E}">
        <p14:creationId xmlns:p14="http://schemas.microsoft.com/office/powerpoint/2010/main" val="3246905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D3EA888-23D9-CA93-5B33-A09A0C2279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700" y="1600200"/>
            <a:ext cx="7086600" cy="4502222"/>
          </a:xfrm>
          <a:prstGeom prst="rect">
            <a:avLst/>
          </a:prstGeom>
        </p:spPr>
      </p:pic>
      <p:sp>
        <p:nvSpPr>
          <p:cNvPr id="5" name="Slide Number Placeholder 4">
            <a:extLst>
              <a:ext uri="{FF2B5EF4-FFF2-40B4-BE49-F238E27FC236}">
                <a16:creationId xmlns:a16="http://schemas.microsoft.com/office/drawing/2014/main" id="{3A5D6458-772E-1112-6F10-16D8367F4B5D}"/>
              </a:ext>
            </a:extLst>
          </p:cNvPr>
          <p:cNvSpPr>
            <a:spLocks noGrp="1"/>
          </p:cNvSpPr>
          <p:nvPr>
            <p:ph type="sldNum" sz="quarter" idx="12"/>
          </p:nvPr>
        </p:nvSpPr>
        <p:spPr/>
        <p:txBody>
          <a:bodyPr/>
          <a:lstStyle/>
          <a:p>
            <a:fld id="{6E0164D9-D6C1-A640-8D22-9F2FAF55BC19}" type="slidenum">
              <a:rPr lang="en-US" smtClean="0"/>
              <a:t>56</a:t>
            </a:fld>
            <a:endParaRPr lang="en-US"/>
          </a:p>
        </p:txBody>
      </p:sp>
    </p:spTree>
    <p:extLst>
      <p:ext uri="{BB962C8B-B14F-4D97-AF65-F5344CB8AC3E}">
        <p14:creationId xmlns:p14="http://schemas.microsoft.com/office/powerpoint/2010/main" val="3066582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95BD-4365-B813-8D49-546D6516791A}"/>
              </a:ext>
            </a:extLst>
          </p:cNvPr>
          <p:cNvSpPr>
            <a:spLocks noGrp="1"/>
          </p:cNvSpPr>
          <p:nvPr>
            <p:ph type="ctrTitle"/>
          </p:nvPr>
        </p:nvSpPr>
        <p:spPr>
          <a:xfrm>
            <a:off x="595745" y="4085115"/>
            <a:ext cx="11000509" cy="982373"/>
          </a:xfrm>
        </p:spPr>
        <p:txBody>
          <a:bodyPr>
            <a:normAutofit/>
          </a:bodyPr>
          <a:lstStyle/>
          <a:p>
            <a:pPr algn="ctr"/>
            <a:r>
              <a:rPr lang="en-US" sz="4800" dirty="0"/>
              <a:t>Appendix</a:t>
            </a:r>
          </a:p>
        </p:txBody>
      </p:sp>
      <p:sp>
        <p:nvSpPr>
          <p:cNvPr id="4" name="Slide Number Placeholder 3">
            <a:extLst>
              <a:ext uri="{FF2B5EF4-FFF2-40B4-BE49-F238E27FC236}">
                <a16:creationId xmlns:a16="http://schemas.microsoft.com/office/drawing/2014/main" id="{7FA0953F-13D8-8F7D-BE7E-03346AB07F96}"/>
              </a:ext>
            </a:extLst>
          </p:cNvPr>
          <p:cNvSpPr>
            <a:spLocks noGrp="1"/>
          </p:cNvSpPr>
          <p:nvPr>
            <p:ph type="sldNum" sz="quarter" idx="12"/>
          </p:nvPr>
        </p:nvSpPr>
        <p:spPr/>
        <p:txBody>
          <a:bodyPr/>
          <a:lstStyle/>
          <a:p>
            <a:fld id="{6E0164D9-D6C1-A640-8D22-9F2FAF55BC19}" type="slidenum">
              <a:rPr lang="en-US" smtClean="0"/>
              <a:pPr/>
              <a:t>57</a:t>
            </a:fld>
            <a:endParaRPr lang="en-US"/>
          </a:p>
        </p:txBody>
      </p:sp>
    </p:spTree>
    <p:extLst>
      <p:ext uri="{BB962C8B-B14F-4D97-AF65-F5344CB8AC3E}">
        <p14:creationId xmlns:p14="http://schemas.microsoft.com/office/powerpoint/2010/main" val="527093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95CE-F88B-BC84-C070-92BF6E078279}"/>
              </a:ext>
            </a:extLst>
          </p:cNvPr>
          <p:cNvSpPr>
            <a:spLocks noGrp="1"/>
          </p:cNvSpPr>
          <p:nvPr>
            <p:ph type="title"/>
          </p:nvPr>
        </p:nvSpPr>
        <p:spPr/>
        <p:txBody>
          <a:bodyPr>
            <a:normAutofit/>
          </a:bodyPr>
          <a:lstStyle/>
          <a:p>
            <a:r>
              <a:rPr lang="en-US" sz="3600" dirty="0">
                <a:ea typeface="Segoe UI" panose="020B0502040204020203" pitchFamily="34" charset="0"/>
              </a:rPr>
              <a:t>Ancillary Claims</a:t>
            </a:r>
            <a:endParaRPr lang="en-US" dirty="0"/>
          </a:p>
        </p:txBody>
      </p:sp>
      <p:sp>
        <p:nvSpPr>
          <p:cNvPr id="4" name="Content Placeholder 3">
            <a:extLst>
              <a:ext uri="{FF2B5EF4-FFF2-40B4-BE49-F238E27FC236}">
                <a16:creationId xmlns:a16="http://schemas.microsoft.com/office/drawing/2014/main" id="{C54911BB-CD8B-5DC6-0B00-0B8E648EB878}"/>
              </a:ext>
            </a:extLst>
          </p:cNvPr>
          <p:cNvSpPr>
            <a:spLocks noGrp="1"/>
          </p:cNvSpPr>
          <p:nvPr>
            <p:ph idx="1"/>
          </p:nvPr>
        </p:nvSpPr>
        <p:spPr/>
        <p:txBody>
          <a:bodyPr>
            <a:normAutofit/>
          </a:bodyPr>
          <a:lstStyle/>
          <a:p>
            <a:pPr marL="0" indent="0">
              <a:lnSpc>
                <a:spcPct val="100000"/>
              </a:lnSpc>
              <a:spcBef>
                <a:spcPts val="0"/>
              </a:spcBef>
              <a:spcAft>
                <a:spcPts val="600"/>
              </a:spcAft>
              <a:buNone/>
            </a:pPr>
            <a:r>
              <a:rPr lang="en-US" sz="2000" dirty="0">
                <a:solidFill>
                  <a:srgbClr val="55565A"/>
                </a:solidFill>
              </a:rPr>
              <a:t>Ancillary providers include Independent Clinical Laboratory, Durable/Home Medical Equipment and Supplies and Specialty Pharmacy providers. </a:t>
            </a:r>
          </a:p>
          <a:p>
            <a:pPr marL="0" indent="0">
              <a:lnSpc>
                <a:spcPct val="100000"/>
              </a:lnSpc>
              <a:spcBef>
                <a:spcPts val="0"/>
              </a:spcBef>
              <a:spcAft>
                <a:spcPts val="600"/>
              </a:spcAft>
              <a:buNone/>
            </a:pPr>
            <a:endParaRPr lang="en-US" sz="2000" b="1" dirty="0">
              <a:solidFill>
                <a:srgbClr val="55565A"/>
              </a:solidFill>
            </a:endParaRPr>
          </a:p>
          <a:p>
            <a:pPr marL="0" indent="0">
              <a:lnSpc>
                <a:spcPct val="100000"/>
              </a:lnSpc>
              <a:spcAft>
                <a:spcPts val="1200"/>
              </a:spcAft>
              <a:buNone/>
            </a:pPr>
            <a:r>
              <a:rPr lang="en-US" sz="2000" b="1" dirty="0"/>
              <a:t>Please note:</a:t>
            </a:r>
          </a:p>
          <a:p>
            <a:pPr>
              <a:lnSpc>
                <a:spcPct val="100000"/>
              </a:lnSpc>
              <a:spcBef>
                <a:spcPts val="0"/>
              </a:spcBef>
              <a:spcAft>
                <a:spcPts val="600"/>
              </a:spcAft>
              <a:buClr>
                <a:schemeClr val="tx1">
                  <a:lumMod val="65000"/>
                  <a:lumOff val="35000"/>
                </a:schemeClr>
              </a:buClr>
            </a:pPr>
            <a:r>
              <a:rPr lang="en-US" sz="2000" dirty="0">
                <a:solidFill>
                  <a:srgbClr val="55565A"/>
                </a:solidFill>
              </a:rPr>
              <a:t>If you contract with more than one Plan in a state for the same product type (i.e., PPO or traditional), you may file the claim with either Plan.</a:t>
            </a:r>
          </a:p>
          <a:p>
            <a:pPr algn="l">
              <a:buClr>
                <a:schemeClr val="tx1">
                  <a:lumMod val="65000"/>
                  <a:lumOff val="35000"/>
                </a:schemeClr>
              </a:buClr>
              <a:buFont typeface="Arial" panose="020B0604020202020204" pitchFamily="34" charset="0"/>
              <a:buChar char="•"/>
            </a:pPr>
            <a:r>
              <a:rPr lang="en-US" sz="2000" dirty="0">
                <a:solidFill>
                  <a:srgbClr val="55565A"/>
                </a:solidFill>
              </a:rPr>
              <a:t>Contiguous county claims filing rules do not apply to ancillary claims.</a:t>
            </a:r>
          </a:p>
        </p:txBody>
      </p:sp>
      <p:sp>
        <p:nvSpPr>
          <p:cNvPr id="3" name="Slide Number Placeholder 2">
            <a:extLst>
              <a:ext uri="{FF2B5EF4-FFF2-40B4-BE49-F238E27FC236}">
                <a16:creationId xmlns:a16="http://schemas.microsoft.com/office/drawing/2014/main" id="{80375FB1-7657-6F5E-4CDE-D54A51EEDBD5}"/>
              </a:ext>
            </a:extLst>
          </p:cNvPr>
          <p:cNvSpPr>
            <a:spLocks noGrp="1"/>
          </p:cNvSpPr>
          <p:nvPr>
            <p:ph type="sldNum" sz="quarter" idx="12"/>
          </p:nvPr>
        </p:nvSpPr>
        <p:spPr/>
        <p:txBody>
          <a:bodyPr/>
          <a:lstStyle/>
          <a:p>
            <a:fld id="{6E0164D9-D6C1-A640-8D22-9F2FAF55BC19}" type="slidenum">
              <a:rPr lang="en-US" smtClean="0"/>
              <a:t>58</a:t>
            </a:fld>
            <a:endParaRPr lang="en-US"/>
          </a:p>
        </p:txBody>
      </p:sp>
    </p:spTree>
    <p:extLst>
      <p:ext uri="{BB962C8B-B14F-4D97-AF65-F5344CB8AC3E}">
        <p14:creationId xmlns:p14="http://schemas.microsoft.com/office/powerpoint/2010/main" val="1994017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Provider\Share\Communications\ARTWORK\184698074.jpg"/>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saturation sat="10000"/>
                    </a14:imgEffect>
                  </a14:imgLayer>
                </a14:imgProps>
              </a:ext>
              <a:ext uri="{28A0092B-C50C-407E-A947-70E740481C1C}">
                <a14:useLocalDpi xmlns:a14="http://schemas.microsoft.com/office/drawing/2010/main" val="0"/>
              </a:ext>
            </a:extLst>
          </a:blip>
          <a:srcRect l="2101" t="16775" r="3669" b="28494"/>
          <a:stretch/>
        </p:blipFill>
        <p:spPr bwMode="auto">
          <a:xfrm>
            <a:off x="2315881" y="3105474"/>
            <a:ext cx="7560235" cy="2580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783770" y="1862606"/>
            <a:ext cx="10562253" cy="2062103"/>
          </a:xfrm>
          <a:prstGeom prst="rect">
            <a:avLst/>
          </a:prstGeom>
          <a:noFill/>
        </p:spPr>
        <p:txBody>
          <a:bodyPr wrap="square" rtlCol="0">
            <a:spAutoFit/>
          </a:bodyPr>
          <a:lstStyle/>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When filing claims/calling for claim status for dental services, providers use the information on the Blue Plan named on the member ID card.</a:t>
            </a:r>
          </a:p>
          <a:p>
            <a:pPr marL="285750" indent="-285750" defTabSz="457200">
              <a:buClr>
                <a:schemeClr val="tx1"/>
              </a:buClr>
              <a:buFont typeface="Arial" panose="020B0604020202020204" pitchFamily="34" charset="0"/>
              <a:buChar char="•"/>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marL="285750" indent="-285750" defTabSz="457200">
              <a:buClr>
                <a:schemeClr val="tx1"/>
              </a:buClr>
              <a:buFont typeface="Arial" panose="020B0604020202020204" pitchFamily="34" charset="0"/>
              <a:buChar char="•"/>
              <a:defRPr/>
            </a:pP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ADA claim forms received by Louisiana Blue for dental services for BlueCard members will be sent back to the provider.</a:t>
            </a:r>
          </a:p>
          <a:p>
            <a:pPr marL="285750" indent="-285750" defTabSz="457200">
              <a:buClr>
                <a:srgbClr val="0A437C"/>
              </a:buClr>
              <a:buFont typeface="Arial" panose="020B0604020202020204" pitchFamily="34" charset="0"/>
              <a:buChar char="•"/>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a:p>
            <a:pPr defTabSz="457200">
              <a:defRPr/>
            </a:pPr>
            <a:endPar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endParaRPr>
          </a:p>
        </p:txBody>
      </p:sp>
      <p:sp>
        <p:nvSpPr>
          <p:cNvPr id="3" name="Rectangle 2"/>
          <p:cNvSpPr/>
          <p:nvPr/>
        </p:nvSpPr>
        <p:spPr bwMode="auto">
          <a:xfrm>
            <a:off x="-1" y="5685523"/>
            <a:ext cx="12192000" cy="946447"/>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4" name="TextBox 3"/>
          <p:cNvSpPr txBox="1"/>
          <p:nvPr/>
        </p:nvSpPr>
        <p:spPr>
          <a:xfrm>
            <a:off x="783769" y="5866358"/>
            <a:ext cx="10562253" cy="584775"/>
          </a:xfrm>
          <a:prstGeom prst="rect">
            <a:avLst/>
          </a:prstGeom>
          <a:noFill/>
        </p:spPr>
        <p:txBody>
          <a:bodyPr wrap="square" rtlCol="0">
            <a:spAutoFit/>
          </a:bodyPr>
          <a:lstStyle/>
          <a:p>
            <a:pPr defTabSz="457200">
              <a:defRPr/>
            </a:pPr>
            <a:r>
              <a:rPr lang="en-US" sz="1600">
                <a:solidFill>
                  <a:srgbClr val="55565A"/>
                </a:solidFill>
                <a:latin typeface="Arial" panose="020B0604020202020204" pitchFamily="34" charset="0"/>
                <a:ea typeface="Segoe UI" panose="020B0502040204020203" pitchFamily="34" charset="0"/>
                <a:cs typeface="Arial" panose="020B0604020202020204" pitchFamily="34" charset="0"/>
              </a:rPr>
              <a:t>Dentists and oral surgeons should verify benefits for BlueCard program members prior to performing services by calling the number on the back of the member ID card.</a:t>
            </a:r>
          </a:p>
        </p:txBody>
      </p:sp>
      <p:sp>
        <p:nvSpPr>
          <p:cNvPr id="5" name="Title 4">
            <a:extLst>
              <a:ext uri="{FF2B5EF4-FFF2-40B4-BE49-F238E27FC236}">
                <a16:creationId xmlns:a16="http://schemas.microsoft.com/office/drawing/2014/main" id="{DBF9994D-2403-DB90-3588-D6A80CABEDB9}"/>
              </a:ext>
            </a:extLst>
          </p:cNvPr>
          <p:cNvSpPr>
            <a:spLocks noGrp="1"/>
          </p:cNvSpPr>
          <p:nvPr>
            <p:ph type="title"/>
          </p:nvPr>
        </p:nvSpPr>
        <p:spPr>
          <a:xfrm>
            <a:off x="360218" y="699253"/>
            <a:ext cx="11471563" cy="1325563"/>
          </a:xfrm>
        </p:spPr>
        <p:txBody>
          <a:bodyPr>
            <a:normAutofit/>
          </a:bodyPr>
          <a:lstStyle/>
          <a:p>
            <a:r>
              <a:rPr lang="en-US" sz="3600" dirty="0"/>
              <a:t>Dental and Oral Surgery Claims </a:t>
            </a:r>
            <a:r>
              <a:rPr lang="en-US" sz="2400" i="1" dirty="0"/>
              <a:t>ADA Claim Form</a:t>
            </a:r>
            <a:endParaRPr lang="en-US" i="1" dirty="0"/>
          </a:p>
        </p:txBody>
      </p:sp>
      <p:sp>
        <p:nvSpPr>
          <p:cNvPr id="7" name="Slide Number Placeholder 6">
            <a:extLst>
              <a:ext uri="{FF2B5EF4-FFF2-40B4-BE49-F238E27FC236}">
                <a16:creationId xmlns:a16="http://schemas.microsoft.com/office/drawing/2014/main" id="{4B43A4E5-155D-7C79-49E6-E5EA8BEAC0C8}"/>
              </a:ext>
            </a:extLst>
          </p:cNvPr>
          <p:cNvSpPr>
            <a:spLocks noGrp="1"/>
          </p:cNvSpPr>
          <p:nvPr>
            <p:ph type="sldNum" sz="quarter" idx="12"/>
          </p:nvPr>
        </p:nvSpPr>
        <p:spPr/>
        <p:txBody>
          <a:bodyPr/>
          <a:lstStyle/>
          <a:p>
            <a:fld id="{6E0164D9-D6C1-A640-8D22-9F2FAF55BC19}" type="slidenum">
              <a:rPr lang="en-US" smtClean="0"/>
              <a:t>59</a:t>
            </a:fld>
            <a:endParaRPr lang="en-US"/>
          </a:p>
        </p:txBody>
      </p:sp>
    </p:spTree>
    <p:extLst>
      <p:ext uri="{BB962C8B-B14F-4D97-AF65-F5344CB8AC3E}">
        <p14:creationId xmlns:p14="http://schemas.microsoft.com/office/powerpoint/2010/main" val="247942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378B-D7EB-1CE3-7837-1F998B94D696}"/>
              </a:ext>
            </a:extLst>
          </p:cNvPr>
          <p:cNvSpPr>
            <a:spLocks noGrp="1"/>
          </p:cNvSpPr>
          <p:nvPr>
            <p:ph type="title"/>
          </p:nvPr>
        </p:nvSpPr>
        <p:spPr/>
        <p:txBody>
          <a:bodyPr>
            <a:normAutofit/>
          </a:bodyPr>
          <a:lstStyle/>
          <a:p>
            <a:pPr algn="l"/>
            <a:r>
              <a:rPr lang="en-US" sz="3600" dirty="0"/>
              <a:t>How the BlueCard Program Works</a:t>
            </a:r>
            <a:endParaRPr lang="en-US" i="1" dirty="0"/>
          </a:p>
        </p:txBody>
      </p:sp>
      <p:pic>
        <p:nvPicPr>
          <p:cNvPr id="4" name="Picture 3">
            <a:extLst>
              <a:ext uri="{FF2B5EF4-FFF2-40B4-BE49-F238E27FC236}">
                <a16:creationId xmlns:a16="http://schemas.microsoft.com/office/drawing/2014/main" id="{2A06A1C7-0EBA-9225-E0E3-2B3FD72733EE}"/>
              </a:ext>
            </a:extLst>
          </p:cNvPr>
          <p:cNvPicPr>
            <a:picLocks noChangeAspect="1"/>
          </p:cNvPicPr>
          <p:nvPr/>
        </p:nvPicPr>
        <p:blipFill>
          <a:blip r:embed="rId2"/>
          <a:stretch>
            <a:fillRect/>
          </a:stretch>
        </p:blipFill>
        <p:spPr>
          <a:xfrm>
            <a:off x="8879814" y="1844108"/>
            <a:ext cx="2793000" cy="1768005"/>
          </a:xfrm>
          <a:prstGeom prst="rect">
            <a:avLst/>
          </a:prstGeom>
        </p:spPr>
      </p:pic>
      <p:sp>
        <p:nvSpPr>
          <p:cNvPr id="5" name="Rectangle 4">
            <a:extLst>
              <a:ext uri="{FF2B5EF4-FFF2-40B4-BE49-F238E27FC236}">
                <a16:creationId xmlns:a16="http://schemas.microsoft.com/office/drawing/2014/main" id="{90923356-A9B9-BD4C-0596-104D4CBD69A4}"/>
              </a:ext>
            </a:extLst>
          </p:cNvPr>
          <p:cNvSpPr/>
          <p:nvPr/>
        </p:nvSpPr>
        <p:spPr bwMode="auto">
          <a:xfrm>
            <a:off x="2116310" y="5362857"/>
            <a:ext cx="7959379" cy="1345639"/>
          </a:xfrm>
          <a:prstGeom prst="rect">
            <a:avLst/>
          </a:prstGeom>
          <a:noFill/>
          <a:ln w="6350"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pic>
        <p:nvPicPr>
          <p:cNvPr id="6" name="Picture 5">
            <a:extLst>
              <a:ext uri="{FF2B5EF4-FFF2-40B4-BE49-F238E27FC236}">
                <a16:creationId xmlns:a16="http://schemas.microsoft.com/office/drawing/2014/main" id="{51A2287A-D466-2270-DF8F-7721F48C1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14" y="2683734"/>
            <a:ext cx="990600" cy="990600"/>
          </a:xfrm>
          <a:prstGeom prst="rect">
            <a:avLst/>
          </a:prstGeom>
        </p:spPr>
      </p:pic>
      <p:pic>
        <p:nvPicPr>
          <p:cNvPr id="7" name="Picture 6">
            <a:extLst>
              <a:ext uri="{FF2B5EF4-FFF2-40B4-BE49-F238E27FC236}">
                <a16:creationId xmlns:a16="http://schemas.microsoft.com/office/drawing/2014/main" id="{43017F13-79DC-504A-0C64-E2433FC04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4214" y="2607534"/>
            <a:ext cx="1066800" cy="1066800"/>
          </a:xfrm>
          <a:prstGeom prst="rect">
            <a:avLst/>
          </a:prstGeom>
        </p:spPr>
      </p:pic>
      <p:sp>
        <p:nvSpPr>
          <p:cNvPr id="8" name="TextBox 7">
            <a:extLst>
              <a:ext uri="{FF2B5EF4-FFF2-40B4-BE49-F238E27FC236}">
                <a16:creationId xmlns:a16="http://schemas.microsoft.com/office/drawing/2014/main" id="{F8719BEB-B4FB-1F65-C409-9E1E7CA01E21}"/>
              </a:ext>
            </a:extLst>
          </p:cNvPr>
          <p:cNvSpPr txBox="1"/>
          <p:nvPr/>
        </p:nvSpPr>
        <p:spPr>
          <a:xfrm>
            <a:off x="2974314" y="2567951"/>
            <a:ext cx="5746533" cy="1077218"/>
          </a:xfrm>
          <a:prstGeom prst="rect">
            <a:avLst/>
          </a:prstGeom>
          <a:noFill/>
        </p:spPr>
        <p:txBody>
          <a:bodyPr wrap="square" rtlCol="0">
            <a:spAutoFit/>
          </a:bodyPr>
          <a:lstStyle/>
          <a:p>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An Out-of-Area (OOA) Blue member with Blue Cross and Blue Shield of Mississippi (BCBSMS) benefits lives in Louisiana and visits a Louisiana Blue Preferred Care PPO network provider.</a:t>
            </a:r>
          </a:p>
        </p:txBody>
      </p:sp>
      <p:pic>
        <p:nvPicPr>
          <p:cNvPr id="9" name="Picture 8">
            <a:extLst>
              <a:ext uri="{FF2B5EF4-FFF2-40B4-BE49-F238E27FC236}">
                <a16:creationId xmlns:a16="http://schemas.microsoft.com/office/drawing/2014/main" id="{37C8DED6-89FA-E75E-BBF6-4480E5989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615" y="3955247"/>
            <a:ext cx="1688543" cy="1126697"/>
          </a:xfrm>
          <a:prstGeom prst="rect">
            <a:avLst/>
          </a:prstGeom>
        </p:spPr>
      </p:pic>
      <p:sp>
        <p:nvSpPr>
          <p:cNvPr id="10" name="TextBox 9">
            <a:extLst>
              <a:ext uri="{FF2B5EF4-FFF2-40B4-BE49-F238E27FC236}">
                <a16:creationId xmlns:a16="http://schemas.microsoft.com/office/drawing/2014/main" id="{C55B9DE1-FD71-89FA-C211-A28DE5B9A4C3}"/>
              </a:ext>
            </a:extLst>
          </p:cNvPr>
          <p:cNvSpPr txBox="1"/>
          <p:nvPr/>
        </p:nvSpPr>
        <p:spPr>
          <a:xfrm>
            <a:off x="2974314" y="4128367"/>
            <a:ext cx="5746533" cy="830997"/>
          </a:xfrm>
          <a:prstGeom prst="rect">
            <a:avLst/>
          </a:prstGeom>
          <a:noFill/>
        </p:spPr>
        <p:txBody>
          <a:bodyPr wrap="square" rtlCol="0">
            <a:spAutoFit/>
          </a:bodyPr>
          <a:lstStyle/>
          <a:p>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Louisiana provider recognizes the logo on the member ID card and verifies membership and coverage using </a:t>
            </a:r>
            <a:r>
              <a:rPr lang="en-US" sz="1600" dirty="0" err="1">
                <a:solidFill>
                  <a:srgbClr val="55565A"/>
                </a:solidFill>
                <a:latin typeface="Arial" panose="020B0604020202020204" pitchFamily="34" charset="0"/>
                <a:ea typeface="Segoe UI" panose="020B0502040204020203" pitchFamily="34" charset="0"/>
                <a:cs typeface="Arial" panose="020B0604020202020204" pitchFamily="34" charset="0"/>
              </a:rPr>
              <a:t>iLinkBlue</a:t>
            </a: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 or by calling BlueCard Eligibility.</a:t>
            </a:r>
          </a:p>
        </p:txBody>
      </p:sp>
      <p:pic>
        <p:nvPicPr>
          <p:cNvPr id="11" name="Picture 10">
            <a:extLst>
              <a:ext uri="{FF2B5EF4-FFF2-40B4-BE49-F238E27FC236}">
                <a16:creationId xmlns:a16="http://schemas.microsoft.com/office/drawing/2014/main" id="{61B88C72-92DE-B5D8-B474-EDE341CA0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5401" y="5620504"/>
            <a:ext cx="2379255" cy="454012"/>
          </a:xfrm>
          <a:prstGeom prst="rect">
            <a:avLst/>
          </a:prstGeom>
        </p:spPr>
      </p:pic>
      <p:pic>
        <p:nvPicPr>
          <p:cNvPr id="12" name="Picture 11">
            <a:extLst>
              <a:ext uri="{FF2B5EF4-FFF2-40B4-BE49-F238E27FC236}">
                <a16:creationId xmlns:a16="http://schemas.microsoft.com/office/drawing/2014/main" id="{FEE79BCC-0C7F-1CDA-8F52-6CC62396B3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3363" y="2163246"/>
            <a:ext cx="625108" cy="617195"/>
          </a:xfrm>
          <a:prstGeom prst="rect">
            <a:avLst/>
          </a:prstGeom>
        </p:spPr>
      </p:pic>
      <p:sp>
        <p:nvSpPr>
          <p:cNvPr id="13" name="TextBox 12">
            <a:extLst>
              <a:ext uri="{FF2B5EF4-FFF2-40B4-BE49-F238E27FC236}">
                <a16:creationId xmlns:a16="http://schemas.microsoft.com/office/drawing/2014/main" id="{0DFAE170-6D2A-1E65-0A7E-198EB0171B20}"/>
              </a:ext>
            </a:extLst>
          </p:cNvPr>
          <p:cNvSpPr txBox="1"/>
          <p:nvPr/>
        </p:nvSpPr>
        <p:spPr>
          <a:xfrm>
            <a:off x="2513430" y="6235279"/>
            <a:ext cx="3200392"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www.lablue.com/ilinkblue</a:t>
            </a:r>
          </a:p>
        </p:txBody>
      </p:sp>
      <p:sp>
        <p:nvSpPr>
          <p:cNvPr id="14" name="TextBox 13">
            <a:extLst>
              <a:ext uri="{FF2B5EF4-FFF2-40B4-BE49-F238E27FC236}">
                <a16:creationId xmlns:a16="http://schemas.microsoft.com/office/drawing/2014/main" id="{2190700C-6830-A5E3-1ED9-B371088FD84F}"/>
              </a:ext>
            </a:extLst>
          </p:cNvPr>
          <p:cNvSpPr txBox="1"/>
          <p:nvPr/>
        </p:nvSpPr>
        <p:spPr>
          <a:xfrm>
            <a:off x="5936879" y="5548688"/>
            <a:ext cx="4572001" cy="954107"/>
          </a:xfrm>
          <a:prstGeom prst="rect">
            <a:avLst/>
          </a:prstGeom>
          <a:noFill/>
        </p:spPr>
        <p:txBody>
          <a:bodyPr wrap="square" rtlCol="0">
            <a:spAutoFit/>
          </a:bodyPr>
          <a:lstStyle/>
          <a:p>
            <a:pPr algn="ctr"/>
            <a:r>
              <a:rPr lang="en-US" sz="2000">
                <a:solidFill>
                  <a:schemeClr val="tx1">
                    <a:lumMod val="75000"/>
                    <a:lumOff val="25000"/>
                  </a:schemeClr>
                </a:solidFill>
                <a:latin typeface="Arial" panose="020B0604020202020204" pitchFamily="34" charset="0"/>
                <a:cs typeface="Arial" panose="020B0604020202020204" pitchFamily="34" charset="0"/>
              </a:rPr>
              <a:t>BlueCard Eligibility</a:t>
            </a:r>
          </a:p>
          <a:p>
            <a:pPr algn="ctr"/>
            <a:r>
              <a:rPr lang="en-US">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1-800-676-BLUE </a:t>
            </a:r>
            <a:br>
              <a:rPr lang="en-US">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br>
            <a:r>
              <a:rPr lang="en-US">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(1-800-676-2583)</a:t>
            </a:r>
            <a:endParaRPr lang="en-US">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AD4BF6AA-A40F-B6B2-483A-68AE80D01BE1}"/>
              </a:ext>
            </a:extLst>
          </p:cNvPr>
          <p:cNvCxnSpPr>
            <a:cxnSpLocks/>
          </p:cNvCxnSpPr>
          <p:nvPr/>
        </p:nvCxnSpPr>
        <p:spPr bwMode="auto">
          <a:xfrm>
            <a:off x="6171028" y="5446871"/>
            <a:ext cx="0" cy="1157740"/>
          </a:xfrm>
          <a:prstGeom prst="line">
            <a:avLst/>
          </a:prstGeom>
          <a:noFill/>
          <a:ln w="38100" cap="flat" cmpd="sng" algn="ctr">
            <a:solidFill>
              <a:schemeClr val="accent5"/>
            </a:solidFill>
            <a:prstDash val="solid"/>
            <a:round/>
            <a:headEnd type="none" w="med" len="med"/>
            <a:tailEnd type="none" w="med" len="med"/>
          </a:ln>
          <a:effectLst/>
        </p:spPr>
      </p:cxnSp>
      <p:sp>
        <p:nvSpPr>
          <p:cNvPr id="16" name="Oval 15">
            <a:extLst>
              <a:ext uri="{FF2B5EF4-FFF2-40B4-BE49-F238E27FC236}">
                <a16:creationId xmlns:a16="http://schemas.microsoft.com/office/drawing/2014/main" id="{EECBBF99-C04F-8906-4DC0-59489C30EBE0}"/>
              </a:ext>
            </a:extLst>
          </p:cNvPr>
          <p:cNvSpPr/>
          <p:nvPr/>
        </p:nvSpPr>
        <p:spPr bwMode="auto">
          <a:xfrm>
            <a:off x="8940670" y="2601306"/>
            <a:ext cx="258213" cy="177763"/>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17" name="Oval 16">
            <a:extLst>
              <a:ext uri="{FF2B5EF4-FFF2-40B4-BE49-F238E27FC236}">
                <a16:creationId xmlns:a16="http://schemas.microsoft.com/office/drawing/2014/main" id="{70276699-5FFA-FB1F-67A3-4207E4B54492}"/>
              </a:ext>
            </a:extLst>
          </p:cNvPr>
          <p:cNvSpPr/>
          <p:nvPr/>
        </p:nvSpPr>
        <p:spPr bwMode="auto">
          <a:xfrm>
            <a:off x="10930359" y="3247585"/>
            <a:ext cx="365747" cy="304800"/>
          </a:xfrm>
          <a:prstGeom prst="ellipse">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18" name="Slide Number Placeholder 17">
            <a:extLst>
              <a:ext uri="{FF2B5EF4-FFF2-40B4-BE49-F238E27FC236}">
                <a16:creationId xmlns:a16="http://schemas.microsoft.com/office/drawing/2014/main" id="{E46ABC4A-8CFC-19E2-8F50-791EE9437019}"/>
              </a:ext>
            </a:extLst>
          </p:cNvPr>
          <p:cNvSpPr>
            <a:spLocks noGrp="1"/>
          </p:cNvSpPr>
          <p:nvPr>
            <p:ph type="sldNum" sz="quarter" idx="12"/>
          </p:nvPr>
        </p:nvSpPr>
        <p:spPr/>
        <p:txBody>
          <a:bodyPr/>
          <a:lstStyle/>
          <a:p>
            <a:fld id="{6E0164D9-D6C1-A640-8D22-9F2FAF55BC19}" type="slidenum">
              <a:rPr lang="en-US" smtClean="0"/>
              <a:t>6</a:t>
            </a:fld>
            <a:endParaRPr lang="en-US"/>
          </a:p>
        </p:txBody>
      </p:sp>
    </p:spTree>
    <p:extLst>
      <p:ext uri="{BB962C8B-B14F-4D97-AF65-F5344CB8AC3E}">
        <p14:creationId xmlns:p14="http://schemas.microsoft.com/office/powerpoint/2010/main" val="1074811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8" y="1954733"/>
            <a:ext cx="11395045" cy="2539157"/>
          </a:xfrm>
          <a:prstGeom prst="rect">
            <a:avLst/>
          </a:prstGeom>
          <a:noFill/>
        </p:spPr>
        <p:txBody>
          <a:bodyPr wrap="square" rtlCol="0">
            <a:spAutoFit/>
          </a:bodyPr>
          <a:lstStyle/>
          <a:p>
            <a:pPr marL="285750" indent="-285750" defTabSz="457200">
              <a:spcAft>
                <a:spcPts val="600"/>
              </a:spcAft>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Dental services that fall under the medical care category and are filed on a CMS-1500 claim form will be processed by Louisiana Blue. Once Louisiana Blue receives the claim, we will electronically route the claim to the member’s Blue Plan. The member’s Blue Plan then applies benefits, approves payment and routes the claim back to Louisiana Blue. </a:t>
            </a:r>
            <a:b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b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Louisiana Blue will then reimburse you. </a:t>
            </a:r>
          </a:p>
          <a:p>
            <a:pPr marL="285750" indent="-285750" defTabSz="457200">
              <a:spcAft>
                <a:spcPts val="600"/>
              </a:spcAft>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Dental claims submitted on a CMS-1500 claim form may be processed through BlueCard; therefore, providers should </a:t>
            </a:r>
            <a:b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b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expect the remit or payment to come from Louisiana Blue if the claim is processed to pay the provider.</a:t>
            </a:r>
          </a:p>
          <a:p>
            <a:pPr marL="285750" indent="-285750" defTabSz="457200">
              <a:spcAft>
                <a:spcPts val="600"/>
              </a:spcAft>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Claims may also be submitted electronically on </a:t>
            </a:r>
            <a:r>
              <a:rPr lang="en-US" sz="1600" dirty="0" err="1">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iLinkBlue</a:t>
            </a: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p>
          <a:p>
            <a:pPr marL="285750" indent="-285750" defTabSz="457200">
              <a:spcAft>
                <a:spcPts val="600"/>
              </a:spcAft>
              <a:buClr>
                <a:schemeClr val="tx1"/>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Additional information is available in the </a:t>
            </a:r>
            <a:r>
              <a:rPr lang="en-US" sz="1600"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Dental Network Office Manual</a:t>
            </a: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available online </a:t>
            </a:r>
            <a:b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b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t>
            </a: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www.lablue.com/providers </a:t>
            </a: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&gt;Resources.</a:t>
            </a:r>
          </a:p>
        </p:txBody>
      </p:sp>
      <p:sp>
        <p:nvSpPr>
          <p:cNvPr id="3" name="Rectangle 2"/>
          <p:cNvSpPr/>
          <p:nvPr/>
        </p:nvSpPr>
        <p:spPr bwMode="auto">
          <a:xfrm>
            <a:off x="494521" y="5486399"/>
            <a:ext cx="11395045" cy="961053"/>
          </a:xfrm>
          <a:prstGeom prst="rect">
            <a:avLst/>
          </a:prstGeom>
          <a:solidFill>
            <a:srgbClr val="0070C0">
              <a:alpha val="20000"/>
            </a:srgbClr>
          </a:solidFill>
          <a:ln w="3175"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lang="en-US">
              <a:solidFill>
                <a:srgbClr val="003359"/>
              </a:solidFill>
              <a:latin typeface="Arial" charset="0"/>
            </a:endParaRPr>
          </a:p>
        </p:txBody>
      </p:sp>
      <p:sp>
        <p:nvSpPr>
          <p:cNvPr id="4" name="TextBox 3"/>
          <p:cNvSpPr txBox="1"/>
          <p:nvPr/>
        </p:nvSpPr>
        <p:spPr>
          <a:xfrm>
            <a:off x="684774" y="5705315"/>
            <a:ext cx="8002026" cy="584775"/>
          </a:xfrm>
          <a:prstGeom prst="rect">
            <a:avLst/>
          </a:prstGeom>
          <a:noFill/>
        </p:spPr>
        <p:txBody>
          <a:bodyPr wrap="square" rtlCol="0">
            <a:spAutoFit/>
          </a:bodyPr>
          <a:lstStyle/>
          <a:p>
            <a:pPr defTabSz="457200">
              <a:defRPr/>
            </a:pPr>
            <a:r>
              <a:rPr lang="en-US" sz="1600" b="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Note</a:t>
            </a:r>
            <a:r>
              <a:rPr lang="en-US"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 Our member benefit plans require oral surgery claims be processed first under the patient’s dental coverage. Do not submit as a medical claim first.</a:t>
            </a:r>
          </a:p>
        </p:txBody>
      </p:sp>
      <p:pic>
        <p:nvPicPr>
          <p:cNvPr id="8" name="Picture 2" descr="G:\Provider\Share\Communications\Artwork\2014 1500 For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966" y="3826913"/>
            <a:ext cx="2214648" cy="2853804"/>
          </a:xfrm>
          <a:prstGeom prst="rect">
            <a:avLst/>
          </a:prstGeom>
          <a:solidFill>
            <a:srgbClr val="FFFFFF">
              <a:shade val="85000"/>
            </a:srgbClr>
          </a:solidFill>
          <a:ln w="3175" cap="sq">
            <a:solidFill>
              <a:srgbClr val="54565B"/>
            </a:solidFill>
            <a:miter lim="800000"/>
          </a:ln>
          <a:effectLst/>
        </p:spPr>
      </p:pic>
      <p:sp>
        <p:nvSpPr>
          <p:cNvPr id="5" name="Title 4">
            <a:extLst>
              <a:ext uri="{FF2B5EF4-FFF2-40B4-BE49-F238E27FC236}">
                <a16:creationId xmlns:a16="http://schemas.microsoft.com/office/drawing/2014/main" id="{58B054B5-F36A-48DD-9B45-D0D7509E2553}"/>
              </a:ext>
            </a:extLst>
          </p:cNvPr>
          <p:cNvSpPr>
            <a:spLocks noGrp="1"/>
          </p:cNvSpPr>
          <p:nvPr>
            <p:ph type="title"/>
          </p:nvPr>
        </p:nvSpPr>
        <p:spPr>
          <a:xfrm>
            <a:off x="360218" y="607650"/>
            <a:ext cx="11471563" cy="1325563"/>
          </a:xfrm>
        </p:spPr>
        <p:txBody>
          <a:bodyPr>
            <a:normAutofit/>
          </a:bodyPr>
          <a:lstStyle/>
          <a:p>
            <a:r>
              <a:rPr lang="en-US" sz="3600" dirty="0"/>
              <a:t>Dental and Oral Surgery Claims </a:t>
            </a:r>
            <a:r>
              <a:rPr lang="en-US" sz="2400" dirty="0"/>
              <a:t>CMS-1500</a:t>
            </a:r>
            <a:endParaRPr lang="en-US" dirty="0"/>
          </a:p>
        </p:txBody>
      </p:sp>
      <p:sp>
        <p:nvSpPr>
          <p:cNvPr id="7" name="Slide Number Placeholder 6">
            <a:extLst>
              <a:ext uri="{FF2B5EF4-FFF2-40B4-BE49-F238E27FC236}">
                <a16:creationId xmlns:a16="http://schemas.microsoft.com/office/drawing/2014/main" id="{543093BD-B196-EDA0-38A3-CFADD1EE0F26}"/>
              </a:ext>
            </a:extLst>
          </p:cNvPr>
          <p:cNvSpPr>
            <a:spLocks noGrp="1"/>
          </p:cNvSpPr>
          <p:nvPr>
            <p:ph type="sldNum" sz="quarter" idx="12"/>
          </p:nvPr>
        </p:nvSpPr>
        <p:spPr/>
        <p:txBody>
          <a:bodyPr/>
          <a:lstStyle/>
          <a:p>
            <a:fld id="{6E0164D9-D6C1-A640-8D22-9F2FAF55BC19}" type="slidenum">
              <a:rPr lang="en-US" smtClean="0"/>
              <a:t>60</a:t>
            </a:fld>
            <a:endParaRPr lang="en-US"/>
          </a:p>
        </p:txBody>
      </p:sp>
    </p:spTree>
    <p:extLst>
      <p:ext uri="{BB962C8B-B14F-4D97-AF65-F5344CB8AC3E}">
        <p14:creationId xmlns:p14="http://schemas.microsoft.com/office/powerpoint/2010/main" val="365546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910C9A-5B43-3B56-A54A-50A51D9B8050}"/>
              </a:ext>
            </a:extLst>
          </p:cNvPr>
          <p:cNvSpPr>
            <a:spLocks noGrp="1"/>
          </p:cNvSpPr>
          <p:nvPr>
            <p:ph type="title"/>
          </p:nvPr>
        </p:nvSpPr>
        <p:spPr/>
        <p:txBody>
          <a:bodyPr>
            <a:normAutofit/>
          </a:bodyPr>
          <a:lstStyle/>
          <a:p>
            <a:pPr algn="l"/>
            <a:r>
              <a:rPr lang="en-US" sz="3600" dirty="0"/>
              <a:t>How the BlueCard Program Works</a:t>
            </a:r>
            <a:br>
              <a:rPr lang="en-US" sz="3600" dirty="0"/>
            </a:br>
            <a:endParaRPr lang="en-US" sz="3600" i="1" dirty="0"/>
          </a:p>
        </p:txBody>
      </p:sp>
      <p:sp>
        <p:nvSpPr>
          <p:cNvPr id="5" name="TextBox 4">
            <a:extLst>
              <a:ext uri="{FF2B5EF4-FFF2-40B4-BE49-F238E27FC236}">
                <a16:creationId xmlns:a16="http://schemas.microsoft.com/office/drawing/2014/main" id="{D681F2FB-7C75-62C4-F3A7-FEDEDA78B88D}"/>
              </a:ext>
            </a:extLst>
          </p:cNvPr>
          <p:cNvSpPr txBox="1"/>
          <p:nvPr/>
        </p:nvSpPr>
        <p:spPr>
          <a:xfrm>
            <a:off x="780441" y="6287880"/>
            <a:ext cx="10766219" cy="461665"/>
          </a:xfrm>
          <a:prstGeom prst="rect">
            <a:avLst/>
          </a:prstGeom>
          <a:noFill/>
        </p:spPr>
        <p:txBody>
          <a:bodyPr wrap="square" rtlCol="0">
            <a:spAutoFit/>
          </a:bodyPr>
          <a:lstStyle/>
          <a:p>
            <a:r>
              <a:rPr lang="en-US" sz="1200"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Some ancillary services have different filing rules. Please reference the “Ancillary Claims” section of </a:t>
            </a:r>
            <a:r>
              <a:rPr lang="en-US" sz="1200" i="1"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The</a:t>
            </a:r>
            <a:r>
              <a:rPr lang="en-US" sz="1200"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 </a:t>
            </a:r>
            <a:r>
              <a:rPr lang="en-US" sz="1200" i="1"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BlueCard Program Provider Manual </a:t>
            </a:r>
            <a:r>
              <a:rPr lang="en-US" sz="1200"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found online at </a:t>
            </a:r>
            <a:r>
              <a:rPr lang="en-US" sz="1200" b="1"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www.lablue.com/providers </a:t>
            </a:r>
            <a:r>
              <a:rPr lang="en-US" sz="1200" dirty="0">
                <a:solidFill>
                  <a:schemeClr val="accent3">
                    <a:lumMod val="50000"/>
                  </a:schemeClr>
                </a:solidFill>
                <a:latin typeface="Arial" panose="020B0604020202020204" pitchFamily="34" charset="0"/>
                <a:ea typeface="Segoe UI" panose="020B0502040204020203" pitchFamily="34" charset="0"/>
                <a:cs typeface="Arial" panose="020B0604020202020204" pitchFamily="34" charset="0"/>
              </a:rPr>
              <a:t>&gt;Resources &gt;Manuals.</a:t>
            </a:r>
          </a:p>
        </p:txBody>
      </p:sp>
      <p:sp>
        <p:nvSpPr>
          <p:cNvPr id="6" name="TextBox 5">
            <a:extLst>
              <a:ext uri="{FF2B5EF4-FFF2-40B4-BE49-F238E27FC236}">
                <a16:creationId xmlns:a16="http://schemas.microsoft.com/office/drawing/2014/main" id="{E8453FAF-07BB-6FD0-3336-97B968C2046E}"/>
              </a:ext>
            </a:extLst>
          </p:cNvPr>
          <p:cNvSpPr txBox="1"/>
          <p:nvPr/>
        </p:nvSpPr>
        <p:spPr>
          <a:xfrm>
            <a:off x="3782036" y="2106723"/>
            <a:ext cx="5219614" cy="338554"/>
          </a:xfrm>
          <a:prstGeom prst="rect">
            <a:avLst/>
          </a:prstGeom>
          <a:noFill/>
        </p:spPr>
        <p:txBody>
          <a:bodyPr wrap="square" rtlCol="0">
            <a:spAutoFit/>
          </a:bodyPr>
          <a:lstStyle/>
          <a:p>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Louisiana provider submits claim to Louisiana Blue.</a:t>
            </a:r>
          </a:p>
        </p:txBody>
      </p:sp>
      <p:sp>
        <p:nvSpPr>
          <p:cNvPr id="7" name="TextBox 6">
            <a:extLst>
              <a:ext uri="{FF2B5EF4-FFF2-40B4-BE49-F238E27FC236}">
                <a16:creationId xmlns:a16="http://schemas.microsoft.com/office/drawing/2014/main" id="{81823022-0F56-30D2-5609-78AEF082635E}"/>
              </a:ext>
            </a:extLst>
          </p:cNvPr>
          <p:cNvSpPr txBox="1"/>
          <p:nvPr/>
        </p:nvSpPr>
        <p:spPr>
          <a:xfrm>
            <a:off x="3782036" y="2992969"/>
            <a:ext cx="7764625" cy="830997"/>
          </a:xfrm>
          <a:prstGeom prst="rect">
            <a:avLst/>
          </a:prstGeom>
          <a:noFill/>
        </p:spPr>
        <p:txBody>
          <a:bodyPr wrap="square" rtlCol="0">
            <a:spAutoFit/>
          </a:bodyPr>
          <a:lstStyle/>
          <a:p>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Louisiana Blue submits electronic transaction to BCBSMS.</a:t>
            </a:r>
            <a:b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br>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BCBSMS applies the member’s benefits (medical policy, authorization requirements, coverage limitations, etc.).</a:t>
            </a:r>
          </a:p>
        </p:txBody>
      </p:sp>
      <p:sp>
        <p:nvSpPr>
          <p:cNvPr id="8" name="TextBox 7">
            <a:extLst>
              <a:ext uri="{FF2B5EF4-FFF2-40B4-BE49-F238E27FC236}">
                <a16:creationId xmlns:a16="http://schemas.microsoft.com/office/drawing/2014/main" id="{528A9441-D18B-54D7-C210-309ADBA22BBE}"/>
              </a:ext>
            </a:extLst>
          </p:cNvPr>
          <p:cNvSpPr txBox="1"/>
          <p:nvPr/>
        </p:nvSpPr>
        <p:spPr>
          <a:xfrm>
            <a:off x="3782036" y="5319885"/>
            <a:ext cx="7825037" cy="584775"/>
          </a:xfrm>
          <a:prstGeom prst="rect">
            <a:avLst/>
          </a:prstGeom>
          <a:noFill/>
        </p:spPr>
        <p:txBody>
          <a:bodyPr wrap="square" rtlCol="0">
            <a:spAutoFit/>
          </a:bodyPr>
          <a:lstStyle/>
          <a:p>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Louisiana Blue issues remittance and payment to our provider. BCBSMS issues an explanation of benefits (EOB) to the member.</a:t>
            </a:r>
          </a:p>
        </p:txBody>
      </p:sp>
      <p:sp>
        <p:nvSpPr>
          <p:cNvPr id="9" name="TextBox 8">
            <a:extLst>
              <a:ext uri="{FF2B5EF4-FFF2-40B4-BE49-F238E27FC236}">
                <a16:creationId xmlns:a16="http://schemas.microsoft.com/office/drawing/2014/main" id="{514857A1-321C-052E-DFC7-B07DAF05FE87}"/>
              </a:ext>
            </a:extLst>
          </p:cNvPr>
          <p:cNvSpPr txBox="1"/>
          <p:nvPr/>
        </p:nvSpPr>
        <p:spPr>
          <a:xfrm>
            <a:off x="3782036" y="4347498"/>
            <a:ext cx="7905149" cy="338554"/>
          </a:xfrm>
          <a:prstGeom prst="rect">
            <a:avLst/>
          </a:prstGeom>
          <a:noFill/>
        </p:spPr>
        <p:txBody>
          <a:bodyPr wrap="square" rtlCol="0">
            <a:spAutoFit/>
          </a:bodyPr>
          <a:lstStyle/>
          <a:p>
            <a:r>
              <a:rPr lang="en-US" sz="1600" dirty="0">
                <a:solidFill>
                  <a:srgbClr val="55565A"/>
                </a:solidFill>
                <a:latin typeface="Arial" panose="020B0604020202020204" pitchFamily="34" charset="0"/>
                <a:ea typeface="Segoe UI" panose="020B0502040204020203" pitchFamily="34" charset="0"/>
                <a:cs typeface="Arial" panose="020B0604020202020204" pitchFamily="34" charset="0"/>
              </a:rPr>
              <a:t>BCBSMS routes the claim back to Louisiana Blue for provider reimbursement.</a:t>
            </a:r>
          </a:p>
        </p:txBody>
      </p:sp>
      <p:pic>
        <p:nvPicPr>
          <p:cNvPr id="10" name="Picture 9">
            <a:extLst>
              <a:ext uri="{FF2B5EF4-FFF2-40B4-BE49-F238E27FC236}">
                <a16:creationId xmlns:a16="http://schemas.microsoft.com/office/drawing/2014/main" id="{85D72262-D002-AACC-4F29-5B8AB3D4A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4556" y="1848512"/>
            <a:ext cx="990600" cy="990600"/>
          </a:xfrm>
          <a:prstGeom prst="rect">
            <a:avLst/>
          </a:prstGeom>
        </p:spPr>
      </p:pic>
      <p:pic>
        <p:nvPicPr>
          <p:cNvPr id="11" name="Picture 10" descr="Screen Clipping">
            <a:extLst>
              <a:ext uri="{FF2B5EF4-FFF2-40B4-BE49-F238E27FC236}">
                <a16:creationId xmlns:a16="http://schemas.microsoft.com/office/drawing/2014/main" id="{E67339AB-05C0-5FAA-F8ED-51FB4DB2C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160" y="2370177"/>
            <a:ext cx="390361" cy="187496"/>
          </a:xfrm>
          <a:prstGeom prst="rect">
            <a:avLst/>
          </a:prstGeom>
        </p:spPr>
      </p:pic>
      <p:pic>
        <p:nvPicPr>
          <p:cNvPr id="12" name="Picture 11">
            <a:extLst>
              <a:ext uri="{FF2B5EF4-FFF2-40B4-BE49-F238E27FC236}">
                <a16:creationId xmlns:a16="http://schemas.microsoft.com/office/drawing/2014/main" id="{AA3D0EFA-7269-0221-4CC7-EFD80871C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68" y="2948543"/>
            <a:ext cx="990600" cy="990600"/>
          </a:xfrm>
          <a:prstGeom prst="rect">
            <a:avLst/>
          </a:prstGeom>
        </p:spPr>
      </p:pic>
      <p:pic>
        <p:nvPicPr>
          <p:cNvPr id="13" name="Picture 12" descr="Screen Clipping">
            <a:extLst>
              <a:ext uri="{FF2B5EF4-FFF2-40B4-BE49-F238E27FC236}">
                <a16:creationId xmlns:a16="http://schemas.microsoft.com/office/drawing/2014/main" id="{F7504DB0-E36B-8D85-7D23-A6E14B960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69" y="3485173"/>
            <a:ext cx="390361" cy="187496"/>
          </a:xfrm>
          <a:prstGeom prst="rect">
            <a:avLst/>
          </a:prstGeom>
        </p:spPr>
      </p:pic>
      <p:pic>
        <p:nvPicPr>
          <p:cNvPr id="14" name="Picture 13">
            <a:extLst>
              <a:ext uri="{FF2B5EF4-FFF2-40B4-BE49-F238E27FC236}">
                <a16:creationId xmlns:a16="http://schemas.microsoft.com/office/drawing/2014/main" id="{C9DDB42F-DA11-AE03-DDCF-88361FE97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668" y="2872343"/>
            <a:ext cx="1066800" cy="1066800"/>
          </a:xfrm>
          <a:prstGeom prst="rect">
            <a:avLst/>
          </a:prstGeom>
        </p:spPr>
      </p:pic>
      <p:pic>
        <p:nvPicPr>
          <p:cNvPr id="15" name="Picture 14" descr="Screen Clipping">
            <a:extLst>
              <a:ext uri="{FF2B5EF4-FFF2-40B4-BE49-F238E27FC236}">
                <a16:creationId xmlns:a16="http://schemas.microsoft.com/office/drawing/2014/main" id="{3BE521D8-6C48-F5AC-BD24-76A2186B1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308" y="3312587"/>
            <a:ext cx="390361" cy="187496"/>
          </a:xfrm>
          <a:prstGeom prst="rect">
            <a:avLst/>
          </a:prstGeom>
        </p:spPr>
      </p:pic>
      <p:sp>
        <p:nvSpPr>
          <p:cNvPr id="16" name="Right Arrow 23">
            <a:extLst>
              <a:ext uri="{FF2B5EF4-FFF2-40B4-BE49-F238E27FC236}">
                <a16:creationId xmlns:a16="http://schemas.microsoft.com/office/drawing/2014/main" id="{B029C204-E99E-34A5-4185-5773D1AE5DC6}"/>
              </a:ext>
            </a:extLst>
          </p:cNvPr>
          <p:cNvSpPr/>
          <p:nvPr/>
        </p:nvSpPr>
        <p:spPr bwMode="auto">
          <a:xfrm>
            <a:off x="1716068" y="3214999"/>
            <a:ext cx="381000" cy="169277"/>
          </a:xfrm>
          <a:prstGeom prst="rightArrow">
            <a:avLst/>
          </a:prstGeom>
          <a:solidFill>
            <a:srgbClr val="BED6DB"/>
          </a:solidFill>
          <a:ln w="38100"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pic>
        <p:nvPicPr>
          <p:cNvPr id="17" name="Picture 16">
            <a:extLst>
              <a:ext uri="{FF2B5EF4-FFF2-40B4-BE49-F238E27FC236}">
                <a16:creationId xmlns:a16="http://schemas.microsoft.com/office/drawing/2014/main" id="{26E2EA16-1714-E91D-5B92-6B61C6B350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68" y="4134512"/>
            <a:ext cx="990600" cy="990600"/>
          </a:xfrm>
          <a:prstGeom prst="rect">
            <a:avLst/>
          </a:prstGeom>
        </p:spPr>
      </p:pic>
      <p:pic>
        <p:nvPicPr>
          <p:cNvPr id="18" name="Picture 17" descr="Screen Clipping">
            <a:extLst>
              <a:ext uri="{FF2B5EF4-FFF2-40B4-BE49-F238E27FC236}">
                <a16:creationId xmlns:a16="http://schemas.microsoft.com/office/drawing/2014/main" id="{4AC7ADBB-E86D-4E42-2AEA-98CC07EC40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69" y="4671142"/>
            <a:ext cx="390361" cy="187496"/>
          </a:xfrm>
          <a:prstGeom prst="rect">
            <a:avLst/>
          </a:prstGeom>
        </p:spPr>
      </p:pic>
      <p:pic>
        <p:nvPicPr>
          <p:cNvPr id="19" name="Picture 18">
            <a:extLst>
              <a:ext uri="{FF2B5EF4-FFF2-40B4-BE49-F238E27FC236}">
                <a16:creationId xmlns:a16="http://schemas.microsoft.com/office/drawing/2014/main" id="{789855A8-D441-91CE-8EB7-D7012421C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668" y="4058312"/>
            <a:ext cx="1066800" cy="1066800"/>
          </a:xfrm>
          <a:prstGeom prst="rect">
            <a:avLst/>
          </a:prstGeom>
        </p:spPr>
      </p:pic>
      <p:pic>
        <p:nvPicPr>
          <p:cNvPr id="20" name="Picture 19" descr="Screen Clipping">
            <a:extLst>
              <a:ext uri="{FF2B5EF4-FFF2-40B4-BE49-F238E27FC236}">
                <a16:creationId xmlns:a16="http://schemas.microsoft.com/office/drawing/2014/main" id="{23AD0626-F614-1E56-AB85-290DD56FF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308" y="4498556"/>
            <a:ext cx="390361" cy="187496"/>
          </a:xfrm>
          <a:prstGeom prst="rect">
            <a:avLst/>
          </a:prstGeom>
        </p:spPr>
      </p:pic>
      <p:sp>
        <p:nvSpPr>
          <p:cNvPr id="21" name="Right Arrow 28">
            <a:extLst>
              <a:ext uri="{FF2B5EF4-FFF2-40B4-BE49-F238E27FC236}">
                <a16:creationId xmlns:a16="http://schemas.microsoft.com/office/drawing/2014/main" id="{12727556-80CF-F77A-4FD0-282E55931950}"/>
              </a:ext>
            </a:extLst>
          </p:cNvPr>
          <p:cNvSpPr/>
          <p:nvPr/>
        </p:nvSpPr>
        <p:spPr bwMode="auto">
          <a:xfrm rot="10800000">
            <a:off x="1716068" y="4376517"/>
            <a:ext cx="381000" cy="169277"/>
          </a:xfrm>
          <a:prstGeom prst="rightArrow">
            <a:avLst/>
          </a:prstGeom>
          <a:solidFill>
            <a:srgbClr val="BED6DB"/>
          </a:solidFill>
          <a:ln w="38100"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pic>
        <p:nvPicPr>
          <p:cNvPr id="22" name="Picture 21">
            <a:extLst>
              <a:ext uri="{FF2B5EF4-FFF2-40B4-BE49-F238E27FC236}">
                <a16:creationId xmlns:a16="http://schemas.microsoft.com/office/drawing/2014/main" id="{E805EBCD-ACF0-F79A-42DF-642DF1EC27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494" y="5277512"/>
            <a:ext cx="990600" cy="990600"/>
          </a:xfrm>
          <a:prstGeom prst="rect">
            <a:avLst/>
          </a:prstGeom>
        </p:spPr>
      </p:pic>
      <p:pic>
        <p:nvPicPr>
          <p:cNvPr id="23" name="Picture 22" descr="Screen Clipping">
            <a:extLst>
              <a:ext uri="{FF2B5EF4-FFF2-40B4-BE49-F238E27FC236}">
                <a16:creationId xmlns:a16="http://schemas.microsoft.com/office/drawing/2014/main" id="{FCAE7320-8E7C-183E-DF1B-66F0DFB937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769" y="5810912"/>
            <a:ext cx="390361" cy="187496"/>
          </a:xfrm>
          <a:prstGeom prst="rect">
            <a:avLst/>
          </a:prstGeom>
        </p:spPr>
      </p:pic>
      <p:pic>
        <p:nvPicPr>
          <p:cNvPr id="24" name="Picture 23">
            <a:extLst>
              <a:ext uri="{FF2B5EF4-FFF2-40B4-BE49-F238E27FC236}">
                <a16:creationId xmlns:a16="http://schemas.microsoft.com/office/drawing/2014/main" id="{57E5A7E1-7425-4041-6C0C-5CEFC0AE21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855" y="1843526"/>
            <a:ext cx="876913" cy="766987"/>
          </a:xfrm>
          <a:prstGeom prst="rect">
            <a:avLst/>
          </a:prstGeom>
        </p:spPr>
      </p:pic>
      <p:sp>
        <p:nvSpPr>
          <p:cNvPr id="25" name="Right Arrow 32">
            <a:extLst>
              <a:ext uri="{FF2B5EF4-FFF2-40B4-BE49-F238E27FC236}">
                <a16:creationId xmlns:a16="http://schemas.microsoft.com/office/drawing/2014/main" id="{E1AF1CB4-E481-52B2-007B-4D297111AB13}"/>
              </a:ext>
            </a:extLst>
          </p:cNvPr>
          <p:cNvSpPr/>
          <p:nvPr/>
        </p:nvSpPr>
        <p:spPr bwMode="auto">
          <a:xfrm>
            <a:off x="1716068" y="2136436"/>
            <a:ext cx="381000" cy="169277"/>
          </a:xfrm>
          <a:prstGeom prst="rightArrow">
            <a:avLst/>
          </a:prstGeom>
          <a:solidFill>
            <a:srgbClr val="BED6DB"/>
          </a:solidFill>
          <a:ln w="38100" cap="flat" cmpd="sng" algn="ctr">
            <a:solidFill>
              <a:srgbClr val="0A437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pic>
        <p:nvPicPr>
          <p:cNvPr id="26" name="Picture 25">
            <a:extLst>
              <a:ext uri="{FF2B5EF4-FFF2-40B4-BE49-F238E27FC236}">
                <a16:creationId xmlns:a16="http://schemas.microsoft.com/office/drawing/2014/main" id="{3EE41FED-FCBF-9413-7201-2DA37D9985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4556" y="5389319"/>
            <a:ext cx="876913" cy="766987"/>
          </a:xfrm>
          <a:prstGeom prst="rect">
            <a:avLst/>
          </a:prstGeom>
        </p:spPr>
      </p:pic>
      <p:pic>
        <p:nvPicPr>
          <p:cNvPr id="27" name="Picture 26">
            <a:extLst>
              <a:ext uri="{FF2B5EF4-FFF2-40B4-BE49-F238E27FC236}">
                <a16:creationId xmlns:a16="http://schemas.microsoft.com/office/drawing/2014/main" id="{FA634A19-A6EE-7424-1AE3-90B9644C2C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457" y="5339432"/>
            <a:ext cx="438623" cy="375738"/>
          </a:xfrm>
          <a:prstGeom prst="rect">
            <a:avLst/>
          </a:prstGeom>
        </p:spPr>
      </p:pic>
      <p:sp>
        <p:nvSpPr>
          <p:cNvPr id="28" name="TextBox 27">
            <a:extLst>
              <a:ext uri="{FF2B5EF4-FFF2-40B4-BE49-F238E27FC236}">
                <a16:creationId xmlns:a16="http://schemas.microsoft.com/office/drawing/2014/main" id="{A3C4AA37-2AC1-0959-1477-D83FBC024AC8}"/>
              </a:ext>
            </a:extLst>
          </p:cNvPr>
          <p:cNvSpPr txBox="1"/>
          <p:nvPr/>
        </p:nvSpPr>
        <p:spPr>
          <a:xfrm>
            <a:off x="2275845" y="3022638"/>
            <a:ext cx="542676" cy="276999"/>
          </a:xfrm>
          <a:prstGeom prst="rect">
            <a:avLst/>
          </a:prstGeom>
          <a:noFill/>
        </p:spPr>
        <p:txBody>
          <a:bodyPr wrap="square" rtlCol="0">
            <a:spAutoFit/>
          </a:bodyPr>
          <a:lstStyle/>
          <a:p>
            <a:r>
              <a:rPr lang="en-US" sz="1200" b="1">
                <a:latin typeface="Corbel" panose="020B0503020204020204" pitchFamily="34" charset="0"/>
                <a:ea typeface="Segoe UI" panose="020B0502040204020203" pitchFamily="34" charset="0"/>
                <a:cs typeface="Segoe UI" panose="020B0502040204020203" pitchFamily="34" charset="0"/>
              </a:rPr>
              <a:t>OOA</a:t>
            </a:r>
          </a:p>
        </p:txBody>
      </p:sp>
      <p:sp>
        <p:nvSpPr>
          <p:cNvPr id="29" name="TextBox 28">
            <a:extLst>
              <a:ext uri="{FF2B5EF4-FFF2-40B4-BE49-F238E27FC236}">
                <a16:creationId xmlns:a16="http://schemas.microsoft.com/office/drawing/2014/main" id="{1A713239-670B-B955-4474-9C67110F7A68}"/>
              </a:ext>
            </a:extLst>
          </p:cNvPr>
          <p:cNvSpPr txBox="1"/>
          <p:nvPr/>
        </p:nvSpPr>
        <p:spPr>
          <a:xfrm>
            <a:off x="2275845" y="4212330"/>
            <a:ext cx="542676" cy="276999"/>
          </a:xfrm>
          <a:prstGeom prst="rect">
            <a:avLst/>
          </a:prstGeom>
          <a:noFill/>
        </p:spPr>
        <p:txBody>
          <a:bodyPr wrap="square" rtlCol="0">
            <a:spAutoFit/>
          </a:bodyPr>
          <a:lstStyle/>
          <a:p>
            <a:r>
              <a:rPr lang="en-US" sz="1200" b="1">
                <a:latin typeface="Corbel" panose="020B0503020204020204" pitchFamily="34" charset="0"/>
                <a:ea typeface="Segoe UI" panose="020B0502040204020203" pitchFamily="34" charset="0"/>
                <a:cs typeface="Segoe UI" panose="020B0502040204020203" pitchFamily="34" charset="0"/>
              </a:rPr>
              <a:t>OOA</a:t>
            </a:r>
          </a:p>
        </p:txBody>
      </p:sp>
      <p:sp>
        <p:nvSpPr>
          <p:cNvPr id="3" name="Slide Number Placeholder 2">
            <a:extLst>
              <a:ext uri="{FF2B5EF4-FFF2-40B4-BE49-F238E27FC236}">
                <a16:creationId xmlns:a16="http://schemas.microsoft.com/office/drawing/2014/main" id="{F40FE034-1A1F-12CF-6C8A-1AED0DE65FCC}"/>
              </a:ext>
            </a:extLst>
          </p:cNvPr>
          <p:cNvSpPr>
            <a:spLocks noGrp="1"/>
          </p:cNvSpPr>
          <p:nvPr>
            <p:ph type="sldNum" sz="quarter" idx="12"/>
          </p:nvPr>
        </p:nvSpPr>
        <p:spPr/>
        <p:txBody>
          <a:bodyPr/>
          <a:lstStyle/>
          <a:p>
            <a:fld id="{6E0164D9-D6C1-A640-8D22-9F2FAF55BC19}" type="slidenum">
              <a:rPr lang="en-US" smtClean="0"/>
              <a:t>7</a:t>
            </a:fld>
            <a:endParaRPr lang="en-US"/>
          </a:p>
        </p:txBody>
      </p:sp>
    </p:spTree>
    <p:extLst>
      <p:ext uri="{BB962C8B-B14F-4D97-AF65-F5344CB8AC3E}">
        <p14:creationId xmlns:p14="http://schemas.microsoft.com/office/powerpoint/2010/main" val="15468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787D78EA-198F-1116-9409-AA00A7E94276}"/>
              </a:ext>
            </a:extLst>
          </p:cNvPr>
          <p:cNvSpPr>
            <a:spLocks noGrp="1"/>
          </p:cNvSpPr>
          <p:nvPr>
            <p:ph type="title"/>
          </p:nvPr>
        </p:nvSpPr>
        <p:spPr/>
        <p:txBody>
          <a:bodyPr>
            <a:normAutofit/>
          </a:bodyPr>
          <a:lstStyle/>
          <a:p>
            <a:pPr algn="l"/>
            <a:r>
              <a:rPr lang="en-US" sz="3600" dirty="0"/>
              <a:t>How the BlueCard Program Works</a:t>
            </a:r>
            <a:endParaRPr lang="en-US" sz="3600" i="1" dirty="0"/>
          </a:p>
        </p:txBody>
      </p:sp>
      <p:sp>
        <p:nvSpPr>
          <p:cNvPr id="30" name="TextBox 29">
            <a:extLst>
              <a:ext uri="{FF2B5EF4-FFF2-40B4-BE49-F238E27FC236}">
                <a16:creationId xmlns:a16="http://schemas.microsoft.com/office/drawing/2014/main" id="{791E941B-1A0C-C1ED-48AE-6DAE0F9529E8}"/>
              </a:ext>
            </a:extLst>
          </p:cNvPr>
          <p:cNvSpPr txBox="1"/>
          <p:nvPr/>
        </p:nvSpPr>
        <p:spPr>
          <a:xfrm>
            <a:off x="506631" y="2158293"/>
            <a:ext cx="11147304" cy="4270400"/>
          </a:xfrm>
          <a:prstGeom prst="rect">
            <a:avLst/>
          </a:prstGeom>
          <a:noFill/>
        </p:spPr>
        <p:txBody>
          <a:bodyPr wrap="square" rtlCol="0">
            <a:spAutoFit/>
          </a:bodyPr>
          <a:lstStyle/>
          <a:p>
            <a:pPr marL="285750" indent="-285750">
              <a:spcAft>
                <a:spcPts val="600"/>
              </a:spcAft>
              <a:buClr>
                <a:schemeClr val="tx1">
                  <a:lumMod val="65000"/>
                  <a:lumOff val="35000"/>
                </a:schemeClr>
              </a:buClr>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Always verify a member’s benefits with the member’s plan. BlueCard Eligibility, 1-800-676-BLUE has information about: </a:t>
            </a:r>
          </a:p>
          <a:p>
            <a:pPr marL="742950" lvl="1" indent="-285750">
              <a:spcAft>
                <a:spcPts val="300"/>
              </a:spcAft>
              <a:buClr>
                <a:schemeClr val="tx1">
                  <a:lumMod val="65000"/>
                  <a:lumOff val="35000"/>
                </a:schemeClr>
              </a:buClr>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Eligibility and coverage</a:t>
            </a:r>
          </a:p>
          <a:p>
            <a:pPr marL="742950" lvl="1" indent="-285750">
              <a:spcAft>
                <a:spcPts val="300"/>
              </a:spcAft>
              <a:buClr>
                <a:schemeClr val="tx1">
                  <a:lumMod val="65000"/>
                  <a:lumOff val="35000"/>
                </a:schemeClr>
              </a:buClr>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Dependents </a:t>
            </a:r>
          </a:p>
          <a:p>
            <a:pPr marL="742950" lvl="1" indent="-285750">
              <a:spcAft>
                <a:spcPts val="300"/>
              </a:spcAft>
              <a:buClr>
                <a:schemeClr val="tx1">
                  <a:lumMod val="65000"/>
                  <a:lumOff val="35000"/>
                </a:schemeClr>
              </a:buClr>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Deductibles</a:t>
            </a:r>
          </a:p>
          <a:p>
            <a:pPr marL="742950" lvl="1" indent="-285750">
              <a:spcAft>
                <a:spcPts val="300"/>
              </a:spcAft>
              <a:buClr>
                <a:schemeClr val="tx1">
                  <a:lumMod val="65000"/>
                  <a:lumOff val="35000"/>
                </a:schemeClr>
              </a:buClr>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Copayments</a:t>
            </a:r>
          </a:p>
          <a:p>
            <a:pPr marL="742950" lvl="1" indent="-285750">
              <a:spcAft>
                <a:spcPts val="300"/>
              </a:spcAft>
              <a:buClr>
                <a:schemeClr val="tx1">
                  <a:lumMod val="65000"/>
                  <a:lumOff val="35000"/>
                </a:schemeClr>
              </a:buClr>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Coinsurance</a:t>
            </a:r>
          </a:p>
          <a:p>
            <a:pPr marL="742950" lvl="1" indent="-285750">
              <a:spcAft>
                <a:spcPts val="300"/>
              </a:spcAft>
              <a:buClr>
                <a:schemeClr val="tx1">
                  <a:lumMod val="65000"/>
                  <a:lumOff val="35000"/>
                </a:schemeClr>
              </a:buClr>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Benefit maximums</a:t>
            </a:r>
          </a:p>
          <a:p>
            <a:pPr marL="742950" lvl="1" indent="-285750">
              <a:spcAft>
                <a:spcPts val="300"/>
              </a:spcAft>
              <a:buClr>
                <a:schemeClr val="tx1">
                  <a:lumMod val="65000"/>
                  <a:lumOff val="35000"/>
                </a:schemeClr>
              </a:buClr>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Referral and authorization information</a:t>
            </a:r>
          </a:p>
          <a:p>
            <a:pPr marL="742950" lvl="1" indent="-285750">
              <a:spcAft>
                <a:spcPts val="600"/>
              </a:spcAft>
              <a:buClr>
                <a:schemeClr val="tx1">
                  <a:lumMod val="65000"/>
                  <a:lumOff val="35000"/>
                </a:schemeClr>
              </a:buClr>
              <a:buFont typeface="Courier New" panose="02070309020205020404" pitchFamily="49" charset="0"/>
              <a:buChar char="o"/>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Other benefit information</a:t>
            </a:r>
          </a:p>
          <a:p>
            <a:pPr marL="285750" indent="-285750">
              <a:spcAft>
                <a:spcPts val="600"/>
              </a:spcAft>
              <a:buClr>
                <a:schemeClr val="tx1">
                  <a:lumMod val="65000"/>
                  <a:lumOff val="35000"/>
                </a:schemeClr>
              </a:buClr>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Admitting hospital or provider must request authorization from the home Plan for inpatient admissions. Claims without prior authorization will be rejected.</a:t>
            </a:r>
          </a:p>
          <a:p>
            <a:pPr marL="285750" indent="-285750">
              <a:spcAft>
                <a:spcPts val="600"/>
              </a:spcAft>
              <a:buClr>
                <a:schemeClr val="tx1">
                  <a:lumMod val="65000"/>
                  <a:lumOff val="35000"/>
                </a:schemeClr>
              </a:buClr>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Segoe UI" panose="020B0502040204020203" pitchFamily="34" charset="0"/>
                <a:cs typeface="Arial" panose="020B0604020202020204" pitchFamily="34" charset="0"/>
              </a:rPr>
              <a:t>Collect any member cost share for services.</a:t>
            </a:r>
          </a:p>
        </p:txBody>
      </p:sp>
      <p:sp>
        <p:nvSpPr>
          <p:cNvPr id="3" name="Slide Number Placeholder 2">
            <a:extLst>
              <a:ext uri="{FF2B5EF4-FFF2-40B4-BE49-F238E27FC236}">
                <a16:creationId xmlns:a16="http://schemas.microsoft.com/office/drawing/2014/main" id="{656D05DD-E1B1-5F5F-3A03-90B6C6D54251}"/>
              </a:ext>
            </a:extLst>
          </p:cNvPr>
          <p:cNvSpPr>
            <a:spLocks noGrp="1"/>
          </p:cNvSpPr>
          <p:nvPr>
            <p:ph type="sldNum" sz="quarter" idx="12"/>
          </p:nvPr>
        </p:nvSpPr>
        <p:spPr/>
        <p:txBody>
          <a:bodyPr/>
          <a:lstStyle/>
          <a:p>
            <a:fld id="{6E0164D9-D6C1-A640-8D22-9F2FAF55BC19}" type="slidenum">
              <a:rPr lang="en-US" smtClean="0"/>
              <a:t>8</a:t>
            </a:fld>
            <a:endParaRPr lang="en-US"/>
          </a:p>
        </p:txBody>
      </p:sp>
    </p:spTree>
    <p:extLst>
      <p:ext uri="{BB962C8B-B14F-4D97-AF65-F5344CB8AC3E}">
        <p14:creationId xmlns:p14="http://schemas.microsoft.com/office/powerpoint/2010/main" val="229698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96AF89-062D-DA54-AD78-D9C24F178042}"/>
              </a:ext>
            </a:extLst>
          </p:cNvPr>
          <p:cNvSpPr>
            <a:spLocks noGrp="1"/>
          </p:cNvSpPr>
          <p:nvPr>
            <p:ph type="ctrTitle"/>
          </p:nvPr>
        </p:nvSpPr>
        <p:spPr>
          <a:xfrm>
            <a:off x="595745" y="3793208"/>
            <a:ext cx="11000509" cy="982373"/>
          </a:xfrm>
        </p:spPr>
        <p:txBody>
          <a:bodyPr>
            <a:normAutofit/>
          </a:bodyPr>
          <a:lstStyle/>
          <a:p>
            <a:pPr algn="ctr"/>
            <a:r>
              <a:rPr lang="en-US" sz="4800" dirty="0"/>
              <a:t>Identifying Members</a:t>
            </a:r>
          </a:p>
        </p:txBody>
      </p:sp>
      <p:sp>
        <p:nvSpPr>
          <p:cNvPr id="3" name="Slide Number Placeholder 2">
            <a:extLst>
              <a:ext uri="{FF2B5EF4-FFF2-40B4-BE49-F238E27FC236}">
                <a16:creationId xmlns:a16="http://schemas.microsoft.com/office/drawing/2014/main" id="{121BCD2B-EECD-156D-47F5-FFCD160276D5}"/>
              </a:ext>
            </a:extLst>
          </p:cNvPr>
          <p:cNvSpPr>
            <a:spLocks noGrp="1"/>
          </p:cNvSpPr>
          <p:nvPr>
            <p:ph type="sldNum" sz="quarter" idx="12"/>
          </p:nvPr>
        </p:nvSpPr>
        <p:spPr/>
        <p:txBody>
          <a:bodyPr/>
          <a:lstStyle/>
          <a:p>
            <a:fld id="{6E0164D9-D6C1-A640-8D22-9F2FAF55BC19}" type="slidenum">
              <a:rPr lang="en-US" smtClean="0"/>
              <a:pPr/>
              <a:t>9</a:t>
            </a:fld>
            <a:endParaRPr lang="en-US"/>
          </a:p>
        </p:txBody>
      </p:sp>
    </p:spTree>
    <p:extLst>
      <p:ext uri="{BB962C8B-B14F-4D97-AF65-F5344CB8AC3E}">
        <p14:creationId xmlns:p14="http://schemas.microsoft.com/office/powerpoint/2010/main" val="341752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3B6733AC66214C899E7612E97785F9" ma:contentTypeVersion="15" ma:contentTypeDescription="Create a new document." ma:contentTypeScope="" ma:versionID="8d43605975819827a4e0cde27d02a4b1">
  <xsd:schema xmlns:xsd="http://www.w3.org/2001/XMLSchema" xmlns:xs="http://www.w3.org/2001/XMLSchema" xmlns:p="http://schemas.microsoft.com/office/2006/metadata/properties" xmlns:ns2="590dd30e-7eb8-454a-a31b-be684545cb27" xmlns:ns3="c3f14125-8ea6-481c-a3e2-0301159aea58" targetNamespace="http://schemas.microsoft.com/office/2006/metadata/properties" ma:root="true" ma:fieldsID="4c9959d6b95eb30d91b1ac63eca0373a" ns2:_="" ns3:_="">
    <xsd:import namespace="590dd30e-7eb8-454a-a31b-be684545cb27"/>
    <xsd:import namespace="c3f14125-8ea6-481c-a3e2-0301159aea5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dd30e-7eb8-454a-a31b-be684545c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46e1051-4377-402f-bc24-5102172175d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f14125-8ea6-481c-a3e2-0301159aea5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71dedaa-b7eb-40df-9dd2-ff7214b6fa93}" ma:internalName="TaxCatchAll" ma:showField="CatchAllData" ma:web="c3f14125-8ea6-481c-a3e2-0301159aea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TaxCatchAll xmlns="c3f14125-8ea6-481c-a3e2-0301159aea58" xsi:nil="true"/>
    <lcf76f155ced4ddcb4097134ff3c332f xmlns="590dd30e-7eb8-454a-a31b-be684545cb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65764A-1768-45C6-8AC8-EFB44A019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0dd30e-7eb8-454a-a31b-be684545cb27"/>
    <ds:schemaRef ds:uri="c3f14125-8ea6-481c-a3e2-0301159ae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32D603-01BF-409E-B9A2-362FDB709967}">
  <ds:schemaRefs>
    <ds:schemaRef ds:uri="http://schemas.microsoft.com/sharepoint/v3/contenttype/forms"/>
  </ds:schemaRefs>
</ds:datastoreItem>
</file>

<file path=customXml/itemProps3.xml><?xml version="1.0" encoding="utf-8"?>
<ds:datastoreItem xmlns:ds="http://schemas.openxmlformats.org/officeDocument/2006/customXml" ds:itemID="{9287748D-6917-4847-83EB-24A0DB1448F2}">
  <ds:schemaRefs>
    <ds:schemaRef ds:uri="http://www.w3.org/XML/1998/namespace"/>
    <ds:schemaRef ds:uri="http://purl.org/dc/dcmitype/"/>
    <ds:schemaRef ds:uri="http://schemas.microsoft.com/office/2006/metadata/properties"/>
    <ds:schemaRef ds:uri="http://purl.org/dc/elements/1.1/"/>
    <ds:schemaRef ds:uri="http://purl.org/dc/terms/"/>
    <ds:schemaRef ds:uri="c3f14125-8ea6-481c-a3e2-0301159aea58"/>
    <ds:schemaRef ds:uri="http://schemas.microsoft.com/office/infopath/2007/PartnerControls"/>
    <ds:schemaRef ds:uri="http://schemas.microsoft.com/office/2006/documentManagement/types"/>
    <ds:schemaRef ds:uri="http://schemas.openxmlformats.org/package/2006/metadata/core-properties"/>
    <ds:schemaRef ds:uri="2c86fedd-4249-4a31-88b5-d05ec4e1c123"/>
    <ds:schemaRef ds:uri="590dd30e-7eb8-454a-a31b-be684545cb27"/>
  </ds:schemaRefs>
</ds:datastoreItem>
</file>

<file path=docProps/app.xml><?xml version="1.0" encoding="utf-8"?>
<Properties xmlns="http://schemas.openxmlformats.org/officeDocument/2006/extended-properties" xmlns:vt="http://schemas.openxmlformats.org/officeDocument/2006/docPropsVTypes">
  <TotalTime>2140</TotalTime>
  <Words>7934</Words>
  <Application>Microsoft Office PowerPoint</Application>
  <PresentationFormat>Widescreen</PresentationFormat>
  <Paragraphs>804</Paragraphs>
  <Slides>60</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Aptos ExtraBold</vt:lpstr>
      <vt:lpstr>Arial</vt:lpstr>
      <vt:lpstr>Calibri</vt:lpstr>
      <vt:lpstr>Corbel</vt:lpstr>
      <vt:lpstr>Cordia New</vt:lpstr>
      <vt:lpstr>Courier New</vt:lpstr>
      <vt:lpstr>Segoe UI</vt:lpstr>
      <vt:lpstr>Symbol</vt:lpstr>
      <vt:lpstr>Wingdings</vt:lpstr>
      <vt:lpstr>Office Theme</vt:lpstr>
      <vt:lpstr>PowerPoint Presentation</vt:lpstr>
      <vt:lpstr>The BlueCard® Program</vt:lpstr>
      <vt:lpstr>Welcome!</vt:lpstr>
      <vt:lpstr>How the BlueCard Program works</vt:lpstr>
      <vt:lpstr>What is the BlueCard Program?</vt:lpstr>
      <vt:lpstr>How the BlueCard Program Works</vt:lpstr>
      <vt:lpstr>How the BlueCard Program Works </vt:lpstr>
      <vt:lpstr>How the BlueCard Program Works</vt:lpstr>
      <vt:lpstr>Identifying Members</vt:lpstr>
      <vt:lpstr>BlueCard Products</vt:lpstr>
      <vt:lpstr>Identifying FEP Members</vt:lpstr>
      <vt:lpstr>Identifying BlueCard Members</vt:lpstr>
      <vt:lpstr>ID Card Prefixes</vt:lpstr>
      <vt:lpstr>Identifying BlueCard Member ID Cards</vt:lpstr>
      <vt:lpstr>Identifying BlueHPN Member ID Cards</vt:lpstr>
      <vt:lpstr>Medicare Advantage Members from Other Blue Plans</vt:lpstr>
      <vt:lpstr>Medicare Advantage PPO Network Sharing</vt:lpstr>
      <vt:lpstr>Using iLinkBlue</vt:lpstr>
      <vt:lpstr>PowerPoint Presentation</vt:lpstr>
      <vt:lpstr>iLinkBlue: Coverage Submitting Eligibility Requests</vt:lpstr>
      <vt:lpstr>iLinkBlue: Coverage Submitting Eligibility Requests (270)</vt:lpstr>
      <vt:lpstr>iLinkBlue: Claims Claims Status Search</vt:lpstr>
      <vt:lpstr>iLinkBlue: Claims BlueCard – Out of Area Claims Status</vt:lpstr>
      <vt:lpstr>iLinkBlue: Obtaining Authorizations</vt:lpstr>
      <vt:lpstr>iLinkBlue: Authorization and Billing Guidelines</vt:lpstr>
      <vt:lpstr>Submitting BlueCard Medical Records</vt:lpstr>
      <vt:lpstr>Document Upload</vt:lpstr>
      <vt:lpstr>Submitting BlueCard Medical Records</vt:lpstr>
      <vt:lpstr>Submitting BlueCard Medical Records</vt:lpstr>
      <vt:lpstr>Claims</vt:lpstr>
      <vt:lpstr>Medicare Crossover Claims</vt:lpstr>
      <vt:lpstr>Ambulance Claims</vt:lpstr>
      <vt:lpstr>Filing Claims Submitting Claims for BlueCard Members</vt:lpstr>
      <vt:lpstr>Ancillary and Remote Providers</vt:lpstr>
      <vt:lpstr>Ancillary Claims Examples</vt:lpstr>
      <vt:lpstr>Split Claims</vt:lpstr>
      <vt:lpstr>Reimbursement Claims Payment</vt:lpstr>
      <vt:lpstr>Reimbursement Coordination of Benefits</vt:lpstr>
      <vt:lpstr>Refund Request Guidelines</vt:lpstr>
      <vt:lpstr>Resolving Claims Issues Have an issue with a claim? We are here to help!</vt:lpstr>
      <vt:lpstr>Submitting Action Requests</vt:lpstr>
      <vt:lpstr>Submitting Action Requests</vt:lpstr>
      <vt:lpstr>Submitting Action Requests</vt:lpstr>
      <vt:lpstr>Provider Disputes &amp; Appeals</vt:lpstr>
      <vt:lpstr>Provider Disputes</vt:lpstr>
      <vt:lpstr>Online Resources</vt:lpstr>
      <vt:lpstr>National Doctor &amp; Hospital Finder</vt:lpstr>
      <vt:lpstr>Online Resources: Provider Page </vt:lpstr>
      <vt:lpstr>PowerPoint Presentation</vt:lpstr>
      <vt:lpstr>Support</vt:lpstr>
      <vt:lpstr>Provider Relations</vt:lpstr>
      <vt:lpstr>Provider Contracting</vt:lpstr>
      <vt:lpstr>Provider Credentialing &amp; Data Management</vt:lpstr>
      <vt:lpstr>Quick Contacts</vt:lpstr>
      <vt:lpstr>Questions?</vt:lpstr>
      <vt:lpstr>PowerPoint Presentation</vt:lpstr>
      <vt:lpstr>Appendix</vt:lpstr>
      <vt:lpstr>Ancillary Claims</vt:lpstr>
      <vt:lpstr>Dental and Oral Surgery Claims ADA Claim Form</vt:lpstr>
      <vt:lpstr>Dental and Oral Surgery Claims CMS-1500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Experience Overview</dc:title>
  <dc:creator>Microsoft Office User</dc:creator>
  <cp:lastModifiedBy>Turner, Tres</cp:lastModifiedBy>
  <cp:revision>193</cp:revision>
  <dcterms:created xsi:type="dcterms:W3CDTF">2018-12-20T21:14:29Z</dcterms:created>
  <dcterms:modified xsi:type="dcterms:W3CDTF">2025-03-31T12:40:45Z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0x010100E03B6733AC66214C899E7612E97785F9</vt:lpwstr>
  </property>
</Properties>
</file>